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3" r:id="rId2"/>
    <p:sldId id="308" r:id="rId3"/>
    <p:sldId id="343" r:id="rId4"/>
    <p:sldId id="355" r:id="rId5"/>
    <p:sldId id="328" r:id="rId6"/>
    <p:sldId id="362" r:id="rId7"/>
    <p:sldId id="272" r:id="rId8"/>
    <p:sldId id="312" r:id="rId9"/>
    <p:sldId id="363" r:id="rId10"/>
    <p:sldId id="377" r:id="rId11"/>
    <p:sldId id="378" r:id="rId12"/>
    <p:sldId id="314" r:id="rId13"/>
    <p:sldId id="379" r:id="rId14"/>
    <p:sldId id="346" r:id="rId15"/>
    <p:sldId id="364" r:id="rId16"/>
    <p:sldId id="381" r:id="rId17"/>
    <p:sldId id="382" r:id="rId18"/>
    <p:sldId id="383" r:id="rId19"/>
    <p:sldId id="380" r:id="rId20"/>
    <p:sldId id="384" r:id="rId21"/>
    <p:sldId id="365" r:id="rId22"/>
    <p:sldId id="351" r:id="rId23"/>
    <p:sldId id="375" r:id="rId24"/>
    <p:sldId id="315" r:id="rId25"/>
    <p:sldId id="353" r:id="rId26"/>
    <p:sldId id="376" r:id="rId27"/>
    <p:sldId id="352"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3">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3F7"/>
    <a:srgbClr val="F1F1F1"/>
    <a:srgbClr val="00A9CE"/>
    <a:srgbClr val="E4F5F8"/>
    <a:srgbClr val="92D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81"/>
  </p:normalViewPr>
  <p:slideViewPr>
    <p:cSldViewPr snapToGrid="0">
      <p:cViewPr varScale="1">
        <p:scale>
          <a:sx n="150" d="100"/>
          <a:sy n="150" d="100"/>
        </p:scale>
        <p:origin x="456" y="126"/>
      </p:cViewPr>
      <p:guideLst>
        <p:guide orient="horz" pos="3153"/>
        <p:guide pos="3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D07C0-EB1F-E74E-AF70-074EAAA88DD5}" type="datetimeFigureOut">
              <a:rPr lang="en-US" smtClean="0"/>
              <a:t>9/3/2019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37C43-A11F-A24A-82EA-F0B3E89A1A8F}" type="slidenum">
              <a:rPr lang="en-US" smtClean="0"/>
              <a:t>‹#›</a:t>
            </a:fld>
            <a:endParaRPr lang="en-US"/>
          </a:p>
        </p:txBody>
      </p:sp>
    </p:spTree>
    <p:extLst>
      <p:ext uri="{BB962C8B-B14F-4D97-AF65-F5344CB8AC3E}">
        <p14:creationId xmlns:p14="http://schemas.microsoft.com/office/powerpoint/2010/main" val="99321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2 | ArtsDesign">
    <p:spTree>
      <p:nvGrpSpPr>
        <p:cNvPr id="1" name=""/>
        <p:cNvGrpSpPr/>
        <p:nvPr/>
      </p:nvGrpSpPr>
      <p:grpSpPr>
        <a:xfrm>
          <a:off x="0" y="0"/>
          <a:ext cx="0" cy="0"/>
          <a:chOff x="0" y="0"/>
          <a:chExt cx="0" cy="0"/>
        </a:xfrm>
      </p:grpSpPr>
      <p:sp>
        <p:nvSpPr>
          <p:cNvPr id="25" name="Rectangle 24"/>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userDrawn="1">
            <p:ph type="subTitle" idx="1" hasCustomPrompt="1"/>
          </p:nvPr>
        </p:nvSpPr>
        <p:spPr>
          <a:xfrm>
            <a:off x="467544" y="2494253"/>
            <a:ext cx="8102828"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12" name="Straight Connector 11"/>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userDrawn="1">
            <p:ph type="body" sz="quarter" idx="12" hasCustomPrompt="1"/>
          </p:nvPr>
        </p:nvSpPr>
        <p:spPr>
          <a:xfrm>
            <a:off x="466726" y="3066002"/>
            <a:ext cx="8103644"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6" name="Text Placeholder 5"/>
          <p:cNvSpPr>
            <a:spLocks noGrp="1"/>
          </p:cNvSpPr>
          <p:nvPr userDrawn="1">
            <p:ph type="body" sz="quarter" idx="13" hasCustomPrompt="1"/>
          </p:nvPr>
        </p:nvSpPr>
        <p:spPr>
          <a:xfrm>
            <a:off x="470016" y="3695303"/>
            <a:ext cx="8100356"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27" name="Picture 2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13" name="Text Placeholder 4">
            <a:extLst>
              <a:ext uri="{FF2B5EF4-FFF2-40B4-BE49-F238E27FC236}">
                <a16:creationId xmlns:a16="http://schemas.microsoft.com/office/drawing/2014/main" id="{4DCCA3B0-C61A-D940-A0F7-D3630FB6B071}"/>
              </a:ext>
            </a:extLst>
          </p:cNvPr>
          <p:cNvSpPr>
            <a:spLocks noGrp="1"/>
          </p:cNvSpPr>
          <p:nvPr>
            <p:ph type="body" sz="quarter" idx="14" hasCustomPrompt="1"/>
          </p:nvPr>
        </p:nvSpPr>
        <p:spPr>
          <a:xfrm>
            <a:off x="468505" y="502030"/>
            <a:ext cx="4051738"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5" name="Text Placeholder 4">
            <a:extLst>
              <a:ext uri="{FF2B5EF4-FFF2-40B4-BE49-F238E27FC236}">
                <a16:creationId xmlns:a16="http://schemas.microsoft.com/office/drawing/2014/main" id="{050DB3D2-A019-A946-96B3-BBFAA0ED0032}"/>
              </a:ext>
            </a:extLst>
          </p:cNvPr>
          <p:cNvSpPr>
            <a:spLocks noGrp="1"/>
          </p:cNvSpPr>
          <p:nvPr>
            <p:ph type="body" sz="quarter" idx="15" hasCustomPrompt="1"/>
          </p:nvPr>
        </p:nvSpPr>
        <p:spPr>
          <a:xfrm>
            <a:off x="466726" y="891536"/>
            <a:ext cx="4052965"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02537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ey 7">
    <p:bg>
      <p:bgPr>
        <a:solidFill>
          <a:srgbClr val="F1F1F1"/>
        </a:solidFill>
        <a:effectLst/>
      </p:bgPr>
    </p:bg>
    <p:spTree>
      <p:nvGrpSpPr>
        <p:cNvPr id="1" name=""/>
        <p:cNvGrpSpPr/>
        <p:nvPr/>
      </p:nvGrpSpPr>
      <p:grpSpPr>
        <a:xfrm>
          <a:off x="0" y="0"/>
          <a:ext cx="0" cy="0"/>
          <a:chOff x="0" y="0"/>
          <a:chExt cx="0" cy="0"/>
        </a:xfrm>
      </p:grpSpPr>
      <p:sp>
        <p:nvSpPr>
          <p:cNvPr id="1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1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28" name="Picture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3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31" name="Straight Connector 3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07249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ey 8">
    <p:bg>
      <p:bgPr>
        <a:solidFill>
          <a:srgbClr val="F1F1F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26"/>
          </p:nvPr>
        </p:nvSpPr>
        <p:spPr>
          <a:xfrm>
            <a:off x="571499" y="1402597"/>
            <a:ext cx="7998873" cy="3294094"/>
          </a:xfr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3"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4"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6" name="Straight Connector 1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2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y 9">
    <p:bg>
      <p:bgPr>
        <a:solidFill>
          <a:srgbClr val="F1F1F1"/>
        </a:solidFill>
        <a:effectLst/>
      </p:bgPr>
    </p:bg>
    <p:spTree>
      <p:nvGrpSpPr>
        <p:cNvPr id="1" name=""/>
        <p:cNvGrpSpPr/>
        <p:nvPr/>
      </p:nvGrpSpPr>
      <p:grpSpPr>
        <a:xfrm>
          <a:off x="0" y="0"/>
          <a:ext cx="0" cy="0"/>
          <a:chOff x="0" y="0"/>
          <a:chExt cx="0" cy="0"/>
        </a:xfrm>
      </p:grpSpPr>
      <p:sp>
        <p:nvSpPr>
          <p:cNvPr id="12"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00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10">
    <p:bg>
      <p:bgPr>
        <a:solidFill>
          <a:srgbClr val="F1F1F1"/>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1">
    <p:bg>
      <p:bgPr>
        <a:solidFill>
          <a:srgbClr val="DEF3F7"/>
        </a:solidFill>
        <a:effectLst/>
      </p:bgPr>
    </p:bg>
    <p:spTree>
      <p:nvGrpSpPr>
        <p:cNvPr id="1" name=""/>
        <p:cNvGrpSpPr/>
        <p:nvPr/>
      </p:nvGrpSpPr>
      <p:grpSpPr>
        <a:xfrm>
          <a:off x="0" y="0"/>
          <a:ext cx="0" cy="0"/>
          <a:chOff x="0" y="0"/>
          <a:chExt cx="0" cy="0"/>
        </a:xfrm>
      </p:grpSpPr>
      <p:sp>
        <p:nvSpPr>
          <p:cNvPr id="18"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9"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20"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2"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30" name="Straight Connector 2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97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2">
    <p:bg>
      <p:bgPr>
        <a:solidFill>
          <a:srgbClr val="DEF3F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29965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3">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 4">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085998" y="1552575"/>
            <a:ext cx="4254764"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2" name="Text Placeholder 12"/>
          <p:cNvSpPr>
            <a:spLocks noGrp="1"/>
          </p:cNvSpPr>
          <p:nvPr>
            <p:ph type="body" sz="quarter" idx="22" hasCustomPrompt="1"/>
          </p:nvPr>
        </p:nvSpPr>
        <p:spPr>
          <a:xfrm>
            <a:off x="4085998" y="2071963"/>
            <a:ext cx="4248835"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085998" y="236951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2" name="Text Placeholder 12"/>
          <p:cNvSpPr>
            <a:spLocks noGrp="1"/>
          </p:cNvSpPr>
          <p:nvPr>
            <p:ph type="body" sz="quarter" idx="24" hasCustomPrompt="1"/>
          </p:nvPr>
        </p:nvSpPr>
        <p:spPr>
          <a:xfrm>
            <a:off x="4085998" y="3368409"/>
            <a:ext cx="4248835" cy="233963"/>
          </a:xfrm>
        </p:spPr>
        <p:txBody>
          <a:bodyPr numCol="1">
            <a:noAutofit/>
          </a:bodyPr>
          <a:lstStyle>
            <a:lvl1pPr marL="0" indent="0">
              <a:lnSpc>
                <a:spcPct val="70000"/>
              </a:lnSpc>
              <a:buNone/>
              <a:defRPr sz="1300" b="1" cap="none" baseline="0">
                <a:solidFill>
                  <a:schemeClr val="accent1"/>
                </a:solidFill>
                <a:latin typeface="+mj-lt"/>
              </a:defRPr>
            </a:lvl1pPr>
            <a:lvl5pPr>
              <a:defRPr/>
            </a:lvl5pPr>
          </a:lstStyle>
          <a:p>
            <a:pPr lvl="0"/>
            <a:r>
              <a:rPr lang="en-US" dirty="0"/>
              <a:t>Heading 3</a:t>
            </a:r>
          </a:p>
        </p:txBody>
      </p:sp>
      <p:sp>
        <p:nvSpPr>
          <p:cNvPr id="23" name="Text Placeholder 20"/>
          <p:cNvSpPr>
            <a:spLocks noGrp="1"/>
          </p:cNvSpPr>
          <p:nvPr>
            <p:ph type="body" sz="quarter" idx="25" hasCustomPrompt="1"/>
          </p:nvPr>
        </p:nvSpPr>
        <p:spPr>
          <a:xfrm>
            <a:off x="4085998" y="364586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571500" y="1547813"/>
            <a:ext cx="3003550" cy="3003550"/>
          </a:xfrm>
        </p:spPr>
        <p:txBody>
          <a:bodyPr/>
          <a:lstStyle/>
          <a:p>
            <a:r>
              <a:rPr lang="en-US"/>
              <a:t>Click icon to add picture</a:t>
            </a:r>
            <a:endParaRPr lang="en-AU"/>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1" name="Straight Connector 2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67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5">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187010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6">
    <p:bg>
      <p:bgPr>
        <a:solidFill>
          <a:srgbClr val="DEF3F7"/>
        </a:solidFill>
        <a:effectLst/>
      </p:bgPr>
    </p:bg>
    <p:spTree>
      <p:nvGrpSpPr>
        <p:cNvPr id="1" name=""/>
        <p:cNvGrpSpPr/>
        <p:nvPr/>
      </p:nvGrpSpPr>
      <p:grpSpPr>
        <a:xfrm>
          <a:off x="0" y="0"/>
          <a:ext cx="0" cy="0"/>
          <a:chOff x="0" y="0"/>
          <a:chExt cx="0" cy="0"/>
        </a:xfrm>
      </p:grpSpPr>
      <p:sp>
        <p:nvSpPr>
          <p:cNvPr id="12" name="Text Placeholder 12"/>
          <p:cNvSpPr>
            <a:spLocks noGrp="1"/>
          </p:cNvSpPr>
          <p:nvPr>
            <p:ph type="body" sz="quarter" idx="22" hasCustomPrompt="1"/>
          </p:nvPr>
        </p:nvSpPr>
        <p:spPr>
          <a:xfrm>
            <a:off x="573686"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573341"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1128269" y="1399854"/>
            <a:ext cx="1440000" cy="1440000"/>
          </a:xfrm>
          <a:prstGeom prst="ellipse">
            <a:avLst/>
          </a:prstGeom>
        </p:spPr>
        <p:txBody>
          <a:bodyPr/>
          <a:lstStyle/>
          <a:p>
            <a:r>
              <a:rPr lang="en-US"/>
              <a:t>Click icon to add picture</a:t>
            </a:r>
            <a:endParaRPr lang="en-AU"/>
          </a:p>
        </p:txBody>
      </p:sp>
      <p:sp>
        <p:nvSpPr>
          <p:cNvPr id="16" name="Text Placeholder 12"/>
          <p:cNvSpPr>
            <a:spLocks noGrp="1"/>
          </p:cNvSpPr>
          <p:nvPr>
            <p:ph type="body" sz="quarter" idx="27" hasCustomPrompt="1"/>
          </p:nvPr>
        </p:nvSpPr>
        <p:spPr>
          <a:xfrm>
            <a:off x="3294512"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7" name="Text Placeholder 20"/>
          <p:cNvSpPr>
            <a:spLocks noGrp="1"/>
          </p:cNvSpPr>
          <p:nvPr>
            <p:ph type="body" sz="quarter" idx="28" hasCustomPrompt="1"/>
          </p:nvPr>
        </p:nvSpPr>
        <p:spPr>
          <a:xfrm>
            <a:off x="3294167"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18" name="Text Placeholder 12"/>
          <p:cNvSpPr>
            <a:spLocks noGrp="1"/>
          </p:cNvSpPr>
          <p:nvPr>
            <p:ph type="body" sz="quarter" idx="29" hasCustomPrompt="1"/>
          </p:nvPr>
        </p:nvSpPr>
        <p:spPr>
          <a:xfrm>
            <a:off x="6019020"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9" name="Text Placeholder 20"/>
          <p:cNvSpPr>
            <a:spLocks noGrp="1"/>
          </p:cNvSpPr>
          <p:nvPr>
            <p:ph type="body" sz="quarter" idx="30" hasCustomPrompt="1"/>
          </p:nvPr>
        </p:nvSpPr>
        <p:spPr>
          <a:xfrm>
            <a:off x="6018675"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0" name="Picture Placeholder 3"/>
          <p:cNvSpPr>
            <a:spLocks noGrp="1"/>
          </p:cNvSpPr>
          <p:nvPr>
            <p:ph type="pic" sz="quarter" idx="31"/>
          </p:nvPr>
        </p:nvSpPr>
        <p:spPr>
          <a:xfrm>
            <a:off x="3849095" y="1399854"/>
            <a:ext cx="1440000" cy="1440000"/>
          </a:xfrm>
          <a:prstGeom prst="ellipse">
            <a:avLst/>
          </a:prstGeom>
        </p:spPr>
        <p:txBody>
          <a:bodyPr/>
          <a:lstStyle/>
          <a:p>
            <a:r>
              <a:rPr lang="en-US"/>
              <a:t>Click icon to add picture</a:t>
            </a:r>
            <a:endParaRPr lang="en-AU"/>
          </a:p>
        </p:txBody>
      </p:sp>
      <p:sp>
        <p:nvSpPr>
          <p:cNvPr id="27" name="Picture Placeholder 3"/>
          <p:cNvSpPr>
            <a:spLocks noGrp="1"/>
          </p:cNvSpPr>
          <p:nvPr>
            <p:ph type="pic" sz="quarter" idx="32"/>
          </p:nvPr>
        </p:nvSpPr>
        <p:spPr>
          <a:xfrm>
            <a:off x="6573603" y="1399854"/>
            <a:ext cx="1440000" cy="1440000"/>
          </a:xfrm>
          <a:prstGeom prst="ellipse">
            <a:avLst/>
          </a:prstGeom>
        </p:spPr>
        <p:txBody>
          <a:bodyPr/>
          <a:lstStyle/>
          <a:p>
            <a:r>
              <a:rPr lang="en-US"/>
              <a:t>Click icon to add picture</a:t>
            </a:r>
            <a:endParaRPr lang="en-AU"/>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6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3 | ArtsDesign">
    <p:spTree>
      <p:nvGrpSpPr>
        <p:cNvPr id="1" name=""/>
        <p:cNvGrpSpPr/>
        <p:nvPr/>
      </p:nvGrpSpPr>
      <p:grpSpPr>
        <a:xfrm>
          <a:off x="0" y="0"/>
          <a:ext cx="0" cy="0"/>
          <a:chOff x="0" y="0"/>
          <a:chExt cx="0" cy="0"/>
        </a:xfrm>
      </p:grpSpPr>
      <p:sp>
        <p:nvSpPr>
          <p:cNvPr id="18" name="Rectangle 17"/>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20" name="Subtitle 2"/>
          <p:cNvSpPr>
            <a:spLocks noGrp="1"/>
          </p:cNvSpPr>
          <p:nvPr>
            <p:ph type="subTitle" idx="1" hasCustomPrompt="1"/>
          </p:nvPr>
        </p:nvSpPr>
        <p:spPr>
          <a:xfrm>
            <a:off x="467544" y="2494253"/>
            <a:ext cx="5522265"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21" name="Straight Connector 20"/>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 Placeholder 3"/>
          <p:cNvSpPr>
            <a:spLocks noGrp="1"/>
          </p:cNvSpPr>
          <p:nvPr>
            <p:ph type="body" sz="quarter" idx="12" hasCustomPrompt="1"/>
          </p:nvPr>
        </p:nvSpPr>
        <p:spPr>
          <a:xfrm>
            <a:off x="466725" y="3066002"/>
            <a:ext cx="5522949"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24" name="Text Placeholder 5"/>
          <p:cNvSpPr>
            <a:spLocks noGrp="1"/>
          </p:cNvSpPr>
          <p:nvPr>
            <p:ph type="body" sz="quarter" idx="13" hasCustomPrompt="1"/>
          </p:nvPr>
        </p:nvSpPr>
        <p:spPr>
          <a:xfrm>
            <a:off x="470015" y="3695303"/>
            <a:ext cx="5519727"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27" name="Picture 2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28419" y="1199380"/>
            <a:ext cx="2752088" cy="2752088"/>
          </a:xfrm>
          <a:prstGeom prst="rect">
            <a:avLst/>
          </a:prstGeom>
        </p:spPr>
      </p:pic>
      <p:pic>
        <p:nvPicPr>
          <p:cNvPr id="29" name="Picture 2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30" name="Picture 2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sp>
        <p:nvSpPr>
          <p:cNvPr id="13" name="Text Placeholder 4">
            <a:extLst>
              <a:ext uri="{FF2B5EF4-FFF2-40B4-BE49-F238E27FC236}">
                <a16:creationId xmlns:a16="http://schemas.microsoft.com/office/drawing/2014/main" id="{4F476C88-BB75-0A42-B719-BB633F8910F1}"/>
              </a:ext>
            </a:extLst>
          </p:cNvPr>
          <p:cNvSpPr>
            <a:spLocks noGrp="1"/>
          </p:cNvSpPr>
          <p:nvPr>
            <p:ph type="body" sz="quarter" idx="14" hasCustomPrompt="1"/>
          </p:nvPr>
        </p:nvSpPr>
        <p:spPr>
          <a:xfrm>
            <a:off x="468504" y="502030"/>
            <a:ext cx="4281775"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6" name="Text Placeholder 4">
            <a:extLst>
              <a:ext uri="{FF2B5EF4-FFF2-40B4-BE49-F238E27FC236}">
                <a16:creationId xmlns:a16="http://schemas.microsoft.com/office/drawing/2014/main" id="{7EB447C3-BA8A-084B-958A-C7956DE1B3AF}"/>
              </a:ext>
            </a:extLst>
          </p:cNvPr>
          <p:cNvSpPr>
            <a:spLocks noGrp="1"/>
          </p:cNvSpPr>
          <p:nvPr>
            <p:ph type="body" sz="quarter" idx="15" hasCustomPrompt="1"/>
          </p:nvPr>
        </p:nvSpPr>
        <p:spPr>
          <a:xfrm>
            <a:off x="466726" y="891536"/>
            <a:ext cx="4283072"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182883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7">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1750436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8">
    <p:bg>
      <p:bgPr>
        <a:solidFill>
          <a:srgbClr val="DEF3F7"/>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418095"/>
            <a:ext cx="7998873" cy="3278596"/>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50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9">
    <p:bg>
      <p:bgPr>
        <a:solidFill>
          <a:srgbClr val="DEF3F7"/>
        </a:solidFill>
        <a:effectLst/>
      </p:bgPr>
    </p:bg>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034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 10">
    <p:bg>
      <p:bgPr>
        <a:solidFill>
          <a:srgbClr val="DEF3F7"/>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4592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ite 1">
    <p:spTree>
      <p:nvGrpSpPr>
        <p:cNvPr id="1" name=""/>
        <p:cNvGrpSpPr/>
        <p:nvPr/>
      </p:nvGrpSpPr>
      <p:grpSpPr>
        <a:xfrm>
          <a:off x="0" y="0"/>
          <a:ext cx="0" cy="0"/>
          <a:chOff x="0" y="0"/>
          <a:chExt cx="0" cy="0"/>
        </a:xfrm>
      </p:grpSpPr>
      <p:sp>
        <p:nvSpPr>
          <p:cNvPr id="6"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086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699928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3">
    <p:spTree>
      <p:nvGrpSpPr>
        <p:cNvPr id="1" name=""/>
        <p:cNvGrpSpPr/>
        <p:nvPr/>
      </p:nvGrpSpPr>
      <p:grpSpPr>
        <a:xfrm>
          <a:off x="0" y="0"/>
          <a:ext cx="0" cy="0"/>
          <a:chOff x="0" y="0"/>
          <a:chExt cx="0" cy="0"/>
        </a:xfrm>
      </p:grpSpPr>
      <p:sp>
        <p:nvSpPr>
          <p:cNvPr id="7"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0"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2"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0" name="Straight Connector 1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885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hite 4">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9"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sp>
        <p:nvSpPr>
          <p:cNvPr id="14"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15"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00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 5">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705196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6">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2"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3"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4"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7"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8"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107628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5" name="Rectangle 24"/>
          <p:cNvSpPr/>
          <p:nvPr userDrawn="1"/>
        </p:nvSpPr>
        <p:spPr>
          <a:xfrm>
            <a:off x="0" y="1546698"/>
            <a:ext cx="9144000" cy="3596802"/>
          </a:xfrm>
          <a:prstGeom prst="rect">
            <a:avLst/>
          </a:prstGeom>
          <a:solidFill>
            <a:srgbClr val="92D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467544" y="2139702"/>
            <a:ext cx="8136904" cy="504056"/>
          </a:xfrm>
        </p:spPr>
        <p:txBody>
          <a:bodyPr>
            <a:noAutofit/>
          </a:bodyPr>
          <a:lstStyle>
            <a:lvl1pPr marL="0" indent="0" algn="l">
              <a:lnSpc>
                <a:spcPct val="70000"/>
              </a:lnSpc>
              <a:buNone/>
              <a:defRPr sz="3200" b="1" cap="all" baseline="0">
                <a:solidFill>
                  <a:schemeClr val="accent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Section Heading</a:t>
            </a:r>
          </a:p>
        </p:txBody>
      </p:sp>
      <p:pic>
        <p:nvPicPr>
          <p:cNvPr id="24" name="Picture 2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68622" y="573745"/>
            <a:ext cx="1901750" cy="390867"/>
          </a:xfrm>
          <a:prstGeom prst="rect">
            <a:avLst/>
          </a:prstGeom>
        </p:spPr>
      </p:pic>
      <p:sp>
        <p:nvSpPr>
          <p:cNvPr id="4" name="Text Placeholder 3"/>
          <p:cNvSpPr>
            <a:spLocks noGrp="1"/>
          </p:cNvSpPr>
          <p:nvPr>
            <p:ph type="body" sz="quarter" idx="12" hasCustomPrompt="1"/>
          </p:nvPr>
        </p:nvSpPr>
        <p:spPr>
          <a:xfrm>
            <a:off x="466725" y="2711450"/>
            <a:ext cx="8154988" cy="735013"/>
          </a:xfrm>
        </p:spPr>
        <p:txBody>
          <a:bodyPr>
            <a:normAutofit/>
          </a:bodyPr>
          <a:lstStyle>
            <a:lvl1pPr marL="0" indent="0">
              <a:lnSpc>
                <a:spcPct val="70000"/>
              </a:lnSpc>
              <a:buNone/>
              <a:defRPr sz="2400">
                <a:solidFill>
                  <a:schemeClr val="accent2"/>
                </a:solidFill>
              </a:defRPr>
            </a:lvl1pPr>
          </a:lstStyle>
          <a:p>
            <a:pPr lvl="0"/>
            <a:r>
              <a:rPr lang="en-AU" dirty="0"/>
              <a:t>Subtitle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7"/>
          </a:xfrm>
          <a:prstGeom prst="rect">
            <a:avLst/>
          </a:prstGeom>
        </p:spPr>
      </p:pic>
      <p:sp>
        <p:nvSpPr>
          <p:cNvPr id="12" name="Text Placeholder 4"/>
          <p:cNvSpPr>
            <a:spLocks noGrp="1"/>
          </p:cNvSpPr>
          <p:nvPr>
            <p:ph type="body" sz="quarter" idx="14" hasCustomPrompt="1"/>
          </p:nvPr>
        </p:nvSpPr>
        <p:spPr>
          <a:xfrm>
            <a:off x="468504" y="502030"/>
            <a:ext cx="5436350"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3" name="Text Placeholder 4"/>
          <p:cNvSpPr>
            <a:spLocks noGrp="1"/>
          </p:cNvSpPr>
          <p:nvPr>
            <p:ph type="body" sz="quarter" idx="15" hasCustomPrompt="1"/>
          </p:nvPr>
        </p:nvSpPr>
        <p:spPr>
          <a:xfrm>
            <a:off x="466725" y="891536"/>
            <a:ext cx="5437997"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184940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7">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9447165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8">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394759"/>
            <a:ext cx="7998873" cy="3301932"/>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385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ite 9">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932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hite 10">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22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 1">
    <p:bg>
      <p:bgPr>
        <a:solidFill>
          <a:srgbClr val="F1F1F1"/>
        </a:solidFill>
        <a:effectLst/>
      </p:bgPr>
    </p:bg>
    <p:spTree>
      <p:nvGrpSpPr>
        <p:cNvPr id="1" name=""/>
        <p:cNvGrpSpPr/>
        <p:nvPr/>
      </p:nvGrpSpPr>
      <p:grpSpPr>
        <a:xfrm>
          <a:off x="0" y="0"/>
          <a:ext cx="0" cy="0"/>
          <a:chOff x="0" y="0"/>
          <a:chExt cx="0" cy="0"/>
        </a:xfrm>
      </p:grpSpPr>
      <p:sp>
        <p:nvSpPr>
          <p:cNvPr id="14"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1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2" name="Picture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26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ey 2">
    <p:bg>
      <p:bgPr>
        <a:solidFill>
          <a:srgbClr val="F1F1F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8492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3">
    <p:bg>
      <p:bgPr>
        <a:solidFill>
          <a:srgbClr val="F1F1F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8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ey 4">
    <p:bg>
      <p:bgPr>
        <a:solidFill>
          <a:srgbClr val="F1F1F1"/>
        </a:solidFill>
        <a:effectLst/>
      </p:bgPr>
    </p:bg>
    <p:spTree>
      <p:nvGrpSpPr>
        <p:cNvPr id="1" name=""/>
        <p:cNvGrpSpPr/>
        <p:nvPr/>
      </p:nvGrpSpPr>
      <p:grpSpPr>
        <a:xfrm>
          <a:off x="0" y="0"/>
          <a:ext cx="0" cy="0"/>
          <a:chOff x="0" y="0"/>
          <a:chExt cx="0" cy="0"/>
        </a:xfrm>
      </p:grpSpPr>
      <p:sp>
        <p:nvSpPr>
          <p:cNvPr id="18"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pic>
        <p:nvPicPr>
          <p:cNvPr id="25" name="Picture 2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30"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90182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y 5">
    <p:bg>
      <p:bgPr>
        <a:solidFill>
          <a:srgbClr val="F1F1F1"/>
        </a:solidFill>
        <a:effectLst/>
      </p:bgPr>
    </p:bg>
    <p:spTree>
      <p:nvGrpSpPr>
        <p:cNvPr id="1" name=""/>
        <p:cNvGrpSpPr/>
        <p:nvPr/>
      </p:nvGrpSpPr>
      <p:grpSpPr>
        <a:xfrm>
          <a:off x="0" y="0"/>
          <a:ext cx="0" cy="0"/>
          <a:chOff x="0" y="0"/>
          <a:chExt cx="0" cy="0"/>
        </a:xfrm>
      </p:grpSpPr>
      <p:sp>
        <p:nvSpPr>
          <p:cNvPr id="19"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24"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26" name="Picture 2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9" name="Straight Connector 2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33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ey 6">
    <p:bg>
      <p:bgPr>
        <a:solidFill>
          <a:srgbClr val="F1F1F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0"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1"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2"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3"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4"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5"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6"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7"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202202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CBC8126-145F-43A5-BF53-1439CCFE803F}" type="datetimeFigureOut">
              <a:rPr lang="en-AU" smtClean="0"/>
              <a:t>3/09/2019</a:t>
            </a:fld>
            <a:endParaRPr lang="en-AU"/>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43CD66F-8ABA-485A-83FE-D46C84ED8552}" type="slidenum">
              <a:rPr lang="en-AU" smtClean="0"/>
              <a:t>‹#›</a:t>
            </a:fld>
            <a:endParaRPr lang="en-AU"/>
          </a:p>
        </p:txBody>
      </p:sp>
    </p:spTree>
    <p:extLst>
      <p:ext uri="{BB962C8B-B14F-4D97-AF65-F5344CB8AC3E}">
        <p14:creationId xmlns:p14="http://schemas.microsoft.com/office/powerpoint/2010/main" val="2452831582"/>
      </p:ext>
    </p:extLst>
  </p:cSld>
  <p:clrMap bg1="lt1" tx1="dk1" bg2="lt2" tx2="dk2" accent1="accent1" accent2="accent2" accent3="accent3" accent4="accent4" accent5="accent5" accent6="accent6" hlink="hlink" folHlink="folHlink"/>
  <p:sldLayoutIdLst>
    <p:sldLayoutId id="2147483672" r:id="rId1"/>
    <p:sldLayoutId id="2147483676" r:id="rId2"/>
    <p:sldLayoutId id="2147483657" r:id="rId3"/>
    <p:sldLayoutId id="2147483658" r:id="rId4"/>
    <p:sldLayoutId id="2147483686" r:id="rId5"/>
    <p:sldLayoutId id="2147483659" r:id="rId6"/>
    <p:sldLayoutId id="2147483660" r:id="rId7"/>
    <p:sldLayoutId id="2147483661" r:id="rId8"/>
    <p:sldLayoutId id="2147483662" r:id="rId9"/>
    <p:sldLayoutId id="2147483663" r:id="rId10"/>
    <p:sldLayoutId id="2147483664" r:id="rId11"/>
    <p:sldLayoutId id="2147483700" r:id="rId12"/>
    <p:sldLayoutId id="2147483687" r:id="rId13"/>
    <p:sldLayoutId id="2147483665" r:id="rId14"/>
    <p:sldLayoutId id="2147483705" r:id="rId15"/>
    <p:sldLayoutId id="2147483666" r:id="rId16"/>
    <p:sldLayoutId id="2147483667" r:id="rId17"/>
    <p:sldLayoutId id="2147483704" r:id="rId18"/>
    <p:sldLayoutId id="2147483668" r:id="rId19"/>
    <p:sldLayoutId id="2147483688" r:id="rId20"/>
    <p:sldLayoutId id="2147483689" r:id="rId21"/>
    <p:sldLayoutId id="2147483702"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701" r:id="rId32"/>
    <p:sldLayoutId id="2147483699" r:id="rId33"/>
  </p:sldLayoutIdLst>
  <p:txStyles>
    <p:titleStyle>
      <a:lvl1pPr algn="ctr" defTabSz="914400" rtl="0" eaLnBrk="1" latinLnBrk="0" hangingPunct="1">
        <a:lnSpc>
          <a:spcPct val="70000"/>
        </a:lnSpc>
        <a:spcBef>
          <a:spcPct val="0"/>
        </a:spcBef>
        <a:buNone/>
        <a:defRPr sz="4400" kern="1200">
          <a:solidFill>
            <a:schemeClr val="bg1"/>
          </a:solidFill>
          <a:latin typeface="+mj-lt"/>
          <a:ea typeface="+mj-ea"/>
          <a:cs typeface="+mj-cs"/>
        </a:defRPr>
      </a:lvl1pPr>
    </p:titleStyle>
    <p:bodyStyle>
      <a:lvl1pPr marL="180975"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defRPr sz="13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A66811-84B4-5444-BF40-28A1D22363DF}"/>
              </a:ext>
            </a:extLst>
          </p:cNvPr>
          <p:cNvSpPr>
            <a:spLocks noGrp="1"/>
          </p:cNvSpPr>
          <p:nvPr>
            <p:ph type="subTitle" idx="1"/>
          </p:nvPr>
        </p:nvSpPr>
        <p:spPr/>
        <p:txBody>
          <a:bodyPr/>
          <a:lstStyle/>
          <a:p>
            <a:r>
              <a:rPr lang="en-US" dirty="0"/>
              <a:t>Programming for design</a:t>
            </a:r>
          </a:p>
        </p:txBody>
      </p:sp>
      <p:sp>
        <p:nvSpPr>
          <p:cNvPr id="3" name="Text Placeholder 2">
            <a:extLst>
              <a:ext uri="{FF2B5EF4-FFF2-40B4-BE49-F238E27FC236}">
                <a16:creationId xmlns:a16="http://schemas.microsoft.com/office/drawing/2014/main" id="{B1E4CE6B-C5D2-4549-9ADA-533341C129A6}"/>
              </a:ext>
            </a:extLst>
          </p:cNvPr>
          <p:cNvSpPr>
            <a:spLocks noGrp="1"/>
          </p:cNvSpPr>
          <p:nvPr>
            <p:ph type="body" sz="quarter" idx="12"/>
          </p:nvPr>
        </p:nvSpPr>
        <p:spPr/>
        <p:txBody>
          <a:bodyPr/>
          <a:lstStyle/>
          <a:p>
            <a:r>
              <a:rPr lang="en-US" dirty="0"/>
              <a:t>Week 6 – Object Orientation</a:t>
            </a:r>
          </a:p>
        </p:txBody>
      </p:sp>
      <p:sp>
        <p:nvSpPr>
          <p:cNvPr id="4" name="Text Placeholder 3">
            <a:extLst>
              <a:ext uri="{FF2B5EF4-FFF2-40B4-BE49-F238E27FC236}">
                <a16:creationId xmlns:a16="http://schemas.microsoft.com/office/drawing/2014/main" id="{614B32AC-7DA3-3244-95E7-9456387F280A}"/>
              </a:ext>
            </a:extLst>
          </p:cNvPr>
          <p:cNvSpPr>
            <a:spLocks noGrp="1"/>
          </p:cNvSpPr>
          <p:nvPr>
            <p:ph type="body" sz="quarter" idx="13"/>
          </p:nvPr>
        </p:nvSpPr>
        <p:spPr/>
        <p:txBody>
          <a:bodyPr/>
          <a:lstStyle/>
          <a:p>
            <a:r>
              <a:rPr lang="en-US" dirty="0"/>
              <a:t>Simon Thompson</a:t>
            </a:r>
          </a:p>
        </p:txBody>
      </p:sp>
      <p:sp>
        <p:nvSpPr>
          <p:cNvPr id="5" name="Text Placeholder 4">
            <a:extLst>
              <a:ext uri="{FF2B5EF4-FFF2-40B4-BE49-F238E27FC236}">
                <a16:creationId xmlns:a16="http://schemas.microsoft.com/office/drawing/2014/main" id="{B92310A7-9B14-D14F-9249-85EF57390677}"/>
              </a:ext>
            </a:extLst>
          </p:cNvPr>
          <p:cNvSpPr>
            <a:spLocks noGrp="1"/>
          </p:cNvSpPr>
          <p:nvPr>
            <p:ph type="body" sz="quarter" idx="14"/>
          </p:nvPr>
        </p:nvSpPr>
        <p:spPr/>
        <p:txBody>
          <a:bodyPr/>
          <a:lstStyle/>
          <a:p>
            <a:r>
              <a:rPr lang="en-US" dirty="0"/>
              <a:t>11055 / Programming for Design</a:t>
            </a:r>
          </a:p>
        </p:txBody>
      </p:sp>
      <p:sp>
        <p:nvSpPr>
          <p:cNvPr id="6" name="Text Placeholder 5">
            <a:extLst>
              <a:ext uri="{FF2B5EF4-FFF2-40B4-BE49-F238E27FC236}">
                <a16:creationId xmlns:a16="http://schemas.microsoft.com/office/drawing/2014/main" id="{0356ACD4-214E-9B48-8984-8BFDBCCA2917}"/>
              </a:ext>
            </a:extLst>
          </p:cNvPr>
          <p:cNvSpPr>
            <a:spLocks noGrp="1"/>
          </p:cNvSpPr>
          <p:nvPr>
            <p:ph type="body" sz="quarter" idx="15"/>
          </p:nvPr>
        </p:nvSpPr>
        <p:spPr/>
        <p:txBody>
          <a:bodyPr/>
          <a:lstStyle/>
          <a:p>
            <a:r>
              <a:rPr lang="en-US" dirty="0"/>
              <a:t>9 September 2019 / Semester 2 Week 6</a:t>
            </a:r>
          </a:p>
        </p:txBody>
      </p:sp>
    </p:spTree>
    <p:extLst>
      <p:ext uri="{BB962C8B-B14F-4D97-AF65-F5344CB8AC3E}">
        <p14:creationId xmlns:p14="http://schemas.microsoft.com/office/powerpoint/2010/main" val="336378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9/9/19 – S2W6</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Programming Paradigms</a:t>
            </a:r>
          </a:p>
        </p:txBody>
      </p:sp>
      <p:sp>
        <p:nvSpPr>
          <p:cNvPr id="11" name="TextBox 10">
            <a:extLst>
              <a:ext uri="{FF2B5EF4-FFF2-40B4-BE49-F238E27FC236}">
                <a16:creationId xmlns:a16="http://schemas.microsoft.com/office/drawing/2014/main" id="{A664DCA5-E4BD-4F65-A967-F8A814B24D9D}"/>
              </a:ext>
            </a:extLst>
          </p:cNvPr>
          <p:cNvSpPr txBox="1"/>
          <p:nvPr/>
        </p:nvSpPr>
        <p:spPr>
          <a:xfrm>
            <a:off x="477838" y="1860550"/>
            <a:ext cx="7986712" cy="2308324"/>
          </a:xfrm>
          <a:prstGeom prst="rect">
            <a:avLst/>
          </a:prstGeom>
          <a:noFill/>
        </p:spPr>
        <p:txBody>
          <a:bodyPr wrap="square" rtlCol="0">
            <a:spAutoFit/>
          </a:bodyPr>
          <a:lstStyle/>
          <a:p>
            <a:r>
              <a:rPr lang="en-AU" dirty="0"/>
              <a:t>A program is a set of instructions that allows the computer to complete a task.</a:t>
            </a:r>
          </a:p>
          <a:p>
            <a:endParaRPr lang="en-AU" dirty="0"/>
          </a:p>
          <a:p>
            <a:r>
              <a:rPr lang="en-AU" dirty="0"/>
              <a:t>But there are many, many ways of completing the same task using different instructions, and different languages.</a:t>
            </a:r>
          </a:p>
          <a:p>
            <a:endParaRPr lang="en-AU" dirty="0"/>
          </a:p>
          <a:p>
            <a:r>
              <a:rPr lang="en-AU" dirty="0"/>
              <a:t>But at its core there are three major ways of writing a computer program. These are called paradigms and they describe the grouping of styles of ordering the instructions.</a:t>
            </a:r>
          </a:p>
        </p:txBody>
      </p:sp>
    </p:spTree>
    <p:extLst>
      <p:ext uri="{BB962C8B-B14F-4D97-AF65-F5344CB8AC3E}">
        <p14:creationId xmlns:p14="http://schemas.microsoft.com/office/powerpoint/2010/main" val="388512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9/9/19 – S2W6</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Paradigms</a:t>
            </a:r>
          </a:p>
        </p:txBody>
      </p:sp>
      <p:grpSp>
        <p:nvGrpSpPr>
          <p:cNvPr id="60" name="Group 59">
            <a:extLst>
              <a:ext uri="{FF2B5EF4-FFF2-40B4-BE49-F238E27FC236}">
                <a16:creationId xmlns:a16="http://schemas.microsoft.com/office/drawing/2014/main" id="{98A7B388-A13E-4981-9132-9CCC8EBBB734}"/>
              </a:ext>
            </a:extLst>
          </p:cNvPr>
          <p:cNvGrpSpPr/>
          <p:nvPr/>
        </p:nvGrpSpPr>
        <p:grpSpPr>
          <a:xfrm>
            <a:off x="571500" y="1777461"/>
            <a:ext cx="1708150" cy="2989739"/>
            <a:chOff x="571500" y="1777461"/>
            <a:chExt cx="1708150" cy="2989739"/>
          </a:xfrm>
        </p:grpSpPr>
        <p:sp>
          <p:nvSpPr>
            <p:cNvPr id="9" name="Rectangle 8">
              <a:extLst>
                <a:ext uri="{FF2B5EF4-FFF2-40B4-BE49-F238E27FC236}">
                  <a16:creationId xmlns:a16="http://schemas.microsoft.com/office/drawing/2014/main" id="{A16B52E8-576E-4972-91C8-5BF7CC316F04}"/>
                </a:ext>
              </a:extLst>
            </p:cNvPr>
            <p:cNvSpPr/>
            <p:nvPr/>
          </p:nvSpPr>
          <p:spPr>
            <a:xfrm>
              <a:off x="571500" y="1777461"/>
              <a:ext cx="1422400" cy="2989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Arrow: Down 9">
              <a:extLst>
                <a:ext uri="{FF2B5EF4-FFF2-40B4-BE49-F238E27FC236}">
                  <a16:creationId xmlns:a16="http://schemas.microsoft.com/office/drawing/2014/main" id="{FFDA1D90-C087-4F05-8D9D-E2EEA73E949B}"/>
                </a:ext>
              </a:extLst>
            </p:cNvPr>
            <p:cNvSpPr/>
            <p:nvPr/>
          </p:nvSpPr>
          <p:spPr>
            <a:xfrm>
              <a:off x="2146300" y="2000169"/>
              <a:ext cx="133350" cy="249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9" name="Group 58">
            <a:extLst>
              <a:ext uri="{FF2B5EF4-FFF2-40B4-BE49-F238E27FC236}">
                <a16:creationId xmlns:a16="http://schemas.microsoft.com/office/drawing/2014/main" id="{AFD52D5B-08DB-416E-9D4F-F02E55BD0A0D}"/>
              </a:ext>
            </a:extLst>
          </p:cNvPr>
          <p:cNvGrpSpPr/>
          <p:nvPr/>
        </p:nvGrpSpPr>
        <p:grpSpPr>
          <a:xfrm>
            <a:off x="3422650" y="1616123"/>
            <a:ext cx="1409700" cy="2560355"/>
            <a:chOff x="3422650" y="1616123"/>
            <a:chExt cx="1409700" cy="2560355"/>
          </a:xfrm>
        </p:grpSpPr>
        <p:sp>
          <p:nvSpPr>
            <p:cNvPr id="8" name="Rectangle 7">
              <a:extLst>
                <a:ext uri="{FF2B5EF4-FFF2-40B4-BE49-F238E27FC236}">
                  <a16:creationId xmlns:a16="http://schemas.microsoft.com/office/drawing/2014/main" id="{E369B91F-B6CC-44D9-8EE3-E739A80CB3FF}"/>
                </a:ext>
              </a:extLst>
            </p:cNvPr>
            <p:cNvSpPr/>
            <p:nvPr/>
          </p:nvSpPr>
          <p:spPr>
            <a:xfrm>
              <a:off x="3422650" y="2047626"/>
              <a:ext cx="527050" cy="2128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A488EC34-3ECC-4F9D-A1D2-993EF9330C9C}"/>
                </a:ext>
              </a:extLst>
            </p:cNvPr>
            <p:cNvSpPr/>
            <p:nvPr/>
          </p:nvSpPr>
          <p:spPr>
            <a:xfrm>
              <a:off x="4292600" y="2040433"/>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D6DC35DC-D0F8-4B22-A9D3-6F80C13E3D89}"/>
                </a:ext>
              </a:extLst>
            </p:cNvPr>
            <p:cNvSpPr/>
            <p:nvPr/>
          </p:nvSpPr>
          <p:spPr>
            <a:xfrm>
              <a:off x="4292600" y="2613561"/>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F534490-A70A-4E06-9B8D-DF51BFD63400}"/>
                </a:ext>
              </a:extLst>
            </p:cNvPr>
            <p:cNvSpPr/>
            <p:nvPr/>
          </p:nvSpPr>
          <p:spPr>
            <a:xfrm>
              <a:off x="4292600" y="3186689"/>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E8192AFA-335C-471D-BA63-A01AF311D13F}"/>
                </a:ext>
              </a:extLst>
            </p:cNvPr>
            <p:cNvSpPr/>
            <p:nvPr/>
          </p:nvSpPr>
          <p:spPr>
            <a:xfrm>
              <a:off x="4292600" y="3796372"/>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 name="Straight Arrow Connector 4">
              <a:extLst>
                <a:ext uri="{FF2B5EF4-FFF2-40B4-BE49-F238E27FC236}">
                  <a16:creationId xmlns:a16="http://schemas.microsoft.com/office/drawing/2014/main" id="{CE2F783B-435C-4B44-BC54-1052EBB27EB9}"/>
                </a:ext>
              </a:extLst>
            </p:cNvPr>
            <p:cNvCxnSpPr/>
            <p:nvPr/>
          </p:nvCxnSpPr>
          <p:spPr>
            <a:xfrm>
              <a:off x="4025900" y="2143865"/>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5347477-A92B-4893-A1A4-68095B6EAB93}"/>
                </a:ext>
              </a:extLst>
            </p:cNvPr>
            <p:cNvCxnSpPr>
              <a:cxnSpLocks/>
            </p:cNvCxnSpPr>
            <p:nvPr/>
          </p:nvCxnSpPr>
          <p:spPr>
            <a:xfrm>
              <a:off x="4675763" y="2441603"/>
              <a:ext cx="0" cy="119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64F93D4-7122-46AB-A243-410BFE829FC6}"/>
                </a:ext>
              </a:extLst>
            </p:cNvPr>
            <p:cNvCxnSpPr>
              <a:cxnSpLocks/>
            </p:cNvCxnSpPr>
            <p:nvPr/>
          </p:nvCxnSpPr>
          <p:spPr>
            <a:xfrm flipV="1">
              <a:off x="4413250" y="2429615"/>
              <a:ext cx="0" cy="12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F7D1B1C-FE74-44A5-935F-DEC2C853C1D7}"/>
                </a:ext>
              </a:extLst>
            </p:cNvPr>
            <p:cNvCxnSpPr>
              <a:cxnSpLocks/>
            </p:cNvCxnSpPr>
            <p:nvPr/>
          </p:nvCxnSpPr>
          <p:spPr>
            <a:xfrm flipH="1">
              <a:off x="4025900" y="2343641"/>
              <a:ext cx="190500" cy="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83E368F-EDC6-4E7B-80DD-7F96ADB22760}"/>
                </a:ext>
              </a:extLst>
            </p:cNvPr>
            <p:cNvCxnSpPr>
              <a:cxnSpLocks/>
            </p:cNvCxnSpPr>
            <p:nvPr/>
          </p:nvCxnSpPr>
          <p:spPr>
            <a:xfrm>
              <a:off x="4025900" y="3253364"/>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BE052A-6F1B-4BCF-9C81-0FC91D1408C1}"/>
                </a:ext>
              </a:extLst>
            </p:cNvPr>
            <p:cNvCxnSpPr/>
            <p:nvPr/>
          </p:nvCxnSpPr>
          <p:spPr>
            <a:xfrm>
              <a:off x="4025900" y="3354964"/>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584CFD8-BD45-478B-9DE9-460469E94D30}"/>
                </a:ext>
              </a:extLst>
            </p:cNvPr>
            <p:cNvCxnSpPr/>
            <p:nvPr/>
          </p:nvCxnSpPr>
          <p:spPr>
            <a:xfrm>
              <a:off x="4025900" y="3458315"/>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9275ED-1306-41E4-8E63-B98079B4BEEA}"/>
                </a:ext>
              </a:extLst>
            </p:cNvPr>
            <p:cNvCxnSpPr/>
            <p:nvPr/>
          </p:nvCxnSpPr>
          <p:spPr>
            <a:xfrm>
              <a:off x="4025900" y="3902815"/>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74FA1A06-BC03-48AF-A9A9-268A097FE063}"/>
                </a:ext>
              </a:extLst>
            </p:cNvPr>
            <p:cNvCxnSpPr>
              <a:cxnSpLocks/>
              <a:stCxn id="16" idx="3"/>
              <a:endCxn id="15" idx="3"/>
            </p:cNvCxnSpPr>
            <p:nvPr/>
          </p:nvCxnSpPr>
          <p:spPr>
            <a:xfrm flipV="1">
              <a:off x="4819650" y="3354964"/>
              <a:ext cx="12700" cy="60968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7C5AF9E9-6337-403E-BB33-D54A2F662515}"/>
                </a:ext>
              </a:extLst>
            </p:cNvPr>
            <p:cNvCxnSpPr>
              <a:stCxn id="8" idx="2"/>
              <a:endCxn id="8" idx="1"/>
            </p:cNvCxnSpPr>
            <p:nvPr/>
          </p:nvCxnSpPr>
          <p:spPr>
            <a:xfrm rot="5400000" flipH="1">
              <a:off x="3022200" y="3512503"/>
              <a:ext cx="1064425" cy="263525"/>
            </a:xfrm>
            <a:prstGeom prst="bentConnector4">
              <a:avLst>
                <a:gd name="adj1" fmla="val -21476"/>
                <a:gd name="adj2" fmla="val 186747"/>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Arrow: Down 52">
              <a:extLst>
                <a:ext uri="{FF2B5EF4-FFF2-40B4-BE49-F238E27FC236}">
                  <a16:creationId xmlns:a16="http://schemas.microsoft.com/office/drawing/2014/main" id="{E5DA7D7C-5695-4EE5-B886-10821EA2A3EC}"/>
                </a:ext>
              </a:extLst>
            </p:cNvPr>
            <p:cNvSpPr/>
            <p:nvPr/>
          </p:nvSpPr>
          <p:spPr>
            <a:xfrm>
              <a:off x="4511675" y="1616123"/>
              <a:ext cx="88900" cy="315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1" name="Group 60">
            <a:extLst>
              <a:ext uri="{FF2B5EF4-FFF2-40B4-BE49-F238E27FC236}">
                <a16:creationId xmlns:a16="http://schemas.microsoft.com/office/drawing/2014/main" id="{110278E5-2061-4B44-AC43-9487C0AB433D}"/>
              </a:ext>
            </a:extLst>
          </p:cNvPr>
          <p:cNvGrpSpPr/>
          <p:nvPr/>
        </p:nvGrpSpPr>
        <p:grpSpPr>
          <a:xfrm>
            <a:off x="6153151" y="2000169"/>
            <a:ext cx="2076418" cy="2767031"/>
            <a:chOff x="6153151" y="2000169"/>
            <a:chExt cx="2076418" cy="2767031"/>
          </a:xfrm>
        </p:grpSpPr>
        <p:sp>
          <p:nvSpPr>
            <p:cNvPr id="54" name="Rectangle 53">
              <a:extLst>
                <a:ext uri="{FF2B5EF4-FFF2-40B4-BE49-F238E27FC236}">
                  <a16:creationId xmlns:a16="http://schemas.microsoft.com/office/drawing/2014/main" id="{A78076AD-CFC1-4578-8331-158D6C2A40FF}"/>
                </a:ext>
              </a:extLst>
            </p:cNvPr>
            <p:cNvSpPr/>
            <p:nvPr/>
          </p:nvSpPr>
          <p:spPr>
            <a:xfrm>
              <a:off x="6153151" y="2000169"/>
              <a:ext cx="2076418" cy="2767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a:extLst>
                <a:ext uri="{FF2B5EF4-FFF2-40B4-BE49-F238E27FC236}">
                  <a16:creationId xmlns:a16="http://schemas.microsoft.com/office/drawing/2014/main" id="{201048E4-D2F1-46C9-9C23-D82E0EC127F8}"/>
                </a:ext>
              </a:extLst>
            </p:cNvPr>
            <p:cNvSpPr/>
            <p:nvPr/>
          </p:nvSpPr>
          <p:spPr>
            <a:xfrm>
              <a:off x="6415664" y="2403475"/>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Rectangle 55">
              <a:extLst>
                <a:ext uri="{FF2B5EF4-FFF2-40B4-BE49-F238E27FC236}">
                  <a16:creationId xmlns:a16="http://schemas.microsoft.com/office/drawing/2014/main" id="{B6964E60-0F31-49C9-A81E-98121EDA73FF}"/>
                </a:ext>
              </a:extLst>
            </p:cNvPr>
            <p:cNvSpPr/>
            <p:nvPr/>
          </p:nvSpPr>
          <p:spPr>
            <a:xfrm>
              <a:off x="6415664" y="3018414"/>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Rectangle 56">
              <a:extLst>
                <a:ext uri="{FF2B5EF4-FFF2-40B4-BE49-F238E27FC236}">
                  <a16:creationId xmlns:a16="http://schemas.microsoft.com/office/drawing/2014/main" id="{888AB863-7433-431B-B45A-9C22D89E7456}"/>
                </a:ext>
              </a:extLst>
            </p:cNvPr>
            <p:cNvSpPr/>
            <p:nvPr/>
          </p:nvSpPr>
          <p:spPr>
            <a:xfrm>
              <a:off x="6410395" y="3644265"/>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351216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9/9/19 – S2W6</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Procedural Programming</a:t>
            </a:r>
          </a:p>
        </p:txBody>
      </p:sp>
      <p:sp>
        <p:nvSpPr>
          <p:cNvPr id="11" name="TextBox 10">
            <a:extLst>
              <a:ext uri="{FF2B5EF4-FFF2-40B4-BE49-F238E27FC236}">
                <a16:creationId xmlns:a16="http://schemas.microsoft.com/office/drawing/2014/main" id="{A664DCA5-E4BD-4F65-A967-F8A814B24D9D}"/>
              </a:ext>
            </a:extLst>
          </p:cNvPr>
          <p:cNvSpPr txBox="1"/>
          <p:nvPr/>
        </p:nvSpPr>
        <p:spPr>
          <a:xfrm>
            <a:off x="3238500" y="1860550"/>
            <a:ext cx="5226050" cy="1754326"/>
          </a:xfrm>
          <a:prstGeom prst="rect">
            <a:avLst/>
          </a:prstGeom>
          <a:noFill/>
        </p:spPr>
        <p:txBody>
          <a:bodyPr wrap="square" rtlCol="0">
            <a:spAutoFit/>
          </a:bodyPr>
          <a:lstStyle/>
          <a:p>
            <a:r>
              <a:rPr lang="en-AU" dirty="0"/>
              <a:t>A procedural program starts at the top and progresses through the procedural statements that you have written, until it is completed. </a:t>
            </a:r>
          </a:p>
          <a:p>
            <a:endParaRPr lang="en-AU" dirty="0"/>
          </a:p>
          <a:p>
            <a:r>
              <a:rPr lang="en-AU" dirty="0"/>
              <a:t>The code that we have being writing the first few weeks has mostly been procedural </a:t>
            </a:r>
          </a:p>
        </p:txBody>
      </p:sp>
      <p:grpSp>
        <p:nvGrpSpPr>
          <p:cNvPr id="12" name="Group 11">
            <a:extLst>
              <a:ext uri="{FF2B5EF4-FFF2-40B4-BE49-F238E27FC236}">
                <a16:creationId xmlns:a16="http://schemas.microsoft.com/office/drawing/2014/main" id="{8AD299BC-0D2D-4ECD-BC19-EA1E646DE580}"/>
              </a:ext>
            </a:extLst>
          </p:cNvPr>
          <p:cNvGrpSpPr/>
          <p:nvPr/>
        </p:nvGrpSpPr>
        <p:grpSpPr>
          <a:xfrm>
            <a:off x="901700" y="1772837"/>
            <a:ext cx="1708150" cy="2989739"/>
            <a:chOff x="571500" y="1777461"/>
            <a:chExt cx="1708150" cy="2989739"/>
          </a:xfrm>
        </p:grpSpPr>
        <p:sp>
          <p:nvSpPr>
            <p:cNvPr id="13" name="Rectangle 12">
              <a:extLst>
                <a:ext uri="{FF2B5EF4-FFF2-40B4-BE49-F238E27FC236}">
                  <a16:creationId xmlns:a16="http://schemas.microsoft.com/office/drawing/2014/main" id="{5181F452-4B7D-4B0E-B9E5-38F9EF01320E}"/>
                </a:ext>
              </a:extLst>
            </p:cNvPr>
            <p:cNvSpPr/>
            <p:nvPr/>
          </p:nvSpPr>
          <p:spPr>
            <a:xfrm>
              <a:off x="571500" y="1777461"/>
              <a:ext cx="1422400" cy="2989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Arrow: Down 13">
              <a:extLst>
                <a:ext uri="{FF2B5EF4-FFF2-40B4-BE49-F238E27FC236}">
                  <a16:creationId xmlns:a16="http://schemas.microsoft.com/office/drawing/2014/main" id="{4C751828-CE6A-47CF-8839-0411257348A4}"/>
                </a:ext>
              </a:extLst>
            </p:cNvPr>
            <p:cNvSpPr/>
            <p:nvPr/>
          </p:nvSpPr>
          <p:spPr>
            <a:xfrm>
              <a:off x="2146300" y="2000169"/>
              <a:ext cx="133350" cy="24926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599179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9/9/19 – S2W6</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Functional Programming</a:t>
            </a:r>
          </a:p>
        </p:txBody>
      </p:sp>
      <p:sp>
        <p:nvSpPr>
          <p:cNvPr id="11" name="TextBox 10">
            <a:extLst>
              <a:ext uri="{FF2B5EF4-FFF2-40B4-BE49-F238E27FC236}">
                <a16:creationId xmlns:a16="http://schemas.microsoft.com/office/drawing/2014/main" id="{A664DCA5-E4BD-4F65-A967-F8A814B24D9D}"/>
              </a:ext>
            </a:extLst>
          </p:cNvPr>
          <p:cNvSpPr txBox="1"/>
          <p:nvPr/>
        </p:nvSpPr>
        <p:spPr>
          <a:xfrm>
            <a:off x="3196213" y="2058895"/>
            <a:ext cx="5226050" cy="2308324"/>
          </a:xfrm>
          <a:prstGeom prst="rect">
            <a:avLst/>
          </a:prstGeom>
          <a:noFill/>
        </p:spPr>
        <p:txBody>
          <a:bodyPr wrap="square" rtlCol="0">
            <a:spAutoFit/>
          </a:bodyPr>
          <a:lstStyle/>
          <a:p>
            <a:r>
              <a:rPr lang="en-AU" dirty="0"/>
              <a:t>A functional program breaks up the instructions into discrete ‘functions’ that pass information between them. Each function may no nothing about the others and works to complete only its designated purpose without any understanding of the whole program.</a:t>
            </a:r>
          </a:p>
          <a:p>
            <a:endParaRPr lang="en-AU" dirty="0"/>
          </a:p>
          <a:p>
            <a:r>
              <a:rPr lang="en-AU" dirty="0"/>
              <a:t>As we are now using the P5 library, our code is becoming a lot more functionally orientated.</a:t>
            </a:r>
          </a:p>
        </p:txBody>
      </p:sp>
      <p:grpSp>
        <p:nvGrpSpPr>
          <p:cNvPr id="4" name="Group 3">
            <a:extLst>
              <a:ext uri="{FF2B5EF4-FFF2-40B4-BE49-F238E27FC236}">
                <a16:creationId xmlns:a16="http://schemas.microsoft.com/office/drawing/2014/main" id="{E58963A3-F04D-44BA-A58E-17089CDDFC82}"/>
              </a:ext>
            </a:extLst>
          </p:cNvPr>
          <p:cNvGrpSpPr/>
          <p:nvPr/>
        </p:nvGrpSpPr>
        <p:grpSpPr>
          <a:xfrm>
            <a:off x="1073150" y="1806865"/>
            <a:ext cx="1409700" cy="2560355"/>
            <a:chOff x="1073150" y="1806865"/>
            <a:chExt cx="1409700" cy="2560355"/>
          </a:xfrm>
        </p:grpSpPr>
        <p:sp>
          <p:nvSpPr>
            <p:cNvPr id="8" name="Rectangle 7">
              <a:extLst>
                <a:ext uri="{FF2B5EF4-FFF2-40B4-BE49-F238E27FC236}">
                  <a16:creationId xmlns:a16="http://schemas.microsoft.com/office/drawing/2014/main" id="{6C6CB7C9-516F-492A-A728-95819123DC8A}"/>
                </a:ext>
              </a:extLst>
            </p:cNvPr>
            <p:cNvSpPr/>
            <p:nvPr/>
          </p:nvSpPr>
          <p:spPr>
            <a:xfrm>
              <a:off x="1073150" y="2238368"/>
              <a:ext cx="527050" cy="2128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FDF5E5E2-A49C-4F44-B359-8F886EFA71B0}"/>
                </a:ext>
              </a:extLst>
            </p:cNvPr>
            <p:cNvSpPr/>
            <p:nvPr/>
          </p:nvSpPr>
          <p:spPr>
            <a:xfrm>
              <a:off x="1943100" y="2231175"/>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35EFD66-6B43-4983-89D8-21635E340C42}"/>
                </a:ext>
              </a:extLst>
            </p:cNvPr>
            <p:cNvSpPr/>
            <p:nvPr/>
          </p:nvSpPr>
          <p:spPr>
            <a:xfrm>
              <a:off x="1943100" y="2804303"/>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594A2F38-1293-4DFA-8BAC-7CD505A4DAF1}"/>
                </a:ext>
              </a:extLst>
            </p:cNvPr>
            <p:cNvSpPr/>
            <p:nvPr/>
          </p:nvSpPr>
          <p:spPr>
            <a:xfrm>
              <a:off x="1943100" y="3377431"/>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50218FD0-4063-4954-A62A-F6BDBD36055C}"/>
                </a:ext>
              </a:extLst>
            </p:cNvPr>
            <p:cNvSpPr/>
            <p:nvPr/>
          </p:nvSpPr>
          <p:spPr>
            <a:xfrm>
              <a:off x="1943100" y="3987114"/>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Arrow Connector 15">
              <a:extLst>
                <a:ext uri="{FF2B5EF4-FFF2-40B4-BE49-F238E27FC236}">
                  <a16:creationId xmlns:a16="http://schemas.microsoft.com/office/drawing/2014/main" id="{455A0825-C40C-4CDE-9ED8-C78F4C7D4E6B}"/>
                </a:ext>
              </a:extLst>
            </p:cNvPr>
            <p:cNvCxnSpPr/>
            <p:nvPr/>
          </p:nvCxnSpPr>
          <p:spPr>
            <a:xfrm>
              <a:off x="1676400" y="2334607"/>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069AB9-4B4A-4240-BA84-0CFDA4ECB65B}"/>
                </a:ext>
              </a:extLst>
            </p:cNvPr>
            <p:cNvCxnSpPr>
              <a:cxnSpLocks/>
            </p:cNvCxnSpPr>
            <p:nvPr/>
          </p:nvCxnSpPr>
          <p:spPr>
            <a:xfrm>
              <a:off x="2326263" y="2632345"/>
              <a:ext cx="0" cy="119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A30B9DA-9EDE-4A28-84CD-E0BD71A78D02}"/>
                </a:ext>
              </a:extLst>
            </p:cNvPr>
            <p:cNvCxnSpPr>
              <a:cxnSpLocks/>
            </p:cNvCxnSpPr>
            <p:nvPr/>
          </p:nvCxnSpPr>
          <p:spPr>
            <a:xfrm flipV="1">
              <a:off x="2063750" y="2620357"/>
              <a:ext cx="0" cy="12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F23038A-07AC-47B8-8E45-3C2652CC5CBD}"/>
                </a:ext>
              </a:extLst>
            </p:cNvPr>
            <p:cNvCxnSpPr>
              <a:cxnSpLocks/>
            </p:cNvCxnSpPr>
            <p:nvPr/>
          </p:nvCxnSpPr>
          <p:spPr>
            <a:xfrm flipH="1">
              <a:off x="1676400" y="2534383"/>
              <a:ext cx="190500" cy="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07D5E4-C474-49C6-9C2B-131E718157E2}"/>
                </a:ext>
              </a:extLst>
            </p:cNvPr>
            <p:cNvCxnSpPr>
              <a:cxnSpLocks/>
            </p:cNvCxnSpPr>
            <p:nvPr/>
          </p:nvCxnSpPr>
          <p:spPr>
            <a:xfrm>
              <a:off x="1676400" y="3444106"/>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484BCED-E59B-4599-9B03-74CBC91C5039}"/>
                </a:ext>
              </a:extLst>
            </p:cNvPr>
            <p:cNvCxnSpPr/>
            <p:nvPr/>
          </p:nvCxnSpPr>
          <p:spPr>
            <a:xfrm>
              <a:off x="1676400" y="3545706"/>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9F80D3-6414-41E0-9196-DBA98E3566C4}"/>
                </a:ext>
              </a:extLst>
            </p:cNvPr>
            <p:cNvCxnSpPr/>
            <p:nvPr/>
          </p:nvCxnSpPr>
          <p:spPr>
            <a:xfrm>
              <a:off x="1676400" y="3649057"/>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B709A2-8AAA-4427-A349-A921B4DF0F3D}"/>
                </a:ext>
              </a:extLst>
            </p:cNvPr>
            <p:cNvCxnSpPr/>
            <p:nvPr/>
          </p:nvCxnSpPr>
          <p:spPr>
            <a:xfrm>
              <a:off x="1676400" y="4093557"/>
              <a:ext cx="19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02C8C6B-F531-48D8-BF41-54AF8F56D759}"/>
                </a:ext>
              </a:extLst>
            </p:cNvPr>
            <p:cNvCxnSpPr>
              <a:cxnSpLocks/>
              <a:stCxn id="15" idx="3"/>
              <a:endCxn id="14" idx="3"/>
            </p:cNvCxnSpPr>
            <p:nvPr/>
          </p:nvCxnSpPr>
          <p:spPr>
            <a:xfrm flipV="1">
              <a:off x="2470150" y="3545706"/>
              <a:ext cx="12700" cy="60968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3D7DA1B8-82D2-44D3-BD29-39B865BF9B80}"/>
                </a:ext>
              </a:extLst>
            </p:cNvPr>
            <p:cNvCxnSpPr>
              <a:stCxn id="8" idx="2"/>
              <a:endCxn id="8" idx="1"/>
            </p:cNvCxnSpPr>
            <p:nvPr/>
          </p:nvCxnSpPr>
          <p:spPr>
            <a:xfrm rot="5400000" flipH="1">
              <a:off x="672700" y="3703245"/>
              <a:ext cx="1064425" cy="263525"/>
            </a:xfrm>
            <a:prstGeom prst="bentConnector4">
              <a:avLst>
                <a:gd name="adj1" fmla="val -21476"/>
                <a:gd name="adj2" fmla="val 186747"/>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Arrow: Down 25">
              <a:extLst>
                <a:ext uri="{FF2B5EF4-FFF2-40B4-BE49-F238E27FC236}">
                  <a16:creationId xmlns:a16="http://schemas.microsoft.com/office/drawing/2014/main" id="{9CFA6BA2-01E9-4335-9E70-2935AA32C652}"/>
                </a:ext>
              </a:extLst>
            </p:cNvPr>
            <p:cNvSpPr/>
            <p:nvPr/>
          </p:nvSpPr>
          <p:spPr>
            <a:xfrm>
              <a:off x="2162175" y="1806865"/>
              <a:ext cx="88900" cy="315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75782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Object Orientated Programming</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p:txBody>
      </p:sp>
      <p:grpSp>
        <p:nvGrpSpPr>
          <p:cNvPr id="10" name="Group 9">
            <a:extLst>
              <a:ext uri="{FF2B5EF4-FFF2-40B4-BE49-F238E27FC236}">
                <a16:creationId xmlns:a16="http://schemas.microsoft.com/office/drawing/2014/main" id="{697209A2-8BAF-41A4-8091-947C3084FF11}"/>
              </a:ext>
            </a:extLst>
          </p:cNvPr>
          <p:cNvGrpSpPr/>
          <p:nvPr/>
        </p:nvGrpSpPr>
        <p:grpSpPr>
          <a:xfrm>
            <a:off x="603251" y="1989508"/>
            <a:ext cx="2076418" cy="2767031"/>
            <a:chOff x="6153151" y="2000169"/>
            <a:chExt cx="2076418" cy="2767031"/>
          </a:xfrm>
        </p:grpSpPr>
        <p:sp>
          <p:nvSpPr>
            <p:cNvPr id="11" name="Rectangle 10">
              <a:extLst>
                <a:ext uri="{FF2B5EF4-FFF2-40B4-BE49-F238E27FC236}">
                  <a16:creationId xmlns:a16="http://schemas.microsoft.com/office/drawing/2014/main" id="{0A9492AF-8345-4F23-8301-6CA157B39ADA}"/>
                </a:ext>
              </a:extLst>
            </p:cNvPr>
            <p:cNvSpPr/>
            <p:nvPr/>
          </p:nvSpPr>
          <p:spPr>
            <a:xfrm>
              <a:off x="6153151" y="2000169"/>
              <a:ext cx="2076418" cy="2767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372FCD7-16D8-42FA-89DE-702F03844E23}"/>
                </a:ext>
              </a:extLst>
            </p:cNvPr>
            <p:cNvSpPr/>
            <p:nvPr/>
          </p:nvSpPr>
          <p:spPr>
            <a:xfrm>
              <a:off x="6415664" y="2403475"/>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3A0A67D9-42B7-4324-B770-A734098ECA7C}"/>
                </a:ext>
              </a:extLst>
            </p:cNvPr>
            <p:cNvSpPr/>
            <p:nvPr/>
          </p:nvSpPr>
          <p:spPr>
            <a:xfrm>
              <a:off x="6415664" y="3018414"/>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70098B45-E369-40CE-953C-173344EA0907}"/>
                </a:ext>
              </a:extLst>
            </p:cNvPr>
            <p:cNvSpPr/>
            <p:nvPr/>
          </p:nvSpPr>
          <p:spPr>
            <a:xfrm>
              <a:off x="6410395" y="3644265"/>
              <a:ext cx="52705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5" name="TextBox 14">
            <a:extLst>
              <a:ext uri="{FF2B5EF4-FFF2-40B4-BE49-F238E27FC236}">
                <a16:creationId xmlns:a16="http://schemas.microsoft.com/office/drawing/2014/main" id="{005DAA6F-9C24-4B6F-8DB6-5A4F923AF262}"/>
              </a:ext>
            </a:extLst>
          </p:cNvPr>
          <p:cNvSpPr txBox="1"/>
          <p:nvPr/>
        </p:nvSpPr>
        <p:spPr>
          <a:xfrm>
            <a:off x="3196213" y="2058895"/>
            <a:ext cx="5226050" cy="1754326"/>
          </a:xfrm>
          <a:prstGeom prst="rect">
            <a:avLst/>
          </a:prstGeom>
          <a:noFill/>
        </p:spPr>
        <p:txBody>
          <a:bodyPr wrap="square" rtlCol="0">
            <a:spAutoFit/>
          </a:bodyPr>
          <a:lstStyle/>
          <a:p>
            <a:r>
              <a:rPr lang="en-AU" dirty="0"/>
              <a:t>In object oriented programming, everything (including the program itself) is an object.</a:t>
            </a:r>
          </a:p>
          <a:p>
            <a:endParaRPr lang="en-AU" dirty="0"/>
          </a:p>
          <a:p>
            <a:r>
              <a:rPr lang="en-AU" dirty="0"/>
              <a:t>The definition of a ‘schema’ for information, and what actions can be performed on that information is the basis of object orientation.</a:t>
            </a:r>
          </a:p>
        </p:txBody>
      </p:sp>
    </p:spTree>
    <p:extLst>
      <p:ext uri="{BB962C8B-B14F-4D97-AF65-F5344CB8AC3E}">
        <p14:creationId xmlns:p14="http://schemas.microsoft.com/office/powerpoint/2010/main" val="2785448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8355012" cy="2446257"/>
          </a:xfrm>
        </p:spPr>
        <p:txBody>
          <a:bodyPr>
            <a:normAutofit/>
          </a:bodyPr>
          <a:lstStyle/>
          <a:p>
            <a:pPr marL="0" indent="0">
              <a:buNone/>
            </a:pPr>
            <a:r>
              <a:rPr lang="en-US" dirty="0"/>
              <a:t>Take a book.</a:t>
            </a:r>
          </a:p>
          <a:p>
            <a:pPr marL="0" indent="0">
              <a:buNone/>
            </a:pPr>
            <a:endParaRPr lang="en-US" dirty="0"/>
          </a:p>
          <a:p>
            <a:pPr marL="0" indent="0">
              <a:buNone/>
            </a:pPr>
            <a:r>
              <a:rPr lang="en-US" dirty="0"/>
              <a:t>All books have similar characteristics (properties) and you can do certain things (methods) with all books. This is represented by a book </a:t>
            </a:r>
            <a:r>
              <a:rPr lang="en-US" b="1" u="sng" dirty="0"/>
              <a:t>class</a:t>
            </a:r>
            <a:r>
              <a:rPr lang="en-US" dirty="0"/>
              <a:t> that holds everything to do with and what you can do with books.</a:t>
            </a:r>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Class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p:txBody>
      </p:sp>
      <p:pic>
        <p:nvPicPr>
          <p:cNvPr id="9" name="Picture 2" descr="Image result for book">
            <a:extLst>
              <a:ext uri="{FF2B5EF4-FFF2-40B4-BE49-F238E27FC236}">
                <a16:creationId xmlns:a16="http://schemas.microsoft.com/office/drawing/2014/main" id="{C46275F3-9026-49E9-94DB-EA00491A1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679" y="3653042"/>
            <a:ext cx="1671638" cy="102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1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562411" y="2969182"/>
            <a:ext cx="2792412" cy="1817607"/>
          </a:xfrm>
        </p:spPr>
        <p:txBody>
          <a:bodyPr>
            <a:normAutofit/>
          </a:bodyPr>
          <a:lstStyle/>
          <a:p>
            <a:pPr marL="0" indent="0">
              <a:buNone/>
            </a:pPr>
            <a:r>
              <a:rPr lang="en-US" dirty="0"/>
              <a:t>Books have a </a:t>
            </a:r>
          </a:p>
          <a:p>
            <a:pPr marL="0" indent="0">
              <a:buNone/>
            </a:pPr>
            <a:endParaRPr lang="en-US" dirty="0"/>
          </a:p>
          <a:p>
            <a:pPr marL="0" indent="0">
              <a:buNone/>
            </a:pPr>
            <a:r>
              <a:rPr lang="en-US" dirty="0"/>
              <a:t>Title</a:t>
            </a:r>
          </a:p>
          <a:p>
            <a:pPr marL="0" indent="0">
              <a:buNone/>
            </a:pPr>
            <a:r>
              <a:rPr lang="en-US" dirty="0"/>
              <a:t>Author</a:t>
            </a:r>
          </a:p>
          <a:p>
            <a:pPr marL="0" indent="0">
              <a:buNone/>
            </a:pPr>
            <a:r>
              <a:rPr lang="en-US" dirty="0"/>
              <a:t>Number of pages</a:t>
            </a:r>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Abstraction</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p:txBody>
      </p:sp>
      <p:pic>
        <p:nvPicPr>
          <p:cNvPr id="9" name="Picture 2" descr="Image result for book">
            <a:extLst>
              <a:ext uri="{FF2B5EF4-FFF2-40B4-BE49-F238E27FC236}">
                <a16:creationId xmlns:a16="http://schemas.microsoft.com/office/drawing/2014/main" id="{C46275F3-9026-49E9-94DB-EA00491A1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529" y="3467677"/>
            <a:ext cx="1671638" cy="10251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64498E86-A79C-410B-8BEC-12C63A482476}"/>
              </a:ext>
            </a:extLst>
          </p:cNvPr>
          <p:cNvSpPr txBox="1">
            <a:spLocks/>
          </p:cNvSpPr>
          <p:nvPr/>
        </p:nvSpPr>
        <p:spPr>
          <a:xfrm>
            <a:off x="5779841" y="3032681"/>
            <a:ext cx="2792412" cy="1690607"/>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Books can be </a:t>
            </a:r>
          </a:p>
          <a:p>
            <a:pPr marL="0" indent="0">
              <a:buFont typeface="Arial" panose="020B0604020202020204" pitchFamily="34" charset="0"/>
              <a:buNone/>
            </a:pPr>
            <a:endParaRPr lang="en-US" dirty="0"/>
          </a:p>
          <a:p>
            <a:pPr marL="0" indent="0">
              <a:buNone/>
            </a:pPr>
            <a:r>
              <a:rPr lang="en-US" dirty="0"/>
              <a:t>opened</a:t>
            </a:r>
          </a:p>
          <a:p>
            <a:pPr marL="0" indent="0">
              <a:buFont typeface="Arial" panose="020B0604020202020204" pitchFamily="34" charset="0"/>
              <a:buNone/>
            </a:pPr>
            <a:r>
              <a:rPr lang="en-US" dirty="0"/>
              <a:t>turn the page</a:t>
            </a:r>
          </a:p>
          <a:p>
            <a:pPr marL="0" indent="0">
              <a:buFont typeface="Arial" panose="020B0604020202020204" pitchFamily="34" charset="0"/>
              <a:buNone/>
            </a:pPr>
            <a:r>
              <a:rPr lang="en-US" dirty="0"/>
              <a:t>closed</a:t>
            </a:r>
          </a:p>
          <a:p>
            <a:pPr marL="0" indent="0">
              <a:buFont typeface="Arial" panose="020B0604020202020204" pitchFamily="34" charset="0"/>
              <a:buNone/>
            </a:pPr>
            <a:endParaRPr lang="en-US" dirty="0"/>
          </a:p>
        </p:txBody>
      </p:sp>
      <p:sp>
        <p:nvSpPr>
          <p:cNvPr id="11" name="Text Placeholder 2">
            <a:extLst>
              <a:ext uri="{FF2B5EF4-FFF2-40B4-BE49-F238E27FC236}">
                <a16:creationId xmlns:a16="http://schemas.microsoft.com/office/drawing/2014/main" id="{AB7DDBC7-E36A-413E-8305-0C675F56C75B}"/>
              </a:ext>
            </a:extLst>
          </p:cNvPr>
          <p:cNvSpPr txBox="1">
            <a:spLocks/>
          </p:cNvSpPr>
          <p:nvPr/>
        </p:nvSpPr>
        <p:spPr>
          <a:xfrm>
            <a:off x="468502" y="1675824"/>
            <a:ext cx="8103751" cy="821298"/>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We create our class by determining what actually defines a book, we abstract books down to a set of properties and methods that represent all books.</a:t>
            </a:r>
          </a:p>
        </p:txBody>
      </p:sp>
    </p:spTree>
    <p:extLst>
      <p:ext uri="{BB962C8B-B14F-4D97-AF65-F5344CB8AC3E}">
        <p14:creationId xmlns:p14="http://schemas.microsoft.com/office/powerpoint/2010/main" val="1620407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4367212" cy="1855707"/>
          </a:xfrm>
        </p:spPr>
        <p:txBody>
          <a:bodyPr>
            <a:normAutofit/>
          </a:bodyPr>
          <a:lstStyle/>
          <a:p>
            <a:pPr marL="0" indent="0">
              <a:buNone/>
            </a:pPr>
            <a:r>
              <a:rPr lang="en-US" dirty="0"/>
              <a:t>Once created the only way that we want programs and people to interact with the book </a:t>
            </a:r>
            <a:r>
              <a:rPr lang="en-US" b="1" u="sng" dirty="0"/>
              <a:t>object</a:t>
            </a:r>
            <a:r>
              <a:rPr lang="en-US" dirty="0"/>
              <a:t> is by using the methods that it exposes, this encapsulation hides the properties and makes it so only the methods can ‘touch’ the object.</a:t>
            </a:r>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Encapsulation/Hiding</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p:txBody>
      </p:sp>
      <p:pic>
        <p:nvPicPr>
          <p:cNvPr id="9" name="Picture 2" descr="Image result for book">
            <a:extLst>
              <a:ext uri="{FF2B5EF4-FFF2-40B4-BE49-F238E27FC236}">
                <a16:creationId xmlns:a16="http://schemas.microsoft.com/office/drawing/2014/main" id="{C46275F3-9026-49E9-94DB-EA00491A1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3653042"/>
            <a:ext cx="1671638" cy="10251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a:extLst>
              <a:ext uri="{FF2B5EF4-FFF2-40B4-BE49-F238E27FC236}">
                <a16:creationId xmlns:a16="http://schemas.microsoft.com/office/drawing/2014/main" id="{354A0509-D04E-4FF5-93A3-4ADE0A6043B4}"/>
              </a:ext>
            </a:extLst>
          </p:cNvPr>
          <p:cNvSpPr txBox="1">
            <a:spLocks/>
          </p:cNvSpPr>
          <p:nvPr/>
        </p:nvSpPr>
        <p:spPr>
          <a:xfrm>
            <a:off x="5452649" y="1114780"/>
            <a:ext cx="3128939" cy="3672009"/>
          </a:xfrm>
          <a:prstGeom prst="rect">
            <a:avLst/>
          </a:prstGeom>
        </p:spPr>
        <p:txBody>
          <a:bodyPr vert="horz" lIns="91440" tIns="45720" rIns="91440" bIns="45720" numCol="1" rtlCol="0">
            <a:normAutofit fontScale="92500" lnSpcReduction="2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Books can be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t>createBook</a:t>
            </a:r>
            <a:r>
              <a:rPr lang="en-US" dirty="0"/>
              <a:t>(author, title, pages)</a:t>
            </a:r>
          </a:p>
          <a:p>
            <a:pPr marL="0" indent="0">
              <a:buFont typeface="Arial" panose="020B0604020202020204" pitchFamily="34" charset="0"/>
              <a:buNone/>
            </a:pPr>
            <a:r>
              <a:rPr lang="en-US" dirty="0" err="1">
                <a:solidFill>
                  <a:schemeClr val="bg1">
                    <a:lumMod val="50000"/>
                  </a:schemeClr>
                </a:solidFill>
              </a:rPr>
              <a:t>setAuthor</a:t>
            </a:r>
            <a:r>
              <a:rPr lang="en-US" dirty="0">
                <a:solidFill>
                  <a:schemeClr val="bg1">
                    <a:lumMod val="50000"/>
                  </a:schemeClr>
                </a:solidFill>
              </a:rPr>
              <a:t>(author)</a:t>
            </a:r>
          </a:p>
          <a:p>
            <a:pPr marL="0" indent="0">
              <a:buFont typeface="Arial" panose="020B0604020202020204" pitchFamily="34" charset="0"/>
              <a:buNone/>
            </a:pPr>
            <a:r>
              <a:rPr lang="en-US" dirty="0" err="1"/>
              <a:t>getAuthor</a:t>
            </a:r>
            <a:r>
              <a:rPr lang="en-US" dirty="0"/>
              <a:t>()</a:t>
            </a:r>
          </a:p>
          <a:p>
            <a:pPr marL="0" indent="0">
              <a:buFont typeface="Arial" panose="020B0604020202020204" pitchFamily="34" charset="0"/>
              <a:buNone/>
            </a:pPr>
            <a:r>
              <a:rPr lang="en-US" dirty="0" err="1">
                <a:solidFill>
                  <a:schemeClr val="bg1">
                    <a:lumMod val="50000"/>
                  </a:schemeClr>
                </a:solidFill>
              </a:rPr>
              <a:t>setTitle</a:t>
            </a:r>
            <a:r>
              <a:rPr lang="en-US" dirty="0">
                <a:solidFill>
                  <a:schemeClr val="bg1">
                    <a:lumMod val="50000"/>
                  </a:schemeClr>
                </a:solidFill>
              </a:rPr>
              <a:t>(title)</a:t>
            </a:r>
          </a:p>
          <a:p>
            <a:pPr marL="0" indent="0">
              <a:buFont typeface="Arial" panose="020B0604020202020204" pitchFamily="34" charset="0"/>
              <a:buNone/>
            </a:pPr>
            <a:r>
              <a:rPr lang="en-US" dirty="0" err="1"/>
              <a:t>getTitle</a:t>
            </a:r>
            <a:r>
              <a:rPr lang="en-US" dirty="0"/>
              <a:t>()</a:t>
            </a:r>
          </a:p>
          <a:p>
            <a:pPr marL="0" indent="0">
              <a:buFont typeface="Arial" panose="020B0604020202020204" pitchFamily="34" charset="0"/>
              <a:buNone/>
            </a:pPr>
            <a:r>
              <a:rPr lang="en-US" dirty="0" err="1">
                <a:solidFill>
                  <a:schemeClr val="bg1">
                    <a:lumMod val="50000"/>
                  </a:schemeClr>
                </a:solidFill>
              </a:rPr>
              <a:t>setPages</a:t>
            </a:r>
            <a:r>
              <a:rPr lang="en-US" dirty="0">
                <a:solidFill>
                  <a:schemeClr val="bg1">
                    <a:lumMod val="50000"/>
                  </a:schemeClr>
                </a:solidFill>
              </a:rPr>
              <a:t>(pages)</a:t>
            </a:r>
          </a:p>
          <a:p>
            <a:pPr marL="0" indent="0">
              <a:buFont typeface="Arial" panose="020B0604020202020204" pitchFamily="34" charset="0"/>
              <a:buNone/>
            </a:pPr>
            <a:r>
              <a:rPr lang="en-US" dirty="0" err="1"/>
              <a:t>getPages</a:t>
            </a:r>
            <a:r>
              <a:rPr lang="en-US" dirty="0"/>
              <a:t>()</a:t>
            </a:r>
          </a:p>
          <a:p>
            <a:pPr marL="0" indent="0">
              <a:buFont typeface="Arial" panose="020B0604020202020204" pitchFamily="34" charset="0"/>
              <a:buNone/>
            </a:pPr>
            <a:r>
              <a:rPr lang="en-US" dirty="0" err="1"/>
              <a:t>currentPage</a:t>
            </a:r>
            <a:r>
              <a:rPr lang="en-US" dirty="0"/>
              <a:t>()</a:t>
            </a:r>
          </a:p>
          <a:p>
            <a:pPr marL="0" indent="0">
              <a:buNone/>
            </a:pPr>
            <a:r>
              <a:rPr lang="en-US" dirty="0"/>
              <a:t>open()</a:t>
            </a:r>
          </a:p>
          <a:p>
            <a:pPr marL="0" indent="0">
              <a:buFont typeface="Arial" panose="020B0604020202020204" pitchFamily="34" charset="0"/>
              <a:buNone/>
            </a:pPr>
            <a:r>
              <a:rPr lang="en-US" dirty="0" err="1"/>
              <a:t>turnPage</a:t>
            </a:r>
            <a:r>
              <a:rPr lang="en-US" dirty="0"/>
              <a:t>()</a:t>
            </a:r>
          </a:p>
          <a:p>
            <a:pPr marL="0" indent="0">
              <a:buFont typeface="Arial" panose="020B0604020202020204" pitchFamily="34" charset="0"/>
              <a:buNone/>
            </a:pPr>
            <a:r>
              <a:rPr lang="en-US" dirty="0"/>
              <a:t>close()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2246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4367212" cy="1855707"/>
          </a:xfrm>
        </p:spPr>
        <p:txBody>
          <a:bodyPr>
            <a:normAutofit/>
          </a:bodyPr>
          <a:lstStyle/>
          <a:p>
            <a:pPr marL="0" indent="0">
              <a:buNone/>
            </a:pPr>
            <a:r>
              <a:rPr lang="en-US" dirty="0"/>
              <a:t>The methods that are exposed for use by other objects, functions and programs are called its </a:t>
            </a:r>
            <a:r>
              <a:rPr lang="en-US" b="1" u="sng" dirty="0"/>
              <a:t>interface</a:t>
            </a:r>
            <a:r>
              <a:rPr lang="en-US" dirty="0"/>
              <a:t>, not all methods may be shown in the interface, as some of the methods may be hidden (only available inside the class)</a:t>
            </a:r>
            <a:endParaRPr lang="en-US" b="1" u="sng"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Interface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p:txBody>
      </p:sp>
      <p:pic>
        <p:nvPicPr>
          <p:cNvPr id="9" name="Picture 2" descr="Image result for book">
            <a:extLst>
              <a:ext uri="{FF2B5EF4-FFF2-40B4-BE49-F238E27FC236}">
                <a16:creationId xmlns:a16="http://schemas.microsoft.com/office/drawing/2014/main" id="{C46275F3-9026-49E9-94DB-EA00491A1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3653042"/>
            <a:ext cx="1671638" cy="1025116"/>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a:extLst>
              <a:ext uri="{FF2B5EF4-FFF2-40B4-BE49-F238E27FC236}">
                <a16:creationId xmlns:a16="http://schemas.microsoft.com/office/drawing/2014/main" id="{27C58195-3E60-4F87-AE14-E2FC1DCBED97}"/>
              </a:ext>
            </a:extLst>
          </p:cNvPr>
          <p:cNvSpPr txBox="1">
            <a:spLocks/>
          </p:cNvSpPr>
          <p:nvPr/>
        </p:nvSpPr>
        <p:spPr>
          <a:xfrm>
            <a:off x="5452649" y="1114780"/>
            <a:ext cx="3128939" cy="3672009"/>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Books can be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t>createBook</a:t>
            </a:r>
            <a:r>
              <a:rPr lang="en-US" dirty="0"/>
              <a:t>(author, title, pages)</a:t>
            </a:r>
          </a:p>
          <a:p>
            <a:pPr marL="0" indent="0">
              <a:buFont typeface="Arial" panose="020B0604020202020204" pitchFamily="34" charset="0"/>
              <a:buNone/>
            </a:pPr>
            <a:r>
              <a:rPr lang="en-US" dirty="0" err="1"/>
              <a:t>getAuthor</a:t>
            </a:r>
            <a:r>
              <a:rPr lang="en-US" dirty="0"/>
              <a:t>()</a:t>
            </a:r>
          </a:p>
          <a:p>
            <a:pPr marL="0" indent="0">
              <a:buFont typeface="Arial" panose="020B0604020202020204" pitchFamily="34" charset="0"/>
              <a:buNone/>
            </a:pPr>
            <a:r>
              <a:rPr lang="en-US" dirty="0" err="1"/>
              <a:t>getTitle</a:t>
            </a:r>
            <a:r>
              <a:rPr lang="en-US" dirty="0"/>
              <a:t>()</a:t>
            </a:r>
          </a:p>
          <a:p>
            <a:pPr marL="0" indent="0">
              <a:buFont typeface="Arial" panose="020B0604020202020204" pitchFamily="34" charset="0"/>
              <a:buNone/>
            </a:pPr>
            <a:r>
              <a:rPr lang="en-US" dirty="0" err="1"/>
              <a:t>getPages</a:t>
            </a:r>
            <a:r>
              <a:rPr lang="en-US" dirty="0"/>
              <a:t>()</a:t>
            </a:r>
          </a:p>
          <a:p>
            <a:pPr marL="0" indent="0">
              <a:buFont typeface="Arial" panose="020B0604020202020204" pitchFamily="34" charset="0"/>
              <a:buNone/>
            </a:pPr>
            <a:r>
              <a:rPr lang="en-US" dirty="0" err="1"/>
              <a:t>currentPage</a:t>
            </a:r>
            <a:r>
              <a:rPr lang="en-US" dirty="0"/>
              <a:t>()</a:t>
            </a:r>
          </a:p>
          <a:p>
            <a:pPr marL="0" indent="0">
              <a:buNone/>
            </a:pPr>
            <a:r>
              <a:rPr lang="en-US" dirty="0"/>
              <a:t>open()</a:t>
            </a:r>
          </a:p>
          <a:p>
            <a:pPr marL="0" indent="0">
              <a:buFont typeface="Arial" panose="020B0604020202020204" pitchFamily="34" charset="0"/>
              <a:buNone/>
            </a:pPr>
            <a:r>
              <a:rPr lang="en-US" dirty="0" err="1"/>
              <a:t>turnPage</a:t>
            </a:r>
            <a:r>
              <a:rPr lang="en-US" dirty="0"/>
              <a:t>()</a:t>
            </a:r>
          </a:p>
          <a:p>
            <a:pPr marL="0" indent="0">
              <a:buFont typeface="Arial" panose="020B0604020202020204" pitchFamily="34" charset="0"/>
              <a:buNone/>
            </a:pPr>
            <a:r>
              <a:rPr lang="en-US" dirty="0"/>
              <a:t>close()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3275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565843"/>
            <a:ext cx="8355012" cy="456435"/>
          </a:xfrm>
        </p:spPr>
        <p:txBody>
          <a:bodyPr>
            <a:normAutofit fontScale="85000" lnSpcReduction="10000"/>
          </a:bodyPr>
          <a:lstStyle/>
          <a:p>
            <a:pPr marL="0" indent="0">
              <a:buNone/>
            </a:pPr>
            <a:r>
              <a:rPr lang="en-US" dirty="0"/>
              <a:t>But some books have extra characteristics that are different to other books but they are still books?</a:t>
            </a:r>
          </a:p>
          <a:p>
            <a:pPr marL="0" indent="0">
              <a:buNone/>
            </a:pPr>
            <a:endParaRPr lang="en-US"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Inheritance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p:txBody>
      </p:sp>
      <p:pic>
        <p:nvPicPr>
          <p:cNvPr id="6" name="Picture 2" descr="Image result for book">
            <a:extLst>
              <a:ext uri="{FF2B5EF4-FFF2-40B4-BE49-F238E27FC236}">
                <a16:creationId xmlns:a16="http://schemas.microsoft.com/office/drawing/2014/main" id="{9C45562C-AEA4-4E3F-A795-63BA39DF6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650" y="3681727"/>
            <a:ext cx="1612900" cy="10733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ook">
            <a:extLst>
              <a:ext uri="{FF2B5EF4-FFF2-40B4-BE49-F238E27FC236}">
                <a16:creationId xmlns:a16="http://schemas.microsoft.com/office/drawing/2014/main" id="{52059568-3F39-4231-915D-396072519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963" y="2167772"/>
            <a:ext cx="1671638" cy="10251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ebook">
            <a:extLst>
              <a:ext uri="{FF2B5EF4-FFF2-40B4-BE49-F238E27FC236}">
                <a16:creationId xmlns:a16="http://schemas.microsoft.com/office/drawing/2014/main" id="{006D9130-057B-47C1-AF13-92935EC29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963" y="3665334"/>
            <a:ext cx="1479288" cy="10897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or: Elbow 4">
            <a:extLst>
              <a:ext uri="{FF2B5EF4-FFF2-40B4-BE49-F238E27FC236}">
                <a16:creationId xmlns:a16="http://schemas.microsoft.com/office/drawing/2014/main" id="{87324D14-C05E-4EAA-BFFC-2CC450B5A8B9}"/>
              </a:ext>
            </a:extLst>
          </p:cNvPr>
          <p:cNvCxnSpPr>
            <a:stCxn id="2052" idx="0"/>
            <a:endCxn id="2050" idx="1"/>
          </p:cNvCxnSpPr>
          <p:nvPr/>
        </p:nvCxnSpPr>
        <p:spPr>
          <a:xfrm rot="5400000" flipH="1" flipV="1">
            <a:off x="2337283" y="2492654"/>
            <a:ext cx="985004" cy="13603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E4722ADE-A51E-42AC-A03C-A3B4799796B6}"/>
              </a:ext>
            </a:extLst>
          </p:cNvPr>
          <p:cNvCxnSpPr>
            <a:stCxn id="6" idx="0"/>
            <a:endCxn id="2050" idx="3"/>
          </p:cNvCxnSpPr>
          <p:nvPr/>
        </p:nvCxnSpPr>
        <p:spPr>
          <a:xfrm rot="16200000" flipV="1">
            <a:off x="5411153" y="2450779"/>
            <a:ext cx="1001397" cy="14604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C756B5-0044-4AAA-93F2-C21A0D18F3E1}"/>
              </a:ext>
            </a:extLst>
          </p:cNvPr>
          <p:cNvSpPr txBox="1"/>
          <p:nvPr/>
        </p:nvSpPr>
        <p:spPr>
          <a:xfrm>
            <a:off x="1154114" y="3248516"/>
            <a:ext cx="2159003" cy="369332"/>
          </a:xfrm>
          <a:prstGeom prst="rect">
            <a:avLst/>
          </a:prstGeom>
          <a:noFill/>
        </p:spPr>
        <p:txBody>
          <a:bodyPr wrap="square" rtlCol="0">
            <a:spAutoFit/>
          </a:bodyPr>
          <a:lstStyle/>
          <a:p>
            <a:r>
              <a:rPr lang="en-AU" dirty="0"/>
              <a:t>An </a:t>
            </a:r>
            <a:r>
              <a:rPr lang="en-AU" dirty="0" err="1"/>
              <a:t>ebook</a:t>
            </a:r>
            <a:r>
              <a:rPr lang="en-AU" dirty="0"/>
              <a:t> is a book</a:t>
            </a:r>
          </a:p>
        </p:txBody>
      </p:sp>
      <p:sp>
        <p:nvSpPr>
          <p:cNvPr id="15" name="TextBox 14">
            <a:extLst>
              <a:ext uri="{FF2B5EF4-FFF2-40B4-BE49-F238E27FC236}">
                <a16:creationId xmlns:a16="http://schemas.microsoft.com/office/drawing/2014/main" id="{B02CA62D-C4D1-44C4-9398-C923006FE4EC}"/>
              </a:ext>
            </a:extLst>
          </p:cNvPr>
          <p:cNvSpPr txBox="1"/>
          <p:nvPr/>
        </p:nvSpPr>
        <p:spPr>
          <a:xfrm>
            <a:off x="5360986" y="3223826"/>
            <a:ext cx="2628900" cy="369332"/>
          </a:xfrm>
          <a:prstGeom prst="rect">
            <a:avLst/>
          </a:prstGeom>
          <a:noFill/>
        </p:spPr>
        <p:txBody>
          <a:bodyPr wrap="square" rtlCol="0">
            <a:spAutoFit/>
          </a:bodyPr>
          <a:lstStyle/>
          <a:p>
            <a:r>
              <a:rPr lang="en-AU" dirty="0"/>
              <a:t>A hard cover is a book</a:t>
            </a:r>
          </a:p>
        </p:txBody>
      </p:sp>
      <p:sp>
        <p:nvSpPr>
          <p:cNvPr id="17" name="TextBox 16">
            <a:extLst>
              <a:ext uri="{FF2B5EF4-FFF2-40B4-BE49-F238E27FC236}">
                <a16:creationId xmlns:a16="http://schemas.microsoft.com/office/drawing/2014/main" id="{C98148C2-A7D9-4EFC-94AA-8A4121E5AE20}"/>
              </a:ext>
            </a:extLst>
          </p:cNvPr>
          <p:cNvSpPr txBox="1"/>
          <p:nvPr/>
        </p:nvSpPr>
        <p:spPr>
          <a:xfrm>
            <a:off x="3266280" y="3705446"/>
            <a:ext cx="2289970" cy="1200329"/>
          </a:xfrm>
          <a:prstGeom prst="rect">
            <a:avLst/>
          </a:prstGeom>
          <a:noFill/>
        </p:spPr>
        <p:txBody>
          <a:bodyPr wrap="square" rtlCol="0">
            <a:spAutoFit/>
          </a:bodyPr>
          <a:lstStyle/>
          <a:p>
            <a:r>
              <a:rPr lang="en-AU" dirty="0"/>
              <a:t>Gets everything a book has and then can add or change things that are specific</a:t>
            </a:r>
          </a:p>
        </p:txBody>
      </p:sp>
      <p:sp>
        <p:nvSpPr>
          <p:cNvPr id="18" name="TextBox 17">
            <a:extLst>
              <a:ext uri="{FF2B5EF4-FFF2-40B4-BE49-F238E27FC236}">
                <a16:creationId xmlns:a16="http://schemas.microsoft.com/office/drawing/2014/main" id="{58BCDE11-7436-414C-A99B-F6284BFA966E}"/>
              </a:ext>
            </a:extLst>
          </p:cNvPr>
          <p:cNvSpPr txBox="1"/>
          <p:nvPr/>
        </p:nvSpPr>
        <p:spPr>
          <a:xfrm>
            <a:off x="3708398" y="1927210"/>
            <a:ext cx="1473203" cy="369332"/>
          </a:xfrm>
          <a:prstGeom prst="rect">
            <a:avLst/>
          </a:prstGeom>
          <a:noFill/>
        </p:spPr>
        <p:txBody>
          <a:bodyPr wrap="square" rtlCol="0">
            <a:spAutoFit/>
          </a:bodyPr>
          <a:lstStyle/>
          <a:p>
            <a:r>
              <a:rPr lang="en-AU" dirty="0"/>
              <a:t>Class: book</a:t>
            </a:r>
          </a:p>
        </p:txBody>
      </p:sp>
      <p:sp>
        <p:nvSpPr>
          <p:cNvPr id="19" name="TextBox 18">
            <a:extLst>
              <a:ext uri="{FF2B5EF4-FFF2-40B4-BE49-F238E27FC236}">
                <a16:creationId xmlns:a16="http://schemas.microsoft.com/office/drawing/2014/main" id="{45E80F94-D155-4151-85E1-1D62B561042E}"/>
              </a:ext>
            </a:extLst>
          </p:cNvPr>
          <p:cNvSpPr txBox="1"/>
          <p:nvPr/>
        </p:nvSpPr>
        <p:spPr>
          <a:xfrm>
            <a:off x="5462584" y="4698609"/>
            <a:ext cx="2527302" cy="369332"/>
          </a:xfrm>
          <a:prstGeom prst="rect">
            <a:avLst/>
          </a:prstGeom>
          <a:noFill/>
        </p:spPr>
        <p:txBody>
          <a:bodyPr wrap="square" rtlCol="0">
            <a:spAutoFit/>
          </a:bodyPr>
          <a:lstStyle/>
          <a:p>
            <a:r>
              <a:rPr lang="en-AU" dirty="0"/>
              <a:t>Class: </a:t>
            </a:r>
            <a:r>
              <a:rPr lang="en-AU" dirty="0" err="1"/>
              <a:t>hard_cover_book</a:t>
            </a:r>
            <a:endParaRPr lang="en-AU" dirty="0"/>
          </a:p>
        </p:txBody>
      </p:sp>
      <p:sp>
        <p:nvSpPr>
          <p:cNvPr id="20" name="TextBox 19">
            <a:extLst>
              <a:ext uri="{FF2B5EF4-FFF2-40B4-BE49-F238E27FC236}">
                <a16:creationId xmlns:a16="http://schemas.microsoft.com/office/drawing/2014/main" id="{CA80314B-1927-4884-B295-65770BCD7256}"/>
              </a:ext>
            </a:extLst>
          </p:cNvPr>
          <p:cNvSpPr txBox="1"/>
          <p:nvPr/>
        </p:nvSpPr>
        <p:spPr>
          <a:xfrm>
            <a:off x="1448595" y="4665881"/>
            <a:ext cx="1677985" cy="369332"/>
          </a:xfrm>
          <a:prstGeom prst="rect">
            <a:avLst/>
          </a:prstGeom>
          <a:noFill/>
        </p:spPr>
        <p:txBody>
          <a:bodyPr wrap="square" rtlCol="0">
            <a:spAutoFit/>
          </a:bodyPr>
          <a:lstStyle/>
          <a:p>
            <a:r>
              <a:rPr lang="en-AU" dirty="0"/>
              <a:t>Class: </a:t>
            </a:r>
            <a:r>
              <a:rPr lang="en-AU" dirty="0" err="1"/>
              <a:t>ebook</a:t>
            </a:r>
            <a:endParaRPr lang="en-AU" dirty="0"/>
          </a:p>
        </p:txBody>
      </p:sp>
    </p:spTree>
    <p:extLst>
      <p:ext uri="{BB962C8B-B14F-4D97-AF65-F5344CB8AC3E}">
        <p14:creationId xmlns:p14="http://schemas.microsoft.com/office/powerpoint/2010/main" val="418220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9/9/19 – S2W6</a:t>
            </a:r>
          </a:p>
        </p:txBody>
      </p:sp>
      <p:sp>
        <p:nvSpPr>
          <p:cNvPr id="4" name="Text Placeholder 3"/>
          <p:cNvSpPr>
            <a:spLocks noGrp="1"/>
          </p:cNvSpPr>
          <p:nvPr>
            <p:ph type="body" sz="quarter" idx="18"/>
          </p:nvPr>
        </p:nvSpPr>
        <p:spPr>
          <a:xfrm>
            <a:off x="520125" y="1990891"/>
            <a:ext cx="8103750" cy="2414354"/>
          </a:xfrm>
        </p:spPr>
        <p:txBody>
          <a:bodyPr>
            <a:normAutofit/>
          </a:bodyPr>
          <a:lstStyle/>
          <a:p>
            <a:r>
              <a:rPr lang="en-AU" dirty="0"/>
              <a:t>We looked at splitting our html &amp; </a:t>
            </a:r>
            <a:r>
              <a:rPr lang="en-AU" dirty="0" err="1"/>
              <a:t>js</a:t>
            </a:r>
            <a:r>
              <a:rPr lang="en-AU" dirty="0"/>
              <a:t> files</a:t>
            </a:r>
          </a:p>
          <a:p>
            <a:endParaRPr lang="en-AU" dirty="0"/>
          </a:p>
          <a:p>
            <a:r>
              <a:rPr lang="en-AU" dirty="0"/>
              <a:t>We looked at JavaScript Libraries</a:t>
            </a:r>
          </a:p>
          <a:p>
            <a:endParaRPr lang="en-AU" dirty="0"/>
          </a:p>
          <a:p>
            <a:r>
              <a:rPr lang="en-AU" dirty="0"/>
              <a:t>We looked at the P5.js library for drawing</a:t>
            </a:r>
          </a:p>
          <a:p>
            <a:pPr marL="0" indent="0">
              <a:buNone/>
            </a:pPr>
            <a:endParaRPr lang="en-AU" dirty="0"/>
          </a:p>
        </p:txBody>
      </p:sp>
      <p:sp>
        <p:nvSpPr>
          <p:cNvPr id="6" name="Text Placeholder 5"/>
          <p:cNvSpPr>
            <a:spLocks noGrp="1"/>
          </p:cNvSpPr>
          <p:nvPr>
            <p:ph type="body" sz="quarter" idx="16"/>
          </p:nvPr>
        </p:nvSpPr>
        <p:spPr/>
        <p:txBody>
          <a:bodyPr/>
          <a:lstStyle/>
          <a:p>
            <a:r>
              <a:rPr lang="en-US" cap="none" dirty="0"/>
              <a:t>Week 5</a:t>
            </a:r>
          </a:p>
        </p:txBody>
      </p:sp>
    </p:spTree>
    <p:extLst>
      <p:ext uri="{BB962C8B-B14F-4D97-AF65-F5344CB8AC3E}">
        <p14:creationId xmlns:p14="http://schemas.microsoft.com/office/powerpoint/2010/main" val="212652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Polymorphism</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a:p>
            <a:endParaRPr lang="en-US" dirty="0"/>
          </a:p>
        </p:txBody>
      </p:sp>
      <p:pic>
        <p:nvPicPr>
          <p:cNvPr id="10" name="Picture 2" descr="Image result for book">
            <a:extLst>
              <a:ext uri="{FF2B5EF4-FFF2-40B4-BE49-F238E27FC236}">
                <a16:creationId xmlns:a16="http://schemas.microsoft.com/office/drawing/2014/main" id="{5B71EFBE-A607-4E5C-BDEC-4DEA31D55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44" y="1719343"/>
            <a:ext cx="1671638" cy="10251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ebook">
            <a:extLst>
              <a:ext uri="{FF2B5EF4-FFF2-40B4-BE49-F238E27FC236}">
                <a16:creationId xmlns:a16="http://schemas.microsoft.com/office/drawing/2014/main" id="{6A506D5D-C293-49B1-8798-6083D6BF6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19" y="3277984"/>
            <a:ext cx="1479288" cy="10897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a:extLst>
              <a:ext uri="{FF2B5EF4-FFF2-40B4-BE49-F238E27FC236}">
                <a16:creationId xmlns:a16="http://schemas.microsoft.com/office/drawing/2014/main" id="{0082BA32-8204-4C05-AFC9-9D65FC78F4D2}"/>
              </a:ext>
            </a:extLst>
          </p:cNvPr>
          <p:cNvSpPr txBox="1">
            <a:spLocks/>
          </p:cNvSpPr>
          <p:nvPr/>
        </p:nvSpPr>
        <p:spPr>
          <a:xfrm>
            <a:off x="2635250" y="2070100"/>
            <a:ext cx="5994400" cy="2120900"/>
          </a:xfrm>
          <a:prstGeom prst="rect">
            <a:avLst/>
          </a:prstGeom>
        </p:spPr>
        <p:txBody>
          <a:bodyPr vert="horz" lIns="91440" tIns="45720" rIns="91440" bIns="45720" numCol="1" rtlCol="0">
            <a:normAutofit lnSpcReduction="1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Because the </a:t>
            </a:r>
            <a:r>
              <a:rPr lang="en-US" dirty="0" err="1"/>
              <a:t>ebook</a:t>
            </a:r>
            <a:r>
              <a:rPr lang="en-US" dirty="0"/>
              <a:t> is a book, the </a:t>
            </a:r>
            <a:r>
              <a:rPr lang="en-US" dirty="0" err="1"/>
              <a:t>ebook</a:t>
            </a:r>
            <a:r>
              <a:rPr lang="en-US" dirty="0"/>
              <a:t> object can be stored inside of a book object.</a:t>
            </a:r>
          </a:p>
          <a:p>
            <a:pPr marL="0" indent="0">
              <a:buFont typeface="Arial" panose="020B0604020202020204" pitchFamily="34" charset="0"/>
              <a:buNone/>
            </a:pPr>
            <a:endParaRPr lang="en-US" b="1" u="sng" dirty="0"/>
          </a:p>
          <a:p>
            <a:pPr marL="0" indent="0">
              <a:buFont typeface="Arial" panose="020B0604020202020204" pitchFamily="34" charset="0"/>
              <a:buNone/>
            </a:pPr>
            <a:r>
              <a:rPr lang="en-US" dirty="0"/>
              <a:t>var book = {};</a:t>
            </a:r>
          </a:p>
          <a:p>
            <a:pPr marL="0" indent="0">
              <a:buFont typeface="Arial" panose="020B0604020202020204" pitchFamily="34" charset="0"/>
              <a:buNone/>
            </a:pPr>
            <a:r>
              <a:rPr lang="en-US" dirty="0"/>
              <a:t>var </a:t>
            </a:r>
            <a:r>
              <a:rPr lang="en-US" dirty="0" err="1"/>
              <a:t>ebook</a:t>
            </a:r>
            <a:r>
              <a:rPr lang="en-US" dirty="0"/>
              <a:t>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book = </a:t>
            </a:r>
            <a:r>
              <a:rPr lang="en-US" dirty="0" err="1"/>
              <a:t>ebook</a:t>
            </a:r>
            <a:r>
              <a:rPr lang="en-US" dirty="0"/>
              <a:t>;</a:t>
            </a:r>
          </a:p>
        </p:txBody>
      </p:sp>
      <p:cxnSp>
        <p:nvCxnSpPr>
          <p:cNvPr id="3" name="Straight Arrow Connector 2">
            <a:extLst>
              <a:ext uri="{FF2B5EF4-FFF2-40B4-BE49-F238E27FC236}">
                <a16:creationId xmlns:a16="http://schemas.microsoft.com/office/drawing/2014/main" id="{75FBFD77-2937-4C13-AB42-0D8FEFF11AD5}"/>
              </a:ext>
            </a:extLst>
          </p:cNvPr>
          <p:cNvCxnSpPr>
            <a:stCxn id="11" idx="0"/>
            <a:endCxn id="10" idx="2"/>
          </p:cNvCxnSpPr>
          <p:nvPr/>
        </p:nvCxnSpPr>
        <p:spPr>
          <a:xfrm flipV="1">
            <a:off x="1409963" y="2744459"/>
            <a:ext cx="0" cy="533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A290E7B-3D52-4091-B3A8-90BAC403DD09}"/>
              </a:ext>
            </a:extLst>
          </p:cNvPr>
          <p:cNvSpPr txBox="1"/>
          <p:nvPr/>
        </p:nvSpPr>
        <p:spPr>
          <a:xfrm>
            <a:off x="6092030" y="3667346"/>
            <a:ext cx="2810670" cy="1200329"/>
          </a:xfrm>
          <a:prstGeom prst="rect">
            <a:avLst/>
          </a:prstGeom>
          <a:noFill/>
        </p:spPr>
        <p:txBody>
          <a:bodyPr wrap="square" rtlCol="0">
            <a:spAutoFit/>
          </a:bodyPr>
          <a:lstStyle/>
          <a:p>
            <a:r>
              <a:rPr lang="en-AU" dirty="0">
                <a:solidFill>
                  <a:schemeClr val="accent6">
                    <a:lumMod val="75000"/>
                  </a:schemeClr>
                </a:solidFill>
              </a:rPr>
              <a:t>*Please note this is a super simplified block of code and doesn’t really work in JavaScript.</a:t>
            </a:r>
          </a:p>
        </p:txBody>
      </p:sp>
    </p:spTree>
    <p:extLst>
      <p:ext uri="{BB962C8B-B14F-4D97-AF65-F5344CB8AC3E}">
        <p14:creationId xmlns:p14="http://schemas.microsoft.com/office/powerpoint/2010/main" val="2258394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Polymorphism</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a:p>
            <a:endParaRPr lang="en-US" dirty="0"/>
          </a:p>
        </p:txBody>
      </p:sp>
      <p:pic>
        <p:nvPicPr>
          <p:cNvPr id="10" name="Picture 2" descr="Image result for book">
            <a:extLst>
              <a:ext uri="{FF2B5EF4-FFF2-40B4-BE49-F238E27FC236}">
                <a16:creationId xmlns:a16="http://schemas.microsoft.com/office/drawing/2014/main" id="{5B71EFBE-A607-4E5C-BDEC-4DEA31D55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44" y="1719343"/>
            <a:ext cx="1671638" cy="10251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ebook">
            <a:extLst>
              <a:ext uri="{FF2B5EF4-FFF2-40B4-BE49-F238E27FC236}">
                <a16:creationId xmlns:a16="http://schemas.microsoft.com/office/drawing/2014/main" id="{6A506D5D-C293-49B1-8798-6083D6BF6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19" y="3277984"/>
            <a:ext cx="1479288" cy="10897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a:extLst>
              <a:ext uri="{FF2B5EF4-FFF2-40B4-BE49-F238E27FC236}">
                <a16:creationId xmlns:a16="http://schemas.microsoft.com/office/drawing/2014/main" id="{0082BA32-8204-4C05-AFC9-9D65FC78F4D2}"/>
              </a:ext>
            </a:extLst>
          </p:cNvPr>
          <p:cNvSpPr txBox="1">
            <a:spLocks/>
          </p:cNvSpPr>
          <p:nvPr/>
        </p:nvSpPr>
        <p:spPr>
          <a:xfrm>
            <a:off x="2635250" y="2070100"/>
            <a:ext cx="5994400" cy="2120900"/>
          </a:xfrm>
          <a:prstGeom prst="rect">
            <a:avLst/>
          </a:prstGeom>
        </p:spPr>
        <p:txBody>
          <a:bodyPr vert="horz" lIns="91440" tIns="45720" rIns="91440" bIns="45720" numCol="1" rtlCol="0">
            <a:normAutofit fontScale="92500" lnSpcReduction="1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When you inherit object from another object you get all of it’s properties and methods. But you can choose to ‘overload’ the methods do something specific for your new object.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But if the book open() method is called on the </a:t>
            </a:r>
            <a:r>
              <a:rPr lang="en-US" dirty="0" err="1"/>
              <a:t>ebook</a:t>
            </a:r>
            <a:r>
              <a:rPr lang="en-US" dirty="0"/>
              <a:t> object, then the object program is smart enough to know to use the correct method (either the plain book method or the </a:t>
            </a:r>
            <a:r>
              <a:rPr lang="en-US" dirty="0" err="1"/>
              <a:t>ebook</a:t>
            </a:r>
            <a:r>
              <a:rPr lang="en-US" dirty="0"/>
              <a:t> method) whichever is the ‘lowest’ in the inheritance tree.</a:t>
            </a:r>
            <a:endParaRPr lang="en-US" b="1" u="sng" dirty="0"/>
          </a:p>
        </p:txBody>
      </p:sp>
    </p:spTree>
    <p:extLst>
      <p:ext uri="{BB962C8B-B14F-4D97-AF65-F5344CB8AC3E}">
        <p14:creationId xmlns:p14="http://schemas.microsoft.com/office/powerpoint/2010/main" val="4070896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p:txBody>
      </p:sp>
      <p:sp>
        <p:nvSpPr>
          <p:cNvPr id="5" name="Text Placeholder 4">
            <a:extLst>
              <a:ext uri="{FF2B5EF4-FFF2-40B4-BE49-F238E27FC236}">
                <a16:creationId xmlns:a16="http://schemas.microsoft.com/office/drawing/2014/main" id="{D7D2822A-0FCF-4633-92E2-ACAA4FD142A3}"/>
              </a:ext>
            </a:extLst>
          </p:cNvPr>
          <p:cNvSpPr>
            <a:spLocks noGrp="1"/>
          </p:cNvSpPr>
          <p:nvPr>
            <p:ph type="body" sz="quarter" idx="16"/>
          </p:nvPr>
        </p:nvSpPr>
        <p:spPr/>
        <p:txBody>
          <a:bodyPr/>
          <a:lstStyle/>
          <a:p>
            <a:endParaRPr lang="en-AU"/>
          </a:p>
        </p:txBody>
      </p:sp>
      <p:sp>
        <p:nvSpPr>
          <p:cNvPr id="9" name="Text Placeholder 8">
            <a:extLst>
              <a:ext uri="{FF2B5EF4-FFF2-40B4-BE49-F238E27FC236}">
                <a16:creationId xmlns:a16="http://schemas.microsoft.com/office/drawing/2014/main" id="{E1F0B995-D075-47DB-92F7-0D7A1F2A8825}"/>
              </a:ext>
            </a:extLst>
          </p:cNvPr>
          <p:cNvSpPr>
            <a:spLocks noGrp="1"/>
          </p:cNvSpPr>
          <p:nvPr>
            <p:ph type="body" sz="quarter" idx="18"/>
          </p:nvPr>
        </p:nvSpPr>
        <p:spPr/>
        <p:txBody>
          <a:bodyPr/>
          <a:lstStyle/>
          <a:p>
            <a:endParaRPr lang="en-AU"/>
          </a:p>
        </p:txBody>
      </p:sp>
    </p:spTree>
    <p:extLst>
      <p:ext uri="{BB962C8B-B14F-4D97-AF65-F5344CB8AC3E}">
        <p14:creationId xmlns:p14="http://schemas.microsoft.com/office/powerpoint/2010/main" val="3509712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9/9/19 – S2W6</a:t>
            </a:r>
          </a:p>
          <a:p>
            <a:endParaRPr lang="en-US" dirty="0"/>
          </a:p>
        </p:txBody>
      </p:sp>
      <p:sp>
        <p:nvSpPr>
          <p:cNvPr id="5" name="TextBox 4">
            <a:extLst>
              <a:ext uri="{FF2B5EF4-FFF2-40B4-BE49-F238E27FC236}">
                <a16:creationId xmlns:a16="http://schemas.microsoft.com/office/drawing/2014/main" id="{BC086C65-11F3-4FC9-B94E-87E962448874}"/>
              </a:ext>
            </a:extLst>
          </p:cNvPr>
          <p:cNvSpPr txBox="1"/>
          <p:nvPr/>
        </p:nvSpPr>
        <p:spPr>
          <a:xfrm>
            <a:off x="571500" y="1257300"/>
            <a:ext cx="5473699" cy="3754874"/>
          </a:xfrm>
          <a:prstGeom prst="rect">
            <a:avLst/>
          </a:prstGeom>
          <a:noFill/>
        </p:spPr>
        <p:txBody>
          <a:bodyPr wrap="square" rtlCol="0">
            <a:spAutoFit/>
          </a:bodyPr>
          <a:lstStyle/>
          <a:p>
            <a:r>
              <a:rPr lang="en-AU" dirty="0"/>
              <a:t>Cleaning up GIT!</a:t>
            </a:r>
          </a:p>
          <a:p>
            <a:endParaRPr lang="en-AU" sz="1000" dirty="0"/>
          </a:p>
          <a:p>
            <a:endParaRPr lang="en-AU" sz="1000" dirty="0"/>
          </a:p>
          <a:p>
            <a:r>
              <a:rPr lang="en-AU" sz="1000" dirty="0"/>
              <a:t>Make sure you commit and push all your changes into your branch.</a:t>
            </a:r>
          </a:p>
          <a:p>
            <a:endParaRPr lang="en-AU" sz="1000" dirty="0"/>
          </a:p>
          <a:p>
            <a:r>
              <a:rPr lang="en-AU" sz="1000" dirty="0"/>
              <a:t>Complete a pull-request with all your current changes.</a:t>
            </a:r>
          </a:p>
          <a:p>
            <a:endParaRPr lang="en-AU" sz="1000" dirty="0"/>
          </a:p>
          <a:p>
            <a:r>
              <a:rPr lang="en-AU" sz="1000" dirty="0"/>
              <a:t>**** Once I have actioned the pull-request</a:t>
            </a:r>
          </a:p>
          <a:p>
            <a:endParaRPr lang="en-AU" sz="1000" dirty="0"/>
          </a:p>
          <a:p>
            <a:r>
              <a:rPr lang="en-AU" sz="1000" dirty="0"/>
              <a:t>Switch to the master branch and pull origin (this will bring the full master branch onto your machine)</a:t>
            </a:r>
          </a:p>
          <a:p>
            <a:endParaRPr lang="en-AU" sz="1000" dirty="0"/>
          </a:p>
          <a:p>
            <a:r>
              <a:rPr lang="en-AU" sz="1000" dirty="0"/>
              <a:t>Stay in the master branch</a:t>
            </a:r>
          </a:p>
          <a:p>
            <a:endParaRPr lang="en-AU" sz="1000" dirty="0"/>
          </a:p>
          <a:p>
            <a:r>
              <a:rPr lang="en-AU" sz="1000" dirty="0"/>
              <a:t>Move your current working directory into the Exercises folder</a:t>
            </a:r>
          </a:p>
          <a:p>
            <a:endParaRPr lang="en-AU" sz="1000" dirty="0"/>
          </a:p>
          <a:p>
            <a:r>
              <a:rPr lang="en-AU" sz="1000" dirty="0"/>
              <a:t>Commit your changes (in the master branch)</a:t>
            </a:r>
          </a:p>
          <a:p>
            <a:endParaRPr lang="en-AU" sz="1000" dirty="0"/>
          </a:p>
          <a:p>
            <a:r>
              <a:rPr lang="en-AU" sz="1000" dirty="0"/>
              <a:t>Push Origin</a:t>
            </a:r>
          </a:p>
          <a:p>
            <a:endParaRPr lang="en-AU" sz="1000" dirty="0"/>
          </a:p>
          <a:p>
            <a:r>
              <a:rPr lang="en-AU" sz="1000" dirty="0"/>
              <a:t>********</a:t>
            </a:r>
          </a:p>
          <a:p>
            <a:endParaRPr lang="en-AU" sz="1000" dirty="0"/>
          </a:p>
          <a:p>
            <a:r>
              <a:rPr lang="en-AU" sz="1000" dirty="0"/>
              <a:t>You can now switch back to your branch</a:t>
            </a:r>
            <a:br>
              <a:rPr lang="en-AU" sz="1000" dirty="0"/>
            </a:br>
            <a:endParaRPr lang="en-AU" sz="1000" dirty="0"/>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1</a:t>
            </a:r>
          </a:p>
        </p:txBody>
      </p:sp>
      <p:sp>
        <p:nvSpPr>
          <p:cNvPr id="7" name="TextBox 6">
            <a:extLst>
              <a:ext uri="{FF2B5EF4-FFF2-40B4-BE49-F238E27FC236}">
                <a16:creationId xmlns:a16="http://schemas.microsoft.com/office/drawing/2014/main" id="{7B3A95EA-B153-4838-9B9C-A2AA31111EFE}"/>
              </a:ext>
            </a:extLst>
          </p:cNvPr>
          <p:cNvSpPr txBox="1"/>
          <p:nvPr/>
        </p:nvSpPr>
        <p:spPr>
          <a:xfrm>
            <a:off x="6515100" y="1257300"/>
            <a:ext cx="2165350" cy="2862322"/>
          </a:xfrm>
          <a:prstGeom prst="rect">
            <a:avLst/>
          </a:prstGeom>
          <a:noFill/>
        </p:spPr>
        <p:txBody>
          <a:bodyPr wrap="square" rtlCol="0">
            <a:spAutoFit/>
          </a:bodyPr>
          <a:lstStyle/>
          <a:p>
            <a:r>
              <a:rPr lang="en-AU" dirty="0"/>
              <a:t>Now once you have done all this, if you haven’t already – delete your branch, and create a new branch from the master (this will have the new exercise and project1 folders for you to use)</a:t>
            </a:r>
            <a:endParaRPr lang="en-AU" sz="1000" dirty="0"/>
          </a:p>
        </p:txBody>
      </p:sp>
    </p:spTree>
    <p:extLst>
      <p:ext uri="{BB962C8B-B14F-4D97-AF65-F5344CB8AC3E}">
        <p14:creationId xmlns:p14="http://schemas.microsoft.com/office/powerpoint/2010/main" val="1171850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9/9/19 – S2W6</a:t>
            </a:r>
          </a:p>
        </p:txBody>
      </p:sp>
      <p:sp>
        <p:nvSpPr>
          <p:cNvPr id="5" name="TextBox 4">
            <a:extLst>
              <a:ext uri="{FF2B5EF4-FFF2-40B4-BE49-F238E27FC236}">
                <a16:creationId xmlns:a16="http://schemas.microsoft.com/office/drawing/2014/main" id="{BC086C65-11F3-4FC9-B94E-87E962448874}"/>
              </a:ext>
            </a:extLst>
          </p:cNvPr>
          <p:cNvSpPr txBox="1"/>
          <p:nvPr/>
        </p:nvSpPr>
        <p:spPr>
          <a:xfrm>
            <a:off x="571500" y="1257300"/>
            <a:ext cx="8108950" cy="523220"/>
          </a:xfrm>
          <a:prstGeom prst="rect">
            <a:avLst/>
          </a:prstGeom>
          <a:noFill/>
        </p:spPr>
        <p:txBody>
          <a:bodyPr wrap="square" rtlCol="0">
            <a:spAutoFit/>
          </a:bodyPr>
          <a:lstStyle/>
          <a:p>
            <a:r>
              <a:rPr lang="en-AU" dirty="0"/>
              <a:t>Create a Traffic light that changes the colour every time you click the mouse</a:t>
            </a:r>
            <a:br>
              <a:rPr lang="en-AU" sz="1000" dirty="0"/>
            </a:br>
            <a:endParaRPr lang="en-AU" sz="1000" dirty="0"/>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2</a:t>
            </a:r>
          </a:p>
        </p:txBody>
      </p:sp>
    </p:spTree>
    <p:extLst>
      <p:ext uri="{BB962C8B-B14F-4D97-AF65-F5344CB8AC3E}">
        <p14:creationId xmlns:p14="http://schemas.microsoft.com/office/powerpoint/2010/main" val="1058752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9/9/19 – S2W6</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3</a:t>
            </a:r>
          </a:p>
        </p:txBody>
      </p:sp>
      <p:sp>
        <p:nvSpPr>
          <p:cNvPr id="7" name="TextBox 6">
            <a:extLst>
              <a:ext uri="{FF2B5EF4-FFF2-40B4-BE49-F238E27FC236}">
                <a16:creationId xmlns:a16="http://schemas.microsoft.com/office/drawing/2014/main" id="{BD478F1A-2C53-4751-A890-6DE7511D0903}"/>
              </a:ext>
            </a:extLst>
          </p:cNvPr>
          <p:cNvSpPr txBox="1"/>
          <p:nvPr/>
        </p:nvSpPr>
        <p:spPr>
          <a:xfrm>
            <a:off x="574675" y="1079500"/>
            <a:ext cx="8108950" cy="369332"/>
          </a:xfrm>
          <a:prstGeom prst="rect">
            <a:avLst/>
          </a:prstGeom>
          <a:noFill/>
        </p:spPr>
        <p:txBody>
          <a:bodyPr wrap="square" rtlCol="0">
            <a:spAutoFit/>
          </a:bodyPr>
          <a:lstStyle/>
          <a:p>
            <a:r>
              <a:rPr lang="en-AU" dirty="0"/>
              <a:t>Create a clock face</a:t>
            </a:r>
          </a:p>
        </p:txBody>
      </p:sp>
    </p:spTree>
    <p:extLst>
      <p:ext uri="{BB962C8B-B14F-4D97-AF65-F5344CB8AC3E}">
        <p14:creationId xmlns:p14="http://schemas.microsoft.com/office/powerpoint/2010/main" val="3880556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9/9/19 – S2W6</a:t>
            </a:r>
          </a:p>
        </p:txBody>
      </p:sp>
      <p:sp>
        <p:nvSpPr>
          <p:cNvPr id="5" name="TextBox 4">
            <a:extLst>
              <a:ext uri="{FF2B5EF4-FFF2-40B4-BE49-F238E27FC236}">
                <a16:creationId xmlns:a16="http://schemas.microsoft.com/office/drawing/2014/main" id="{BC086C65-11F3-4FC9-B94E-87E962448874}"/>
              </a:ext>
            </a:extLst>
          </p:cNvPr>
          <p:cNvSpPr txBox="1"/>
          <p:nvPr/>
        </p:nvSpPr>
        <p:spPr>
          <a:xfrm>
            <a:off x="517525" y="1000245"/>
            <a:ext cx="8108950" cy="369332"/>
          </a:xfrm>
          <a:prstGeom prst="rect">
            <a:avLst/>
          </a:prstGeom>
          <a:noFill/>
        </p:spPr>
        <p:txBody>
          <a:bodyPr wrap="square" rtlCol="0">
            <a:spAutoFit/>
          </a:bodyPr>
          <a:lstStyle/>
          <a:p>
            <a:r>
              <a:rPr lang="en-AU" dirty="0"/>
              <a:t>Can you make the clock work with hour, minute and second hands?</a:t>
            </a:r>
            <a:endParaRPr lang="en-AU" sz="1100" dirty="0"/>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4</a:t>
            </a:r>
          </a:p>
        </p:txBody>
      </p:sp>
    </p:spTree>
    <p:extLst>
      <p:ext uri="{BB962C8B-B14F-4D97-AF65-F5344CB8AC3E}">
        <p14:creationId xmlns:p14="http://schemas.microsoft.com/office/powerpoint/2010/main" val="620772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9/9/19 – S2W6</a:t>
            </a:r>
          </a:p>
        </p:txBody>
      </p:sp>
      <p:sp>
        <p:nvSpPr>
          <p:cNvPr id="5" name="TextBox 4">
            <a:extLst>
              <a:ext uri="{FF2B5EF4-FFF2-40B4-BE49-F238E27FC236}">
                <a16:creationId xmlns:a16="http://schemas.microsoft.com/office/drawing/2014/main" id="{BC086C65-11F3-4FC9-B94E-87E962448874}"/>
              </a:ext>
            </a:extLst>
          </p:cNvPr>
          <p:cNvSpPr txBox="1"/>
          <p:nvPr/>
        </p:nvSpPr>
        <p:spPr>
          <a:xfrm>
            <a:off x="468503" y="1371421"/>
            <a:ext cx="8108950" cy="369332"/>
          </a:xfrm>
          <a:prstGeom prst="rect">
            <a:avLst/>
          </a:prstGeom>
          <a:noFill/>
        </p:spPr>
        <p:txBody>
          <a:bodyPr wrap="square" rtlCol="0">
            <a:spAutoFit/>
          </a:bodyPr>
          <a:lstStyle/>
          <a:p>
            <a:r>
              <a:rPr lang="en-AU" dirty="0"/>
              <a:t>Work on your project portrait</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5</a:t>
            </a:r>
          </a:p>
        </p:txBody>
      </p:sp>
    </p:spTree>
    <p:extLst>
      <p:ext uri="{BB962C8B-B14F-4D97-AF65-F5344CB8AC3E}">
        <p14:creationId xmlns:p14="http://schemas.microsoft.com/office/powerpoint/2010/main" val="359988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Splitting and using HTML &amp; JavaScript files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p:txBody>
      </p:sp>
      <p:sp>
        <p:nvSpPr>
          <p:cNvPr id="5" name="Rectangle 4">
            <a:extLst>
              <a:ext uri="{FF2B5EF4-FFF2-40B4-BE49-F238E27FC236}">
                <a16:creationId xmlns:a16="http://schemas.microsoft.com/office/drawing/2014/main" id="{B4FD8B3C-9361-4D9A-9888-C35267FFC111}"/>
              </a:ext>
            </a:extLst>
          </p:cNvPr>
          <p:cNvSpPr/>
          <p:nvPr/>
        </p:nvSpPr>
        <p:spPr>
          <a:xfrm>
            <a:off x="533400" y="3931181"/>
            <a:ext cx="7557897" cy="646331"/>
          </a:xfrm>
          <a:prstGeom prst="rect">
            <a:avLst/>
          </a:prstGeom>
        </p:spPr>
        <p:txBody>
          <a:bodyPr wrap="square">
            <a:spAutoFit/>
          </a:bodyPr>
          <a:lstStyle/>
          <a:p>
            <a:r>
              <a:rPr lang="en-US" dirty="0"/>
              <a:t>By creating a HTML file like the above you can keep the JavaScript code separate (in the sketch.js file) away from our html tags </a:t>
            </a:r>
          </a:p>
        </p:txBody>
      </p:sp>
      <p:sp>
        <p:nvSpPr>
          <p:cNvPr id="9" name="Rectangle 8">
            <a:extLst>
              <a:ext uri="{FF2B5EF4-FFF2-40B4-BE49-F238E27FC236}">
                <a16:creationId xmlns:a16="http://schemas.microsoft.com/office/drawing/2014/main" id="{F3283472-389F-48B3-A252-EBC97A302397}"/>
              </a:ext>
            </a:extLst>
          </p:cNvPr>
          <p:cNvSpPr/>
          <p:nvPr/>
        </p:nvSpPr>
        <p:spPr>
          <a:xfrm>
            <a:off x="533400" y="1719342"/>
            <a:ext cx="8178800" cy="2092881"/>
          </a:xfrm>
          <a:prstGeom prst="rect">
            <a:avLst/>
          </a:prstGeom>
        </p:spPr>
        <p:txBody>
          <a:bodyPr wrap="square">
            <a:spAutoFit/>
          </a:bodyPr>
          <a:lstStyle/>
          <a:p>
            <a:pPr lvl="0" eaLnBrk="0" fontAlgn="base" hangingPunct="0">
              <a:spcBef>
                <a:spcPct val="0"/>
              </a:spcBef>
              <a:spcAft>
                <a:spcPct val="0"/>
              </a:spcAft>
            </a:pPr>
            <a:r>
              <a:rPr lang="en-US" altLang="en-US" sz="1600" dirty="0">
                <a:solidFill>
                  <a:srgbClr val="666666"/>
                </a:solidFill>
                <a:latin typeface="inconsolatamedium"/>
              </a:rPr>
              <a:t>&lt;</a:t>
            </a:r>
            <a:r>
              <a:rPr lang="en-US" altLang="en-US" sz="1600" dirty="0">
                <a:solidFill>
                  <a:srgbClr val="DC3787"/>
                </a:solidFill>
                <a:latin typeface="inconsolatamedium"/>
              </a:rPr>
              <a:t>html</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head</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script </a:t>
            </a:r>
            <a:r>
              <a:rPr lang="en-US" altLang="en-US" sz="1600" dirty="0" err="1">
                <a:solidFill>
                  <a:srgbClr val="00A1D3"/>
                </a:solidFill>
                <a:latin typeface="inconsolatamedium"/>
              </a:rPr>
              <a:t>src</a:t>
            </a:r>
            <a:r>
              <a:rPr lang="en-US" altLang="en-US" sz="1600" dirty="0">
                <a:solidFill>
                  <a:srgbClr val="666666"/>
                </a:solidFill>
                <a:latin typeface="inconsolatamedium"/>
              </a:rPr>
              <a:t>="</a:t>
            </a:r>
            <a:r>
              <a:rPr lang="en-US" altLang="en-US" sz="1600" dirty="0">
                <a:solidFill>
                  <a:srgbClr val="704F21"/>
                </a:solidFill>
                <a:latin typeface="inconsolatamedium"/>
              </a:rPr>
              <a:t>https://cdnjs.cloudflare.com/ajax/libs/p5.js/0.9.0/p5.js</a:t>
            </a:r>
            <a:r>
              <a:rPr lang="en-US" altLang="en-US" sz="1600" dirty="0">
                <a:solidFill>
                  <a:srgbClr val="666666"/>
                </a:solidFill>
                <a:latin typeface="inconsolatamedium"/>
              </a:rPr>
              <a:t>"&gt;&lt;/</a:t>
            </a:r>
            <a:r>
              <a:rPr lang="en-US" altLang="en-US" sz="1600" dirty="0">
                <a:solidFill>
                  <a:srgbClr val="DC3787"/>
                </a:solidFill>
                <a:latin typeface="inconsolatamedium"/>
              </a:rPr>
              <a:t>script</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script </a:t>
            </a:r>
            <a:r>
              <a:rPr lang="en-US" altLang="en-US" sz="1600" dirty="0" err="1">
                <a:solidFill>
                  <a:srgbClr val="00A1D3"/>
                </a:solidFill>
                <a:latin typeface="inconsolatamedium"/>
              </a:rPr>
              <a:t>src</a:t>
            </a:r>
            <a:r>
              <a:rPr lang="en-US" altLang="en-US" sz="1600" dirty="0">
                <a:solidFill>
                  <a:srgbClr val="666666"/>
                </a:solidFill>
                <a:latin typeface="inconsolatamedium"/>
              </a:rPr>
              <a:t>="</a:t>
            </a:r>
            <a:r>
              <a:rPr lang="en-US" altLang="en-US" sz="1600" dirty="0">
                <a:solidFill>
                  <a:srgbClr val="704F21"/>
                </a:solidFill>
                <a:latin typeface="inconsolatamedium"/>
              </a:rPr>
              <a:t>sketch.js</a:t>
            </a:r>
            <a:r>
              <a:rPr lang="en-US" altLang="en-US" sz="1600" dirty="0">
                <a:solidFill>
                  <a:srgbClr val="666666"/>
                </a:solidFill>
                <a:latin typeface="inconsolatamedium"/>
              </a:rPr>
              <a:t>"&gt;&lt;/</a:t>
            </a:r>
            <a:r>
              <a:rPr lang="en-US" altLang="en-US" sz="1600" dirty="0">
                <a:solidFill>
                  <a:srgbClr val="DC3787"/>
                </a:solidFill>
                <a:latin typeface="inconsolatamedium"/>
              </a:rPr>
              <a:t>script</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head</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body</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   &lt;/</a:t>
            </a:r>
            <a:r>
              <a:rPr lang="en-US" altLang="en-US" sz="1600" dirty="0">
                <a:solidFill>
                  <a:srgbClr val="DC3787"/>
                </a:solidFill>
                <a:latin typeface="inconsolatamedium"/>
              </a:rPr>
              <a:t>body</a:t>
            </a:r>
            <a:r>
              <a:rPr lang="en-US" altLang="en-US" sz="1600" dirty="0">
                <a:solidFill>
                  <a:srgbClr val="666666"/>
                </a:solidFill>
                <a:latin typeface="inconsolatamedium"/>
              </a:rPr>
              <a:t>&gt;</a:t>
            </a:r>
            <a:r>
              <a:rPr lang="en-US" altLang="en-US" sz="1600" dirty="0">
                <a:solidFill>
                  <a:srgbClr val="222222"/>
                </a:solidFill>
                <a:latin typeface="inconsolatamedium"/>
              </a:rPr>
              <a:t> </a:t>
            </a:r>
          </a:p>
          <a:p>
            <a:pPr lvl="0" eaLnBrk="0" fontAlgn="base" hangingPunct="0">
              <a:spcBef>
                <a:spcPct val="0"/>
              </a:spcBef>
              <a:spcAft>
                <a:spcPct val="0"/>
              </a:spcAft>
            </a:pPr>
            <a:r>
              <a:rPr lang="en-US" altLang="en-US" sz="1600" dirty="0">
                <a:solidFill>
                  <a:srgbClr val="666666"/>
                </a:solidFill>
                <a:latin typeface="inconsolatamedium"/>
              </a:rPr>
              <a:t>&lt;/</a:t>
            </a:r>
            <a:r>
              <a:rPr lang="en-US" altLang="en-US" sz="1600" dirty="0">
                <a:solidFill>
                  <a:srgbClr val="DC3787"/>
                </a:solidFill>
                <a:latin typeface="inconsolatamedium"/>
              </a:rPr>
              <a:t>html</a:t>
            </a:r>
            <a:r>
              <a:rPr lang="en-US" altLang="en-US" sz="1600" dirty="0">
                <a:solidFill>
                  <a:srgbClr val="666666"/>
                </a:solidFill>
                <a:latin typeface="inconsolatamedium"/>
              </a:rPr>
              <a:t>&gt;</a:t>
            </a:r>
            <a:r>
              <a:rPr lang="en-US" altLang="en-US" sz="700" dirty="0"/>
              <a:t> </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28891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P5 Functions for lines and fill (of shapes)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165A232-DAFE-4DD7-AE5C-5CFF68625FE5}"/>
              </a:ext>
            </a:extLst>
          </p:cNvPr>
          <p:cNvSpPr/>
          <p:nvPr/>
        </p:nvSpPr>
        <p:spPr>
          <a:xfrm>
            <a:off x="5072611" y="1746250"/>
            <a:ext cx="2227262" cy="2308324"/>
          </a:xfrm>
          <a:prstGeom prst="rect">
            <a:avLst/>
          </a:prstGeom>
        </p:spPr>
        <p:txBody>
          <a:bodyPr wrap="square">
            <a:spAutoFit/>
          </a:bodyPr>
          <a:lstStyle/>
          <a:p>
            <a:pPr lvl="0" eaLnBrk="0" fontAlgn="base" hangingPunct="0">
              <a:spcBef>
                <a:spcPct val="0"/>
              </a:spcBef>
              <a:spcAft>
                <a:spcPct val="0"/>
              </a:spcAft>
            </a:pPr>
            <a:r>
              <a:rPr lang="en-US" altLang="en-US" sz="1600" dirty="0" err="1">
                <a:solidFill>
                  <a:srgbClr val="704F21"/>
                </a:solidFill>
                <a:latin typeface="inconsolatamedium"/>
              </a:rPr>
              <a:t>noFill</a:t>
            </a:r>
            <a:r>
              <a:rPr lang="en-US" altLang="en-US" sz="1600" dirty="0">
                <a:solidFill>
                  <a:srgbClr val="704F21"/>
                </a:solidFill>
                <a:latin typeface="inconsolatamedium"/>
              </a:rPr>
              <a:t>();</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fill(50);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fill(255, 204, 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fill(‘red’);</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fill(‘#222222’);</a:t>
            </a:r>
          </a:p>
        </p:txBody>
      </p:sp>
      <p:sp>
        <p:nvSpPr>
          <p:cNvPr id="15" name="Rectangle 14">
            <a:extLst>
              <a:ext uri="{FF2B5EF4-FFF2-40B4-BE49-F238E27FC236}">
                <a16:creationId xmlns:a16="http://schemas.microsoft.com/office/drawing/2014/main" id="{11DFA979-E348-4C05-9C84-8FAB70299DC5}"/>
              </a:ext>
            </a:extLst>
          </p:cNvPr>
          <p:cNvSpPr/>
          <p:nvPr/>
        </p:nvSpPr>
        <p:spPr>
          <a:xfrm>
            <a:off x="468503" y="1805037"/>
            <a:ext cx="2227262" cy="2800767"/>
          </a:xfrm>
          <a:prstGeom prst="rect">
            <a:avLst/>
          </a:prstGeom>
        </p:spPr>
        <p:txBody>
          <a:bodyPr wrap="square">
            <a:spAutoFit/>
          </a:bodyPr>
          <a:lstStyle/>
          <a:p>
            <a:pPr lvl="0" eaLnBrk="0" fontAlgn="base" hangingPunct="0">
              <a:spcBef>
                <a:spcPct val="0"/>
              </a:spcBef>
              <a:spcAft>
                <a:spcPct val="0"/>
              </a:spcAft>
            </a:pPr>
            <a:r>
              <a:rPr lang="en-US" altLang="en-US" sz="1600" dirty="0" err="1">
                <a:solidFill>
                  <a:srgbClr val="704F21"/>
                </a:solidFill>
                <a:latin typeface="inconsolatamedium"/>
              </a:rPr>
              <a:t>noStroke</a:t>
            </a:r>
            <a:r>
              <a:rPr lang="en-US" altLang="en-US" sz="1600" dirty="0">
                <a:solidFill>
                  <a:srgbClr val="704F21"/>
                </a:solidFill>
                <a:latin typeface="inconsolatamedium"/>
              </a:rPr>
              <a:t>();</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err="1">
                <a:solidFill>
                  <a:srgbClr val="704F21"/>
                </a:solidFill>
                <a:latin typeface="inconsolatamedium"/>
              </a:rPr>
              <a:t>strokeWeight</a:t>
            </a:r>
            <a:r>
              <a:rPr lang="en-US" altLang="en-US" sz="1600" dirty="0">
                <a:solidFill>
                  <a:srgbClr val="704F21"/>
                </a:solidFill>
                <a:latin typeface="inconsolatamedium"/>
              </a:rPr>
              <a:t> (4); </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stroke(50);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stroke(255, 204, 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stroke(‘red’);</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Stroke(‘#222222’);</a:t>
            </a:r>
          </a:p>
        </p:txBody>
      </p:sp>
    </p:spTree>
    <p:extLst>
      <p:ext uri="{BB962C8B-B14F-4D97-AF65-F5344CB8AC3E}">
        <p14:creationId xmlns:p14="http://schemas.microsoft.com/office/powerpoint/2010/main" val="379619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9/9/19 – S2W6</a:t>
            </a:r>
          </a:p>
        </p:txBody>
      </p:sp>
      <p:sp>
        <p:nvSpPr>
          <p:cNvPr id="6" name="Text Placeholder 5"/>
          <p:cNvSpPr>
            <a:spLocks noGrp="1"/>
          </p:cNvSpPr>
          <p:nvPr>
            <p:ph type="body" sz="quarter" idx="16"/>
          </p:nvPr>
        </p:nvSpPr>
        <p:spPr>
          <a:xfrm>
            <a:off x="468503" y="1208461"/>
            <a:ext cx="8103751" cy="381544"/>
          </a:xfrm>
        </p:spPr>
        <p:txBody>
          <a:bodyPr/>
          <a:lstStyle/>
          <a:p>
            <a:r>
              <a:rPr lang="en-US" cap="none" dirty="0"/>
              <a:t>P5 Functions for background and basic shapes</a:t>
            </a:r>
          </a:p>
        </p:txBody>
      </p:sp>
      <p:cxnSp>
        <p:nvCxnSpPr>
          <p:cNvPr id="34" name="Straight Connector 33">
            <a:extLst>
              <a:ext uri="{FF2B5EF4-FFF2-40B4-BE49-F238E27FC236}">
                <a16:creationId xmlns:a16="http://schemas.microsoft.com/office/drawing/2014/main" id="{BCE818D3-F2A6-40BE-AB94-A488480DF431}"/>
              </a:ext>
            </a:extLst>
          </p:cNvPr>
          <p:cNvCxnSpPr>
            <a:cxnSpLocks/>
          </p:cNvCxnSpPr>
          <p:nvPr/>
        </p:nvCxnSpPr>
        <p:spPr>
          <a:xfrm>
            <a:off x="4438211" y="1785184"/>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E46C043-68D8-4016-BD1C-EBD548313B63}"/>
              </a:ext>
            </a:extLst>
          </p:cNvPr>
          <p:cNvSpPr/>
          <p:nvPr/>
        </p:nvSpPr>
        <p:spPr>
          <a:xfrm>
            <a:off x="4913177" y="1829634"/>
            <a:ext cx="2773362" cy="2308324"/>
          </a:xfrm>
          <a:prstGeom prst="rect">
            <a:avLst/>
          </a:prstGeom>
        </p:spPr>
        <p:txBody>
          <a:bodyPr wrap="square">
            <a:spAutoFit/>
          </a:bodyPr>
          <a:lstStyle/>
          <a:p>
            <a:pPr lvl="0" eaLnBrk="0" fontAlgn="base" hangingPunct="0">
              <a:spcBef>
                <a:spcPct val="0"/>
              </a:spcBef>
              <a:spcAft>
                <a:spcPct val="0"/>
              </a:spcAft>
            </a:pPr>
            <a:r>
              <a:rPr lang="en-US" altLang="en-US" sz="1600" dirty="0">
                <a:solidFill>
                  <a:srgbClr val="00A1D3"/>
                </a:solidFill>
                <a:latin typeface="inconsolatamedium"/>
              </a:rPr>
              <a:t>ellipse</a:t>
            </a:r>
            <a:r>
              <a:rPr lang="en-US" altLang="en-US" sz="1600" dirty="0">
                <a:solidFill>
                  <a:srgbClr val="666666"/>
                </a:solidFill>
                <a:latin typeface="inconsolatamedium"/>
              </a:rPr>
              <a:t>(</a:t>
            </a:r>
            <a:r>
              <a:rPr lang="en-US" altLang="en-US" sz="1600" dirty="0">
                <a:solidFill>
                  <a:srgbClr val="222222"/>
                </a:solidFill>
                <a:latin typeface="inconsolatamedium"/>
              </a:rPr>
              <a:t>x</a:t>
            </a:r>
            <a:r>
              <a:rPr lang="en-US" altLang="en-US" sz="1600" dirty="0">
                <a:solidFill>
                  <a:srgbClr val="666666"/>
                </a:solidFill>
                <a:latin typeface="inconsolatamedium"/>
              </a:rPr>
              <a:t>,</a:t>
            </a:r>
            <a:r>
              <a:rPr lang="en-US" altLang="en-US" sz="1600" dirty="0">
                <a:solidFill>
                  <a:srgbClr val="222222"/>
                </a:solidFill>
                <a:latin typeface="inconsolatamedium"/>
              </a:rPr>
              <a:t> y</a:t>
            </a:r>
            <a:r>
              <a:rPr lang="en-US" altLang="en-US" sz="1600" dirty="0">
                <a:solidFill>
                  <a:srgbClr val="666666"/>
                </a:solidFill>
                <a:latin typeface="inconsolatamedium"/>
              </a:rPr>
              <a:t>,</a:t>
            </a:r>
            <a:r>
              <a:rPr lang="en-US" altLang="en-US" sz="1600" dirty="0">
                <a:solidFill>
                  <a:srgbClr val="222222"/>
                </a:solidFill>
                <a:latin typeface="inconsolatamedium"/>
              </a:rPr>
              <a:t> w</a:t>
            </a:r>
            <a:r>
              <a:rPr lang="en-US" altLang="en-US" sz="1600" dirty="0">
                <a:solidFill>
                  <a:srgbClr val="666666"/>
                </a:solidFill>
                <a:latin typeface="inconsolatamedium"/>
              </a:rPr>
              <a:t>,</a:t>
            </a:r>
            <a:r>
              <a:rPr lang="en-US" altLang="en-US" sz="1600" dirty="0">
                <a:solidFill>
                  <a:srgbClr val="222222"/>
                </a:solidFill>
                <a:latin typeface="inconsolatamedium"/>
              </a:rPr>
              <a:t> h</a:t>
            </a:r>
            <a:r>
              <a:rPr lang="en-US" altLang="en-US" sz="1600" dirty="0">
                <a:solidFill>
                  <a:srgbClr val="666666"/>
                </a:solidFill>
                <a:latin typeface="inconsolatamedium"/>
              </a:rPr>
              <a:t>);</a:t>
            </a:r>
            <a:r>
              <a:rPr lang="en-US" altLang="en-US" sz="800" dirty="0"/>
              <a:t> </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00A1D3"/>
                </a:solidFill>
                <a:latin typeface="inconsolatamedium"/>
              </a:rPr>
              <a:t>circle</a:t>
            </a:r>
            <a:r>
              <a:rPr lang="en-US" altLang="en-US" sz="1600" dirty="0">
                <a:solidFill>
                  <a:srgbClr val="666666"/>
                </a:solidFill>
                <a:latin typeface="inconsolatamedium"/>
              </a:rPr>
              <a:t>(</a:t>
            </a:r>
            <a:r>
              <a:rPr lang="en-US" altLang="en-US" sz="1600" dirty="0">
                <a:solidFill>
                  <a:srgbClr val="222222"/>
                </a:solidFill>
                <a:latin typeface="inconsolatamedium"/>
              </a:rPr>
              <a:t>x</a:t>
            </a:r>
            <a:r>
              <a:rPr lang="en-US" altLang="en-US" sz="1600" dirty="0">
                <a:solidFill>
                  <a:srgbClr val="666666"/>
                </a:solidFill>
                <a:latin typeface="inconsolatamedium"/>
              </a:rPr>
              <a:t>,</a:t>
            </a:r>
            <a:r>
              <a:rPr lang="en-US" altLang="en-US" sz="1600" dirty="0">
                <a:solidFill>
                  <a:srgbClr val="222222"/>
                </a:solidFill>
                <a:latin typeface="inconsolatamedium"/>
              </a:rPr>
              <a:t> y</a:t>
            </a:r>
            <a:r>
              <a:rPr lang="en-US" altLang="en-US" sz="1600" dirty="0">
                <a:solidFill>
                  <a:srgbClr val="666666"/>
                </a:solidFill>
                <a:latin typeface="inconsolatamedium"/>
              </a:rPr>
              <a:t>,</a:t>
            </a:r>
            <a:r>
              <a:rPr lang="en-US" altLang="en-US" sz="1600" dirty="0">
                <a:solidFill>
                  <a:srgbClr val="222222"/>
                </a:solidFill>
                <a:latin typeface="inconsolatamedium"/>
              </a:rPr>
              <a:t> d</a:t>
            </a:r>
            <a:r>
              <a:rPr lang="en-US" altLang="en-US" sz="1600" dirty="0">
                <a:solidFill>
                  <a:srgbClr val="666666"/>
                </a:solidFill>
                <a:latin typeface="inconsolatamedium"/>
              </a:rPr>
              <a:t>);</a:t>
            </a:r>
            <a:r>
              <a:rPr lang="en-US" altLang="en-US" sz="800" dirty="0"/>
              <a:t> </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00A1D3"/>
                </a:solidFill>
                <a:latin typeface="inconsolatamedium"/>
              </a:rPr>
              <a:t>line</a:t>
            </a:r>
            <a:r>
              <a:rPr lang="en-US" altLang="en-US" sz="1600" dirty="0">
                <a:solidFill>
                  <a:srgbClr val="666666"/>
                </a:solidFill>
                <a:latin typeface="inconsolatamedium"/>
              </a:rPr>
              <a:t>(</a:t>
            </a:r>
            <a:r>
              <a:rPr lang="en-US" altLang="en-US" sz="1600" dirty="0">
                <a:solidFill>
                  <a:srgbClr val="222222"/>
                </a:solidFill>
                <a:latin typeface="inconsolatamedium"/>
              </a:rPr>
              <a:t>x1</a:t>
            </a:r>
            <a:r>
              <a:rPr lang="en-US" altLang="en-US" sz="1600" dirty="0">
                <a:solidFill>
                  <a:srgbClr val="666666"/>
                </a:solidFill>
                <a:latin typeface="inconsolatamedium"/>
              </a:rPr>
              <a:t>,</a:t>
            </a:r>
            <a:r>
              <a:rPr lang="en-US" altLang="en-US" sz="1600" dirty="0">
                <a:solidFill>
                  <a:srgbClr val="222222"/>
                </a:solidFill>
                <a:latin typeface="inconsolatamedium"/>
              </a:rPr>
              <a:t> y1</a:t>
            </a:r>
            <a:r>
              <a:rPr lang="en-US" altLang="en-US" sz="1600" dirty="0">
                <a:solidFill>
                  <a:srgbClr val="666666"/>
                </a:solidFill>
                <a:latin typeface="inconsolatamedium"/>
              </a:rPr>
              <a:t>,</a:t>
            </a:r>
            <a:r>
              <a:rPr lang="en-US" altLang="en-US" sz="1600" dirty="0">
                <a:solidFill>
                  <a:srgbClr val="222222"/>
                </a:solidFill>
                <a:latin typeface="inconsolatamedium"/>
              </a:rPr>
              <a:t> x2</a:t>
            </a:r>
            <a:r>
              <a:rPr lang="en-US" altLang="en-US" sz="1600" dirty="0">
                <a:solidFill>
                  <a:srgbClr val="666666"/>
                </a:solidFill>
                <a:latin typeface="inconsolatamedium"/>
              </a:rPr>
              <a:t>,</a:t>
            </a:r>
            <a:r>
              <a:rPr lang="en-US" altLang="en-US" sz="1600" dirty="0">
                <a:solidFill>
                  <a:srgbClr val="222222"/>
                </a:solidFill>
                <a:latin typeface="inconsolatamedium"/>
              </a:rPr>
              <a:t> y2</a:t>
            </a:r>
            <a:r>
              <a:rPr lang="en-US" altLang="en-US" sz="1600" dirty="0">
                <a:solidFill>
                  <a:srgbClr val="666666"/>
                </a:solidFill>
                <a:latin typeface="inconsolatamedium"/>
              </a:rPr>
              <a:t>);</a:t>
            </a:r>
            <a:r>
              <a:rPr lang="en-US" altLang="en-US" sz="800" dirty="0"/>
              <a:t> </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00A1D3"/>
                </a:solidFill>
                <a:latin typeface="inconsolatamedium"/>
              </a:rPr>
              <a:t>point</a:t>
            </a:r>
            <a:r>
              <a:rPr lang="en-US" altLang="en-US" sz="1600" dirty="0">
                <a:solidFill>
                  <a:srgbClr val="666666"/>
                </a:solidFill>
                <a:latin typeface="inconsolatamedium"/>
              </a:rPr>
              <a:t>(</a:t>
            </a:r>
            <a:r>
              <a:rPr lang="en-US" altLang="en-US" sz="1600" dirty="0">
                <a:solidFill>
                  <a:srgbClr val="222222"/>
                </a:solidFill>
                <a:latin typeface="inconsolatamedium"/>
              </a:rPr>
              <a:t>x</a:t>
            </a:r>
            <a:r>
              <a:rPr lang="en-US" altLang="en-US" sz="1600" dirty="0">
                <a:solidFill>
                  <a:srgbClr val="666666"/>
                </a:solidFill>
                <a:latin typeface="inconsolatamedium"/>
              </a:rPr>
              <a:t>,</a:t>
            </a:r>
            <a:r>
              <a:rPr lang="en-US" altLang="en-US" sz="1600" dirty="0">
                <a:solidFill>
                  <a:srgbClr val="222222"/>
                </a:solidFill>
                <a:latin typeface="inconsolatamedium"/>
              </a:rPr>
              <a:t> y</a:t>
            </a:r>
            <a:r>
              <a:rPr lang="en-US" altLang="en-US" sz="1600" dirty="0">
                <a:solidFill>
                  <a:srgbClr val="666666"/>
                </a:solidFill>
                <a:latin typeface="inconsolatamedium"/>
              </a:rPr>
              <a:t>, [z]);</a:t>
            </a:r>
            <a:r>
              <a:rPr lang="en-US" altLang="en-US" sz="800" dirty="0"/>
              <a:t> </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err="1">
                <a:solidFill>
                  <a:srgbClr val="00A1D3"/>
                </a:solidFill>
                <a:latin typeface="inconsolatamedium"/>
              </a:rPr>
              <a:t>rect</a:t>
            </a:r>
            <a:r>
              <a:rPr lang="en-US" altLang="en-US" sz="1600" dirty="0">
                <a:solidFill>
                  <a:srgbClr val="666666"/>
                </a:solidFill>
                <a:latin typeface="inconsolatamedium"/>
              </a:rPr>
              <a:t>(</a:t>
            </a:r>
            <a:r>
              <a:rPr lang="en-US" altLang="en-US" sz="1600" dirty="0">
                <a:solidFill>
                  <a:srgbClr val="222222"/>
                </a:solidFill>
                <a:latin typeface="inconsolatamedium"/>
              </a:rPr>
              <a:t>x</a:t>
            </a:r>
            <a:r>
              <a:rPr lang="en-US" altLang="en-US" sz="1600" dirty="0">
                <a:solidFill>
                  <a:srgbClr val="666666"/>
                </a:solidFill>
                <a:latin typeface="inconsolatamedium"/>
              </a:rPr>
              <a:t>,</a:t>
            </a:r>
            <a:r>
              <a:rPr lang="en-US" altLang="en-US" sz="1600" dirty="0">
                <a:solidFill>
                  <a:srgbClr val="222222"/>
                </a:solidFill>
                <a:latin typeface="inconsolatamedium"/>
              </a:rPr>
              <a:t> y</a:t>
            </a:r>
            <a:r>
              <a:rPr lang="en-US" altLang="en-US" sz="1600" dirty="0">
                <a:solidFill>
                  <a:srgbClr val="666666"/>
                </a:solidFill>
                <a:latin typeface="inconsolatamedium"/>
              </a:rPr>
              <a:t>,</a:t>
            </a:r>
            <a:r>
              <a:rPr lang="en-US" altLang="en-US" sz="1600" dirty="0">
                <a:solidFill>
                  <a:srgbClr val="222222"/>
                </a:solidFill>
                <a:latin typeface="inconsolatamedium"/>
              </a:rPr>
              <a:t> w</a:t>
            </a:r>
            <a:r>
              <a:rPr lang="en-US" altLang="en-US" sz="1600" dirty="0">
                <a:solidFill>
                  <a:srgbClr val="666666"/>
                </a:solidFill>
                <a:latin typeface="inconsolatamedium"/>
              </a:rPr>
              <a:t>,</a:t>
            </a:r>
            <a:r>
              <a:rPr lang="en-US" altLang="en-US" sz="1600" dirty="0">
                <a:solidFill>
                  <a:srgbClr val="222222"/>
                </a:solidFill>
                <a:latin typeface="inconsolatamedium"/>
              </a:rPr>
              <a:t> h</a:t>
            </a:r>
            <a:r>
              <a:rPr lang="en-US" altLang="en-US" sz="1600" dirty="0">
                <a:solidFill>
                  <a:srgbClr val="666666"/>
                </a:solidFill>
                <a:latin typeface="inconsolatamedium"/>
              </a:rPr>
              <a:t>);</a:t>
            </a:r>
            <a:r>
              <a:rPr lang="en-US" altLang="en-US" sz="800" dirty="0"/>
              <a:t> </a:t>
            </a:r>
            <a:endParaRPr lang="en-US" altLang="en-US" sz="3600" dirty="0">
              <a:latin typeface="Arial" panose="020B0604020202020204" pitchFamily="34" charset="0"/>
            </a:endParaRPr>
          </a:p>
        </p:txBody>
      </p:sp>
      <p:sp>
        <p:nvSpPr>
          <p:cNvPr id="13" name="Rectangle 12">
            <a:extLst>
              <a:ext uri="{FF2B5EF4-FFF2-40B4-BE49-F238E27FC236}">
                <a16:creationId xmlns:a16="http://schemas.microsoft.com/office/drawing/2014/main" id="{F73B7899-E7BC-4E34-B91F-B7DB2E569818}"/>
              </a:ext>
            </a:extLst>
          </p:cNvPr>
          <p:cNvSpPr/>
          <p:nvPr/>
        </p:nvSpPr>
        <p:spPr>
          <a:xfrm>
            <a:off x="468503" y="1785184"/>
            <a:ext cx="2773362" cy="2308324"/>
          </a:xfrm>
          <a:prstGeom prst="rect">
            <a:avLst/>
          </a:prstGeom>
        </p:spPr>
        <p:txBody>
          <a:bodyPr wrap="square">
            <a:spAutoFit/>
          </a:bodyPr>
          <a:lstStyle/>
          <a:p>
            <a:pPr lvl="0" eaLnBrk="0" fontAlgn="base" hangingPunct="0">
              <a:spcBef>
                <a:spcPct val="0"/>
              </a:spcBef>
              <a:spcAft>
                <a:spcPct val="0"/>
              </a:spcAft>
            </a:pPr>
            <a:r>
              <a:rPr lang="en-US" altLang="en-US" sz="1600" dirty="0">
                <a:solidFill>
                  <a:srgbClr val="704F21"/>
                </a:solidFill>
                <a:latin typeface="inconsolatamedium"/>
              </a:rPr>
              <a:t>clear();</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background(50);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background(255, 204, 0);</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background(‘red’);</a:t>
            </a:r>
          </a:p>
          <a:p>
            <a:pPr lvl="0" eaLnBrk="0" fontAlgn="base" hangingPunct="0">
              <a:spcBef>
                <a:spcPct val="0"/>
              </a:spcBef>
              <a:spcAft>
                <a:spcPct val="0"/>
              </a:spcAft>
            </a:pPr>
            <a:endParaRPr lang="en-US" altLang="en-US" sz="1600" dirty="0">
              <a:solidFill>
                <a:srgbClr val="704F21"/>
              </a:solidFill>
              <a:latin typeface="inconsolatamedium"/>
            </a:endParaRPr>
          </a:p>
          <a:p>
            <a:pPr lvl="0" eaLnBrk="0" fontAlgn="base" hangingPunct="0">
              <a:spcBef>
                <a:spcPct val="0"/>
              </a:spcBef>
              <a:spcAft>
                <a:spcPct val="0"/>
              </a:spcAft>
            </a:pPr>
            <a:r>
              <a:rPr lang="en-US" altLang="en-US" sz="1600" dirty="0">
                <a:solidFill>
                  <a:srgbClr val="704F21"/>
                </a:solidFill>
                <a:latin typeface="inconsolatamedium"/>
              </a:rPr>
              <a:t>background(‘#222222’);</a:t>
            </a:r>
          </a:p>
        </p:txBody>
      </p:sp>
    </p:spTree>
    <p:extLst>
      <p:ext uri="{BB962C8B-B14F-4D97-AF65-F5344CB8AC3E}">
        <p14:creationId xmlns:p14="http://schemas.microsoft.com/office/powerpoint/2010/main" val="40773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9/9/19 – S2W6</a:t>
            </a:r>
          </a:p>
        </p:txBody>
      </p:sp>
      <p:sp>
        <p:nvSpPr>
          <p:cNvPr id="6" name="Text Placeholder 5"/>
          <p:cNvSpPr>
            <a:spLocks noGrp="1"/>
          </p:cNvSpPr>
          <p:nvPr>
            <p:ph type="body" sz="quarter" idx="16"/>
          </p:nvPr>
        </p:nvSpPr>
        <p:spPr>
          <a:xfrm>
            <a:off x="477838" y="1145441"/>
            <a:ext cx="8103751" cy="381544"/>
          </a:xfrm>
        </p:spPr>
        <p:txBody>
          <a:bodyPr/>
          <a:lstStyle/>
          <a:p>
            <a:r>
              <a:rPr lang="en-US" cap="none" dirty="0"/>
              <a:t>Comments</a:t>
            </a:r>
          </a:p>
        </p:txBody>
      </p:sp>
      <p:sp>
        <p:nvSpPr>
          <p:cNvPr id="60" name="Text Placeholder 2">
            <a:extLst>
              <a:ext uri="{FF2B5EF4-FFF2-40B4-BE49-F238E27FC236}">
                <a16:creationId xmlns:a16="http://schemas.microsoft.com/office/drawing/2014/main" id="{3F5F103E-E405-4B1D-AA9A-FF98BE65604C}"/>
              </a:ext>
            </a:extLst>
          </p:cNvPr>
          <p:cNvSpPr>
            <a:spLocks noGrp="1"/>
          </p:cNvSpPr>
          <p:nvPr>
            <p:ph type="body" sz="quarter" idx="18"/>
          </p:nvPr>
        </p:nvSpPr>
        <p:spPr>
          <a:xfrm>
            <a:off x="527055" y="1815751"/>
            <a:ext cx="4381495" cy="2792841"/>
          </a:xfrm>
        </p:spPr>
        <p:txBody>
          <a:bodyPr>
            <a:normAutofit/>
          </a:bodyPr>
          <a:lstStyle/>
          <a:p>
            <a:pPr marL="0" indent="0">
              <a:buNone/>
            </a:pPr>
            <a:r>
              <a:rPr lang="en-US" sz="1600" dirty="0"/>
              <a:t>Use comments to describe your code so when someone else (or yourself in a week) comes to read it they can understand what you have done.</a:t>
            </a:r>
          </a:p>
          <a:p>
            <a:pPr marL="0" indent="0">
              <a:buNone/>
            </a:pPr>
            <a:endParaRPr lang="en-US" sz="1600" dirty="0"/>
          </a:p>
          <a:p>
            <a:pPr marL="0" indent="0">
              <a:buNone/>
            </a:pPr>
            <a:r>
              <a:rPr lang="en-US" sz="1600" dirty="0"/>
              <a:t>// the next line will iterate the list</a:t>
            </a:r>
          </a:p>
          <a:p>
            <a:pPr marL="0" indent="0">
              <a:buNone/>
            </a:pPr>
            <a:endParaRPr lang="en-US" sz="1600" dirty="0"/>
          </a:p>
          <a:p>
            <a:pPr marL="0" indent="0">
              <a:buNone/>
            </a:pPr>
            <a:r>
              <a:rPr lang="en-US" sz="1600" dirty="0"/>
              <a:t>/* the following function will ensure that the variables passed to it are numbers before doing any math. */</a:t>
            </a:r>
          </a:p>
          <a:p>
            <a:pPr marL="0" indent="0">
              <a:buNone/>
            </a:pPr>
            <a:endParaRPr lang="en-US" sz="1600" dirty="0"/>
          </a:p>
        </p:txBody>
      </p:sp>
      <p:cxnSp>
        <p:nvCxnSpPr>
          <p:cNvPr id="64" name="Straight Connector 63">
            <a:extLst>
              <a:ext uri="{FF2B5EF4-FFF2-40B4-BE49-F238E27FC236}">
                <a16:creationId xmlns:a16="http://schemas.microsoft.com/office/drawing/2014/main" id="{72984F14-9637-41B1-B493-5B085A5800AB}"/>
              </a:ext>
            </a:extLst>
          </p:cNvPr>
          <p:cNvCxnSpPr>
            <a:cxnSpLocks/>
          </p:cNvCxnSpPr>
          <p:nvPr/>
        </p:nvCxnSpPr>
        <p:spPr>
          <a:xfrm>
            <a:off x="5149411" y="1825444"/>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28EBCE06-B8D7-4914-BF76-523E7F99A492}"/>
              </a:ext>
            </a:extLst>
          </p:cNvPr>
          <p:cNvSpPr txBox="1">
            <a:spLocks/>
          </p:cNvSpPr>
          <p:nvPr/>
        </p:nvSpPr>
        <p:spPr>
          <a:xfrm>
            <a:off x="5835650" y="1825444"/>
            <a:ext cx="2429385" cy="2731260"/>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Commenting in your code is very important.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Use // to comment an individual line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Use /*  */ to comment a block</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1319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68503" y="2364159"/>
            <a:ext cx="8089895" cy="2128634"/>
          </a:xfrm>
        </p:spPr>
        <p:txBody>
          <a:bodyPr>
            <a:normAutofit lnSpcReduction="10000"/>
          </a:bodyPr>
          <a:lstStyle/>
          <a:p>
            <a:r>
              <a:rPr lang="en-AU" dirty="0"/>
              <a:t>Identify and critique various programming languages and how they can be utilised within the field of design;</a:t>
            </a:r>
          </a:p>
          <a:p>
            <a:endParaRPr lang="en-AU" dirty="0"/>
          </a:p>
          <a:p>
            <a:r>
              <a:rPr lang="en-AU" dirty="0"/>
              <a:t>Analyse and apply computer programming techniques through the use of features including loops, variables, functions and objects; and</a:t>
            </a:r>
          </a:p>
          <a:p>
            <a:endParaRPr lang="en-AU" dirty="0"/>
          </a:p>
          <a:p>
            <a:r>
              <a:rPr lang="en-AU" dirty="0"/>
              <a:t>Create engaging interactive media for different various contexts.</a:t>
            </a:r>
          </a:p>
          <a:p>
            <a:endParaRPr lang="en-US" dirty="0"/>
          </a:p>
        </p:txBody>
      </p:sp>
      <p:sp>
        <p:nvSpPr>
          <p:cNvPr id="4" name="Text Placeholder 3"/>
          <p:cNvSpPr>
            <a:spLocks noGrp="1"/>
          </p:cNvSpPr>
          <p:nvPr>
            <p:ph type="body" sz="quarter" idx="16"/>
          </p:nvPr>
        </p:nvSpPr>
        <p:spPr/>
        <p:txBody>
          <a:bodyPr/>
          <a:lstStyle/>
          <a:p>
            <a:r>
              <a:rPr lang="en-US" sz="2800" cap="none" dirty="0"/>
              <a:t>Why are we here?</a:t>
            </a:r>
          </a:p>
        </p:txBody>
      </p:sp>
      <p:sp>
        <p:nvSpPr>
          <p:cNvPr id="5" name="Text Placeholder 4"/>
          <p:cNvSpPr>
            <a:spLocks noGrp="1"/>
          </p:cNvSpPr>
          <p:nvPr>
            <p:ph type="body" sz="quarter" idx="17"/>
          </p:nvPr>
        </p:nvSpPr>
        <p:spPr/>
        <p:txBody>
          <a:bodyPr/>
          <a:lstStyle/>
          <a:p>
            <a:r>
              <a:rPr lang="en-US" dirty="0"/>
              <a:t>Course Objectives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9/9/19 – S2W6</a:t>
            </a:r>
          </a:p>
        </p:txBody>
      </p:sp>
    </p:spTree>
    <p:extLst>
      <p:ext uri="{BB962C8B-B14F-4D97-AF65-F5344CB8AC3E}">
        <p14:creationId xmlns:p14="http://schemas.microsoft.com/office/powerpoint/2010/main" val="80586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9/9/19 – S2W6</a:t>
            </a:r>
          </a:p>
        </p:txBody>
      </p:sp>
      <p:sp>
        <p:nvSpPr>
          <p:cNvPr id="4" name="Text Placeholder 3"/>
          <p:cNvSpPr>
            <a:spLocks noGrp="1"/>
          </p:cNvSpPr>
          <p:nvPr>
            <p:ph type="body" sz="quarter" idx="22"/>
          </p:nvPr>
        </p:nvSpPr>
        <p:spPr/>
        <p:txBody>
          <a:bodyPr/>
          <a:lstStyle/>
          <a:p>
            <a:r>
              <a:rPr lang="en-US" dirty="0">
                <a:solidFill>
                  <a:schemeClr val="bg1">
                    <a:lumMod val="75000"/>
                  </a:schemeClr>
                </a:solidFill>
              </a:rPr>
              <a:t>Quiz</a:t>
            </a:r>
          </a:p>
        </p:txBody>
      </p:sp>
      <p:sp>
        <p:nvSpPr>
          <p:cNvPr id="5" name="Text Placeholder 4"/>
          <p:cNvSpPr>
            <a:spLocks noGrp="1"/>
          </p:cNvSpPr>
          <p:nvPr>
            <p:ph type="body" sz="quarter" idx="23"/>
          </p:nvPr>
        </p:nvSpPr>
        <p:spPr/>
        <p:txBody>
          <a:bodyPr/>
          <a:lstStyle/>
          <a:p>
            <a:r>
              <a:rPr lang="en-US" dirty="0">
                <a:solidFill>
                  <a:schemeClr val="bg1">
                    <a:lumMod val="75000"/>
                  </a:schemeClr>
                </a:solidFill>
              </a:rPr>
              <a:t>20% Week 4</a:t>
            </a:r>
          </a:p>
          <a:p>
            <a:r>
              <a:rPr lang="en-US" dirty="0">
                <a:solidFill>
                  <a:schemeClr val="bg1">
                    <a:lumMod val="75000"/>
                  </a:schemeClr>
                </a:solidFill>
              </a:rPr>
              <a:t>Mostly module 1, with maybe a variable question or five</a:t>
            </a:r>
          </a:p>
        </p:txBody>
      </p:sp>
      <p:sp>
        <p:nvSpPr>
          <p:cNvPr id="7" name="Text Placeholder 6"/>
          <p:cNvSpPr>
            <a:spLocks noGrp="1"/>
          </p:cNvSpPr>
          <p:nvPr>
            <p:ph type="body" sz="quarter" idx="27"/>
          </p:nvPr>
        </p:nvSpPr>
        <p:spPr/>
        <p:txBody>
          <a:bodyPr/>
          <a:lstStyle/>
          <a:p>
            <a:r>
              <a:rPr lang="en-US" dirty="0"/>
              <a:t>Project 1</a:t>
            </a:r>
          </a:p>
        </p:txBody>
      </p:sp>
      <p:sp>
        <p:nvSpPr>
          <p:cNvPr id="8" name="Text Placeholder 7"/>
          <p:cNvSpPr>
            <a:spLocks noGrp="1"/>
          </p:cNvSpPr>
          <p:nvPr>
            <p:ph type="body" sz="quarter" idx="28"/>
          </p:nvPr>
        </p:nvSpPr>
        <p:spPr/>
        <p:txBody>
          <a:bodyPr/>
          <a:lstStyle/>
          <a:p>
            <a:r>
              <a:rPr lang="en-US" dirty="0"/>
              <a:t>30% Week 7</a:t>
            </a:r>
          </a:p>
          <a:p>
            <a:r>
              <a:rPr lang="en-US" dirty="0"/>
              <a:t>A JavaScript project using the tools we have learnt</a:t>
            </a:r>
          </a:p>
        </p:txBody>
      </p:sp>
      <p:sp>
        <p:nvSpPr>
          <p:cNvPr id="9" name="Text Placeholder 8"/>
          <p:cNvSpPr>
            <a:spLocks noGrp="1"/>
          </p:cNvSpPr>
          <p:nvPr>
            <p:ph type="body" sz="quarter" idx="29"/>
          </p:nvPr>
        </p:nvSpPr>
        <p:spPr/>
        <p:txBody>
          <a:bodyPr/>
          <a:lstStyle/>
          <a:p>
            <a:r>
              <a:rPr lang="en-US" dirty="0"/>
              <a:t>Project 2</a:t>
            </a:r>
          </a:p>
        </p:txBody>
      </p:sp>
      <p:sp>
        <p:nvSpPr>
          <p:cNvPr id="10" name="Text Placeholder 9"/>
          <p:cNvSpPr>
            <a:spLocks noGrp="1"/>
          </p:cNvSpPr>
          <p:nvPr>
            <p:ph type="body" sz="quarter" idx="30"/>
          </p:nvPr>
        </p:nvSpPr>
        <p:spPr/>
        <p:txBody>
          <a:bodyPr/>
          <a:lstStyle/>
          <a:p>
            <a:r>
              <a:rPr lang="en-US" dirty="0"/>
              <a:t>50% Week 13</a:t>
            </a:r>
          </a:p>
          <a:p>
            <a:r>
              <a:rPr lang="en-US" dirty="0"/>
              <a:t>A Python project using the tools we have learnt</a:t>
            </a:r>
          </a:p>
        </p:txBody>
      </p:sp>
      <p:pic>
        <p:nvPicPr>
          <p:cNvPr id="3074" name="Picture 2" descr="Related image">
            <a:extLst>
              <a:ext uri="{FF2B5EF4-FFF2-40B4-BE49-F238E27FC236}">
                <a16:creationId xmlns:a16="http://schemas.microsoft.com/office/drawing/2014/main" id="{ECC3C03A-BBDD-4A5A-A71A-D7946DAADB4E}"/>
              </a:ext>
            </a:extLst>
          </p:cNvPr>
          <p:cNvPicPr>
            <a:picLocks noGrp="1" noChangeAspect="1" noChangeArrowheads="1"/>
          </p:cNvPicPr>
          <p:nvPr>
            <p:ph type="pic" sz="quarter" idx="26"/>
          </p:nvPr>
        </p:nvPicPr>
        <p:blipFill>
          <a:blip r:embed="rId2">
            <a:extLst>
              <a:ext uri="{28A0092B-C50C-407E-A947-70E740481C1C}">
                <a14:useLocalDpi xmlns:a14="http://schemas.microsoft.com/office/drawing/2010/main" val="0"/>
              </a:ext>
            </a:extLst>
          </a:blip>
          <a:srcRect l="2814" r="281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roject">
            <a:extLst>
              <a:ext uri="{FF2B5EF4-FFF2-40B4-BE49-F238E27FC236}">
                <a16:creationId xmlns:a16="http://schemas.microsoft.com/office/drawing/2014/main" id="{A8ACC2C5-6860-47C4-8D25-E5F6126B807A}"/>
              </a:ext>
            </a:extLst>
          </p:cNvPr>
          <p:cNvPicPr>
            <a:picLocks noGrp="1" noChangeAspect="1" noChangeArrowheads="1"/>
          </p:cNvPicPr>
          <p:nvPr>
            <p:ph type="pic" sz="quarter" idx="32"/>
          </p:nvPr>
        </p:nvPicPr>
        <p:blipFill>
          <a:blip r:embed="rId3">
            <a:extLst>
              <a:ext uri="{28A0092B-C50C-407E-A947-70E740481C1C}">
                <a14:useLocalDpi xmlns:a14="http://schemas.microsoft.com/office/drawing/2010/main" val="0"/>
              </a:ext>
            </a:extLst>
          </a:blip>
          <a:srcRect l="13826" r="1382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a:extLst>
              <a:ext uri="{FF2B5EF4-FFF2-40B4-BE49-F238E27FC236}">
                <a16:creationId xmlns:a16="http://schemas.microsoft.com/office/drawing/2014/main" id="{F30BCB94-6FD6-426B-B854-80CBCE224339}"/>
              </a:ext>
            </a:extLst>
          </p:cNvPr>
          <p:cNvPicPr>
            <a:picLocks noGrp="1" noChangeAspect="1" noChangeArrowheads="1"/>
          </p:cNvPicPr>
          <p:nvPr>
            <p:ph type="pic" sz="quarter" idx="31"/>
          </p:nvPr>
        </p:nvPicPr>
        <p:blipFill>
          <a:blip r:embed="rId4">
            <a:extLst>
              <a:ext uri="{28A0092B-C50C-407E-A947-70E740481C1C}">
                <a14:useLocalDpi xmlns:a14="http://schemas.microsoft.com/office/drawing/2010/main" val="0"/>
              </a:ext>
            </a:extLst>
          </a:blip>
          <a:srcRect l="22000" r="220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01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9/9/19 – S2W6</a:t>
            </a:r>
          </a:p>
        </p:txBody>
      </p:sp>
      <p:sp>
        <p:nvSpPr>
          <p:cNvPr id="4" name="Text Placeholder 3"/>
          <p:cNvSpPr>
            <a:spLocks noGrp="1"/>
          </p:cNvSpPr>
          <p:nvPr>
            <p:ph type="body" sz="quarter" idx="18"/>
          </p:nvPr>
        </p:nvSpPr>
        <p:spPr>
          <a:xfrm>
            <a:off x="477839" y="1706931"/>
            <a:ext cx="3490911" cy="2376119"/>
          </a:xfrm>
        </p:spPr>
        <p:txBody>
          <a:bodyPr>
            <a:normAutofit fontScale="92500" lnSpcReduction="10000"/>
          </a:bodyPr>
          <a:lstStyle/>
          <a:p>
            <a:r>
              <a:rPr lang="en-AU" dirty="0"/>
              <a:t>Basic programming sketch. In this project you will use your newfound programming skills to create a self portrait in p5.js</a:t>
            </a:r>
          </a:p>
          <a:p>
            <a:endParaRPr lang="en-AU" dirty="0"/>
          </a:p>
          <a:p>
            <a:r>
              <a:rPr lang="en-AU" dirty="0"/>
              <a:t>The format of the sketch is up to you - it might a literal or abstract representation - using typography, lines or shapes.</a:t>
            </a:r>
          </a:p>
          <a:p>
            <a:pPr lvl="1"/>
            <a:endParaRPr lang="en-US" dirty="0"/>
          </a:p>
        </p:txBody>
      </p:sp>
      <p:sp>
        <p:nvSpPr>
          <p:cNvPr id="6" name="Text Placeholder 5"/>
          <p:cNvSpPr>
            <a:spLocks noGrp="1"/>
          </p:cNvSpPr>
          <p:nvPr>
            <p:ph type="body" sz="quarter" idx="16"/>
          </p:nvPr>
        </p:nvSpPr>
        <p:spPr>
          <a:xfrm>
            <a:off x="477838" y="1126296"/>
            <a:ext cx="8103751" cy="381544"/>
          </a:xfrm>
        </p:spPr>
        <p:txBody>
          <a:bodyPr/>
          <a:lstStyle/>
          <a:p>
            <a:r>
              <a:rPr lang="en-US" cap="none" dirty="0"/>
              <a:t>Project 1 (assignment 2)</a:t>
            </a:r>
          </a:p>
        </p:txBody>
      </p:sp>
      <p:sp>
        <p:nvSpPr>
          <p:cNvPr id="5" name="Rectangle 4">
            <a:extLst>
              <a:ext uri="{FF2B5EF4-FFF2-40B4-BE49-F238E27FC236}">
                <a16:creationId xmlns:a16="http://schemas.microsoft.com/office/drawing/2014/main" id="{73C590B2-D6D8-4072-944C-2549C27E8A73}"/>
              </a:ext>
            </a:extLst>
          </p:cNvPr>
          <p:cNvSpPr/>
          <p:nvPr/>
        </p:nvSpPr>
        <p:spPr>
          <a:xfrm>
            <a:off x="4373561" y="1706931"/>
            <a:ext cx="4572000" cy="2800767"/>
          </a:xfrm>
          <a:prstGeom prst="rect">
            <a:avLst/>
          </a:prstGeom>
        </p:spPr>
        <p:txBody>
          <a:bodyPr>
            <a:spAutoFit/>
          </a:bodyPr>
          <a:lstStyle/>
          <a:p>
            <a:r>
              <a:rPr lang="en-AU" sz="1600" dirty="0">
                <a:solidFill>
                  <a:schemeClr val="accent2"/>
                </a:solidFill>
              </a:rPr>
              <a:t>Project will include the following:</a:t>
            </a:r>
          </a:p>
          <a:p>
            <a:pPr>
              <a:buFont typeface="Arial" panose="020B0604020202020204" pitchFamily="34" charset="0"/>
              <a:buChar char="•"/>
            </a:pPr>
            <a:r>
              <a:rPr lang="en-AU" sz="1600" dirty="0">
                <a:solidFill>
                  <a:schemeClr val="accent2"/>
                </a:solidFill>
              </a:rPr>
              <a:t>Flow chart(s) detailing what your program will do.</a:t>
            </a:r>
          </a:p>
          <a:p>
            <a:pPr>
              <a:buFont typeface="Arial" panose="020B0604020202020204" pitchFamily="34" charset="0"/>
              <a:buChar char="•"/>
            </a:pPr>
            <a:r>
              <a:rPr lang="en-AU" sz="1600" dirty="0">
                <a:solidFill>
                  <a:schemeClr val="accent2"/>
                </a:solidFill>
              </a:rPr>
              <a:t>Set of pseudo-code detailing what how your program will operate.</a:t>
            </a:r>
          </a:p>
          <a:p>
            <a:pPr>
              <a:buFont typeface="Arial" panose="020B0604020202020204" pitchFamily="34" charset="0"/>
              <a:buChar char="•"/>
            </a:pPr>
            <a:r>
              <a:rPr lang="en-AU" sz="1600" dirty="0">
                <a:solidFill>
                  <a:schemeClr val="accent2"/>
                </a:solidFill>
              </a:rPr>
              <a:t>HTML file(s) that allows your application to be interacted with.</a:t>
            </a:r>
          </a:p>
          <a:p>
            <a:pPr>
              <a:buFont typeface="Arial" panose="020B0604020202020204" pitchFamily="34" charset="0"/>
              <a:buChar char="•"/>
            </a:pPr>
            <a:r>
              <a:rPr lang="en-AU" sz="1600" dirty="0">
                <a:solidFill>
                  <a:schemeClr val="accent2"/>
                </a:solidFill>
              </a:rPr>
              <a:t>JavaScript file(s) that  contain the code for your application.</a:t>
            </a:r>
          </a:p>
          <a:p>
            <a:pPr>
              <a:buFont typeface="Arial" panose="020B0604020202020204" pitchFamily="34" charset="0"/>
              <a:buChar char="•"/>
            </a:pPr>
            <a:endParaRPr lang="en-AU" sz="1600" dirty="0">
              <a:solidFill>
                <a:schemeClr val="accent2"/>
              </a:solidFill>
            </a:endParaRPr>
          </a:p>
          <a:p>
            <a:r>
              <a:rPr lang="en-AU" sz="1600" dirty="0">
                <a:solidFill>
                  <a:schemeClr val="accent2"/>
                </a:solidFill>
              </a:rPr>
              <a:t>To be submitted on GitHub, in the ./Project1/[your student number] directory structure</a:t>
            </a:r>
          </a:p>
        </p:txBody>
      </p:sp>
    </p:spTree>
    <p:extLst>
      <p:ext uri="{BB962C8B-B14F-4D97-AF65-F5344CB8AC3E}">
        <p14:creationId xmlns:p14="http://schemas.microsoft.com/office/powerpoint/2010/main" val="4132591001"/>
      </p:ext>
    </p:extLst>
  </p:cSld>
  <p:clrMapOvr>
    <a:masterClrMapping/>
  </p:clrMapOvr>
</p:sld>
</file>

<file path=ppt/theme/theme1.xml><?xml version="1.0" encoding="utf-8"?>
<a:theme xmlns:a="http://schemas.openxmlformats.org/drawingml/2006/main" name="Office Theme">
  <a:themeElements>
    <a:clrScheme name="UC-Rebrand">
      <a:dk1>
        <a:sysClr val="windowText" lastClr="000000"/>
      </a:dk1>
      <a:lt1>
        <a:sysClr val="window" lastClr="FFFFFF"/>
      </a:lt1>
      <a:dk2>
        <a:srgbClr val="414D61"/>
      </a:dk2>
      <a:lt2>
        <a:srgbClr val="FFFFFF"/>
      </a:lt2>
      <a:accent1>
        <a:srgbClr val="00A9CE"/>
      </a:accent1>
      <a:accent2>
        <a:srgbClr val="58595B"/>
      </a:accent2>
      <a:accent3>
        <a:srgbClr val="92D6E3"/>
      </a:accent3>
      <a:accent4>
        <a:srgbClr val="006C91"/>
      </a:accent4>
      <a:accent5>
        <a:srgbClr val="414D61"/>
      </a:accent5>
      <a:accent6>
        <a:srgbClr val="00A79D"/>
      </a:accent6>
      <a:hlink>
        <a:srgbClr val="00A9CE"/>
      </a:hlink>
      <a:folHlink>
        <a:srgbClr val="006C91"/>
      </a:folHlink>
    </a:clrScheme>
    <a:fontScheme name="UC-Rebran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2" id="{383DEF78-DEB4-5B41-A66A-979385EB815A}" vid="{C6B7040D-84D1-654B-804C-49F837896D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Powerpoint-ArtsDesign_Internal</Template>
  <TotalTime>4010</TotalTime>
  <Words>1526</Words>
  <Application>Microsoft Office PowerPoint</Application>
  <PresentationFormat>On-screen Show (16:9)</PresentationFormat>
  <Paragraphs>265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Georgia</vt:lpstr>
      <vt:lpstr>inconsolatamedium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Thompson</dc:creator>
  <cp:lastModifiedBy>Simon Thompson</cp:lastModifiedBy>
  <cp:revision>99</cp:revision>
  <dcterms:created xsi:type="dcterms:W3CDTF">2019-07-29T23:12:27Z</dcterms:created>
  <dcterms:modified xsi:type="dcterms:W3CDTF">2019-09-03T07:05:38Z</dcterms:modified>
</cp:coreProperties>
</file>