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3" r:id="rId2"/>
    <p:sldId id="308" r:id="rId3"/>
    <p:sldId id="343" r:id="rId4"/>
    <p:sldId id="355" r:id="rId5"/>
    <p:sldId id="385" r:id="rId6"/>
    <p:sldId id="272" r:id="rId7"/>
    <p:sldId id="312" r:id="rId8"/>
    <p:sldId id="363" r:id="rId9"/>
    <p:sldId id="377" r:id="rId10"/>
    <p:sldId id="378" r:id="rId11"/>
    <p:sldId id="386" r:id="rId12"/>
    <p:sldId id="387" r:id="rId13"/>
    <p:sldId id="388" r:id="rId14"/>
    <p:sldId id="389" r:id="rId15"/>
    <p:sldId id="351" r:id="rId16"/>
    <p:sldId id="390" r:id="rId17"/>
    <p:sldId id="391" r:id="rId18"/>
    <p:sldId id="392" r:id="rId19"/>
    <p:sldId id="396" r:id="rId20"/>
    <p:sldId id="346" r:id="rId21"/>
    <p:sldId id="397" r:id="rId22"/>
    <p:sldId id="398" r:id="rId23"/>
    <p:sldId id="347" r:id="rId24"/>
    <p:sldId id="349" r:id="rId25"/>
    <p:sldId id="393" r:id="rId26"/>
    <p:sldId id="35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29/09/2019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9 – Languages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 September 2019 / Semester 2 Week 9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1</a:t>
            </a:r>
            <a:r>
              <a:rPr lang="en-US" cap="none" baseline="30000" dirty="0"/>
              <a:t>st</a:t>
            </a:r>
            <a:r>
              <a:rPr lang="en-US" cap="none" dirty="0"/>
              <a:t> Generation Languages</a:t>
            </a:r>
          </a:p>
        </p:txBody>
      </p:sp>
      <p:pic>
        <p:nvPicPr>
          <p:cNvPr id="31" name="Picture 2" descr="Image result for 1st">
            <a:extLst>
              <a:ext uri="{FF2B5EF4-FFF2-40B4-BE49-F238E27FC236}">
                <a16:creationId xmlns:a16="http://schemas.microsoft.com/office/drawing/2014/main" id="{565132C2-DEB6-47CF-A153-DEFB06E6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1" y="1041045"/>
            <a:ext cx="782128" cy="7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achine language">
            <a:extLst>
              <a:ext uri="{FF2B5EF4-FFF2-40B4-BE49-F238E27FC236}">
                <a16:creationId xmlns:a16="http://schemas.microsoft.com/office/drawing/2014/main" id="{C557D79B-176A-401D-9A35-1250EF66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747963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519113" y="1826633"/>
            <a:ext cx="421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in binary (0 and 1s) this is the language that computers themselves read, and what our modern languages ‘compile’ our code into so that the computer can read it</a:t>
            </a:r>
          </a:p>
        </p:txBody>
      </p:sp>
    </p:spTree>
    <p:extLst>
      <p:ext uri="{BB962C8B-B14F-4D97-AF65-F5344CB8AC3E}">
        <p14:creationId xmlns:p14="http://schemas.microsoft.com/office/powerpoint/2010/main" val="351216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2</a:t>
            </a:r>
            <a:r>
              <a:rPr lang="en-US" cap="none" baseline="30000" dirty="0"/>
              <a:t>nd</a:t>
            </a:r>
            <a:r>
              <a:rPr lang="en-US" cap="none" dirty="0"/>
              <a:t> Generation 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519113" y="1826633"/>
            <a:ext cx="421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are usually named assembly or assembler languages.</a:t>
            </a:r>
          </a:p>
          <a:p>
            <a:endParaRPr lang="en-AU" dirty="0"/>
          </a:p>
          <a:p>
            <a:r>
              <a:rPr lang="en-AU" dirty="0"/>
              <a:t>This is still used to program the ‘kernel’ (the very core parts) of operating systems and how they work with the CPU.</a:t>
            </a:r>
          </a:p>
        </p:txBody>
      </p:sp>
      <p:pic>
        <p:nvPicPr>
          <p:cNvPr id="8" name="Picture 4" descr="Image result for 2nd">
            <a:extLst>
              <a:ext uri="{FF2B5EF4-FFF2-40B4-BE49-F238E27FC236}">
                <a16:creationId xmlns:a16="http://schemas.microsoft.com/office/drawing/2014/main" id="{38145242-239E-45AF-B9CA-E859E1FE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19" y="1013644"/>
            <a:ext cx="823926" cy="8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ssembly language">
            <a:extLst>
              <a:ext uri="{FF2B5EF4-FFF2-40B4-BE49-F238E27FC236}">
                <a16:creationId xmlns:a16="http://schemas.microsoft.com/office/drawing/2014/main" id="{FA960ABA-811D-4831-BFEC-774F729F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82" y="2047626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ECD7C6-57F6-4047-9025-42DA0BAFF85A}"/>
              </a:ext>
            </a:extLst>
          </p:cNvPr>
          <p:cNvSpPr/>
          <p:nvPr/>
        </p:nvSpPr>
        <p:spPr>
          <a:xfrm>
            <a:off x="2016125" y="3915795"/>
            <a:ext cx="511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Every different architecture (hardware design) requires a different assembler language to be used.</a:t>
            </a:r>
          </a:p>
        </p:txBody>
      </p:sp>
    </p:spTree>
    <p:extLst>
      <p:ext uri="{BB962C8B-B14F-4D97-AF65-F5344CB8AC3E}">
        <p14:creationId xmlns:p14="http://schemas.microsoft.com/office/powerpoint/2010/main" val="62946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3</a:t>
            </a:r>
            <a:r>
              <a:rPr lang="en-US" cap="none" baseline="30000" dirty="0"/>
              <a:t>rd</a:t>
            </a:r>
            <a:r>
              <a:rPr lang="en-US" cap="none" dirty="0"/>
              <a:t> Generation 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468503" y="1628775"/>
            <a:ext cx="4211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are usually called high level languages, as they are more focused on what needs to be done, rather than how it needs to be done.</a:t>
            </a:r>
          </a:p>
          <a:p>
            <a:endParaRPr lang="en-AU" dirty="0"/>
          </a:p>
          <a:p>
            <a:r>
              <a:rPr lang="en-AU" dirty="0"/>
              <a:t>Most people have heard about these languages with C++, Java, Visual Basic and JavaScript falling into this generation.</a:t>
            </a:r>
          </a:p>
        </p:txBody>
      </p:sp>
      <p:pic>
        <p:nvPicPr>
          <p:cNvPr id="9" name="Picture 6" descr="Image result for 3rd">
            <a:extLst>
              <a:ext uri="{FF2B5EF4-FFF2-40B4-BE49-F238E27FC236}">
                <a16:creationId xmlns:a16="http://schemas.microsoft.com/office/drawing/2014/main" id="{0426A750-4543-4A05-8369-28D4EA29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019342"/>
            <a:ext cx="695905" cy="69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c++">
            <a:extLst>
              <a:ext uri="{FF2B5EF4-FFF2-40B4-BE49-F238E27FC236}">
                <a16:creationId xmlns:a16="http://schemas.microsoft.com/office/drawing/2014/main" id="{EE5CB865-51A4-402D-985F-175DCD01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65" y="1628775"/>
            <a:ext cx="195046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java">
            <a:extLst>
              <a:ext uri="{FF2B5EF4-FFF2-40B4-BE49-F238E27FC236}">
                <a16:creationId xmlns:a16="http://schemas.microsoft.com/office/drawing/2014/main" id="{2DF6F67B-EC73-4608-9D50-5223F089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25" y="2724577"/>
            <a:ext cx="1962888" cy="14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visual basic">
            <a:extLst>
              <a:ext uri="{FF2B5EF4-FFF2-40B4-BE49-F238E27FC236}">
                <a16:creationId xmlns:a16="http://schemas.microsoft.com/office/drawing/2014/main" id="{1026CA9D-E05E-420C-8558-6A10A4069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81" y="3635661"/>
            <a:ext cx="2685094" cy="139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1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4</a:t>
            </a:r>
            <a:r>
              <a:rPr lang="en-US" cap="none" baseline="30000" dirty="0"/>
              <a:t>th</a:t>
            </a:r>
            <a:r>
              <a:rPr lang="en-US" cap="none" dirty="0"/>
              <a:t> Generation 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468503" y="1628775"/>
            <a:ext cx="421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look closer to ‘human’ language than all those mentioned previously.</a:t>
            </a:r>
          </a:p>
          <a:p>
            <a:endParaRPr lang="en-AU" dirty="0"/>
          </a:p>
          <a:p>
            <a:r>
              <a:rPr lang="en-AU" dirty="0"/>
              <a:t>SQL, Python, PHP are often used in modern applications.</a:t>
            </a:r>
          </a:p>
          <a:p>
            <a:endParaRPr lang="en-AU" dirty="0"/>
          </a:p>
        </p:txBody>
      </p:sp>
      <p:pic>
        <p:nvPicPr>
          <p:cNvPr id="10" name="Picture 8" descr="Image result for 4th">
            <a:extLst>
              <a:ext uri="{FF2B5EF4-FFF2-40B4-BE49-F238E27FC236}">
                <a16:creationId xmlns:a16="http://schemas.microsoft.com/office/drawing/2014/main" id="{4033E7C7-2A9D-4D93-9984-3B2019FE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45" y="1062420"/>
            <a:ext cx="759762" cy="7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sql">
            <a:extLst>
              <a:ext uri="{FF2B5EF4-FFF2-40B4-BE49-F238E27FC236}">
                <a16:creationId xmlns:a16="http://schemas.microsoft.com/office/drawing/2014/main" id="{880E583F-837F-4053-86F6-1D352C0B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67" y="3383101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ython programming">
            <a:extLst>
              <a:ext uri="{FF2B5EF4-FFF2-40B4-BE49-F238E27FC236}">
                <a16:creationId xmlns:a16="http://schemas.microsoft.com/office/drawing/2014/main" id="{DF6F55F0-515F-49F9-9C03-2B8F6E83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1" y="123568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hp programming">
            <a:extLst>
              <a:ext uri="{FF2B5EF4-FFF2-40B4-BE49-F238E27FC236}">
                <a16:creationId xmlns:a16="http://schemas.microsoft.com/office/drawing/2014/main" id="{A026BE31-9383-489C-B4A3-4B5E7C39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03142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77823D-6C5C-4A10-9CCF-57368D729BE8}"/>
              </a:ext>
            </a:extLst>
          </p:cNvPr>
          <p:cNvSpPr txBox="1"/>
          <p:nvPr/>
        </p:nvSpPr>
        <p:spPr>
          <a:xfrm>
            <a:off x="468503" y="3278540"/>
            <a:ext cx="2624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Interestingly, as languages get simpler, programmers make them more complex through ‘short-cuts’.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662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5</a:t>
            </a:r>
            <a:r>
              <a:rPr lang="en-US" cap="none" baseline="30000" dirty="0"/>
              <a:t>th</a:t>
            </a:r>
            <a:r>
              <a:rPr lang="en-US" cap="none" dirty="0"/>
              <a:t> Generation 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468503" y="1628775"/>
            <a:ext cx="421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visual languages, include ‘physical’ representations of code allowing more interaction with ‘non-programmers’</a:t>
            </a:r>
          </a:p>
          <a:p>
            <a:endParaRPr lang="en-AU" dirty="0"/>
          </a:p>
        </p:txBody>
      </p:sp>
      <p:pic>
        <p:nvPicPr>
          <p:cNvPr id="11" name="Picture 10" descr="Image result for 5th">
            <a:extLst>
              <a:ext uri="{FF2B5EF4-FFF2-40B4-BE49-F238E27FC236}">
                <a16:creationId xmlns:a16="http://schemas.microsoft.com/office/drawing/2014/main" id="{B9B07681-209D-427A-939E-7803CA76E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099448"/>
            <a:ext cx="758484" cy="7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node-red">
            <a:extLst>
              <a:ext uri="{FF2B5EF4-FFF2-40B4-BE49-F238E27FC236}">
                <a16:creationId xmlns:a16="http://schemas.microsoft.com/office/drawing/2014/main" id="{7A1473C4-F16D-4EEF-9313-B7DE66C4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126691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prolog">
            <a:extLst>
              <a:ext uri="{FF2B5EF4-FFF2-40B4-BE49-F238E27FC236}">
                <a16:creationId xmlns:a16="http://schemas.microsoft.com/office/drawing/2014/main" id="{90A3BF09-8DA3-4B83-B076-28D9D5C3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63" y="3255384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5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822A-0FCF-4633-92E2-ACAA4FD142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F0B995-D075-47DB-92F7-0D7A1F2A88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71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468503" y="1628775"/>
            <a:ext cx="827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is a 4</a:t>
            </a:r>
            <a:r>
              <a:rPr lang="en-AU" baseline="30000" dirty="0"/>
              <a:t>th</a:t>
            </a:r>
            <a:r>
              <a:rPr lang="en-AU" dirty="0"/>
              <a:t> Generation language that is built with the mindset that everything is an object.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4AF93-FD7F-40DE-AA31-CAED9E46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047626"/>
            <a:ext cx="5568950" cy="29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7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4E517-2F00-4A1E-B589-F0CA9DA3951A}"/>
              </a:ext>
            </a:extLst>
          </p:cNvPr>
          <p:cNvSpPr txBox="1"/>
          <p:nvPr/>
        </p:nvSpPr>
        <p:spPr>
          <a:xfrm>
            <a:off x="468503" y="1628775"/>
            <a:ext cx="827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Lets check if python is on your computer;</a:t>
            </a:r>
          </a:p>
          <a:p>
            <a:endParaRPr lang="en-AU" dirty="0"/>
          </a:p>
          <a:p>
            <a:r>
              <a:rPr lang="en-AU" dirty="0"/>
              <a:t>Open a command.exe or terminal window and type: python</a:t>
            </a:r>
          </a:p>
          <a:p>
            <a:endParaRPr lang="en-AU" dirty="0"/>
          </a:p>
          <a:p>
            <a:r>
              <a:rPr lang="en-AU" dirty="0"/>
              <a:t>If you see a message about python 3.x.x and a &gt;&gt;&gt; prompt, then you have python already, otherwise</a:t>
            </a:r>
          </a:p>
          <a:p>
            <a:endParaRPr lang="en-AU" dirty="0"/>
          </a:p>
          <a:p>
            <a:r>
              <a:rPr lang="en-AU" dirty="0"/>
              <a:t>Lets install Python on your computer;</a:t>
            </a:r>
          </a:p>
          <a:p>
            <a:endParaRPr lang="en-AU" dirty="0"/>
          </a:p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www.python.org/downloads</a:t>
            </a:r>
            <a:r>
              <a:rPr lang="en-AU" dirty="0"/>
              <a:t> ; We want to install python 3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536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50C8F-06CD-4244-9499-C49305131630}"/>
              </a:ext>
            </a:extLst>
          </p:cNvPr>
          <p:cNvSpPr txBox="1"/>
          <p:nvPr/>
        </p:nvSpPr>
        <p:spPr>
          <a:xfrm>
            <a:off x="468503" y="1139825"/>
            <a:ext cx="8275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your IDE create a file called helloworld.py (in your git exercise folder) and type in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print(“Hello World”)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Save it and run your file by </a:t>
            </a: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0DBAC-25E8-4C0D-9413-C04C6179A0C9}"/>
              </a:ext>
            </a:extLst>
          </p:cNvPr>
          <p:cNvSpPr txBox="1"/>
          <p:nvPr/>
        </p:nvSpPr>
        <p:spPr>
          <a:xfrm>
            <a:off x="871790" y="3276600"/>
            <a:ext cx="2165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Windows</a:t>
            </a:r>
          </a:p>
          <a:p>
            <a:endParaRPr lang="en-AU" sz="1000" dirty="0"/>
          </a:p>
          <a:p>
            <a:r>
              <a:rPr lang="en-AU" sz="1000" dirty="0"/>
              <a:t>Open Explorer, navigate to the folder with the helloworld.py file in it. </a:t>
            </a:r>
          </a:p>
          <a:p>
            <a:endParaRPr lang="en-AU" sz="1000" dirty="0"/>
          </a:p>
          <a:p>
            <a:r>
              <a:rPr lang="en-AU" sz="1000" dirty="0"/>
              <a:t>Click in the address bar (at the top) and type -&gt; </a:t>
            </a:r>
            <a:r>
              <a:rPr lang="en-AU" sz="1000" dirty="0" err="1"/>
              <a:t>cmd</a:t>
            </a:r>
            <a:endParaRPr lang="en-AU" sz="1000" dirty="0"/>
          </a:p>
          <a:p>
            <a:endParaRPr lang="en-AU" sz="1000" dirty="0"/>
          </a:p>
          <a:p>
            <a:r>
              <a:rPr lang="en-AU" sz="1000" dirty="0"/>
              <a:t>At the prompt type -&gt; helloworld.py</a:t>
            </a:r>
          </a:p>
          <a:p>
            <a:r>
              <a:rPr lang="en-AU" sz="1000" dirty="0"/>
              <a:t>Or -&gt; python3 helloworld.py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162AF-DEE4-4DF0-B93E-401A8BE0D7DA}"/>
              </a:ext>
            </a:extLst>
          </p:cNvPr>
          <p:cNvSpPr txBox="1"/>
          <p:nvPr/>
        </p:nvSpPr>
        <p:spPr>
          <a:xfrm>
            <a:off x="4606226" y="3276600"/>
            <a:ext cx="2165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Mac</a:t>
            </a:r>
          </a:p>
          <a:p>
            <a:endParaRPr lang="en-AU" sz="1000" dirty="0"/>
          </a:p>
          <a:p>
            <a:r>
              <a:rPr lang="en-AU" sz="1000" dirty="0"/>
              <a:t>Open Finder, navigate to the folder with the helloworld.py file in it. </a:t>
            </a:r>
          </a:p>
          <a:p>
            <a:endParaRPr lang="en-AU" sz="1000" dirty="0"/>
          </a:p>
          <a:p>
            <a:r>
              <a:rPr lang="en-AU" sz="1000" dirty="0"/>
              <a:t>Right click and select open terminal</a:t>
            </a:r>
          </a:p>
          <a:p>
            <a:endParaRPr lang="en-AU" sz="1000" dirty="0"/>
          </a:p>
          <a:p>
            <a:r>
              <a:rPr lang="en-AU" sz="1000" dirty="0"/>
              <a:t>At the prompt type -&gt; helloworld.py</a:t>
            </a:r>
          </a:p>
          <a:p>
            <a:r>
              <a:rPr lang="en-AU" sz="1000" dirty="0"/>
              <a:t>Or -&gt; python3 helloworld.py</a:t>
            </a:r>
          </a:p>
          <a:p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80089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295751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this is a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“””</a:t>
            </a:r>
          </a:p>
          <a:p>
            <a:pPr marL="0" indent="0">
              <a:buNone/>
            </a:pPr>
            <a:r>
              <a:rPr lang="en-US" dirty="0"/>
              <a:t>This is a multi-line comment </a:t>
            </a:r>
          </a:p>
          <a:p>
            <a:pPr marL="0" indent="0">
              <a:buNone/>
            </a:pPr>
            <a:r>
              <a:rPr lang="en-US" dirty="0"/>
              <a:t>“””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9" y="1097237"/>
            <a:ext cx="3065462" cy="381544"/>
          </a:xfrm>
        </p:spPr>
        <p:txBody>
          <a:bodyPr/>
          <a:lstStyle/>
          <a:p>
            <a:r>
              <a:rPr lang="en-US" sz="2800" cap="none" dirty="0"/>
              <a:t>Comments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E5707-E334-41EC-8656-C5B007F45E7E}"/>
              </a:ext>
            </a:extLst>
          </p:cNvPr>
          <p:cNvSpPr txBox="1">
            <a:spLocks/>
          </p:cNvSpPr>
          <p:nvPr/>
        </p:nvSpPr>
        <p:spPr>
          <a:xfrm>
            <a:off x="4872038" y="1097237"/>
            <a:ext cx="3065462" cy="381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/>
              <a:t>Scoping (Indenting)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BB33CB9-9DF7-4C8D-A33A-D0822406F69D}"/>
              </a:ext>
            </a:extLst>
          </p:cNvPr>
          <p:cNvSpPr txBox="1">
            <a:spLocks/>
          </p:cNvSpPr>
          <p:nvPr/>
        </p:nvSpPr>
        <p:spPr>
          <a:xfrm>
            <a:off x="4872038" y="1719343"/>
            <a:ext cx="3649661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no { braces saying when statements and functions and classes start and end, it is all done on the spacing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 </a:t>
            </a:r>
            <a:r>
              <a:rPr lang="en-US" dirty="0" err="1"/>
              <a:t>aFunction</a:t>
            </a:r>
            <a:r>
              <a:rPr lang="en-US" dirty="0"/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#this is part of the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#this is not part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765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/>
          </a:bodyPr>
          <a:lstStyle/>
          <a:p>
            <a:r>
              <a:rPr lang="en-AU" dirty="0"/>
              <a:t>We looked at how to produce quality code</a:t>
            </a:r>
          </a:p>
          <a:p>
            <a:endParaRPr lang="en-AU" dirty="0"/>
          </a:p>
          <a:p>
            <a:r>
              <a:rPr lang="en-AU" dirty="0"/>
              <a:t>Looked at some types of unit tests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3973512" cy="2880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Value concepts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“” 			String</a:t>
            </a:r>
          </a:p>
          <a:p>
            <a:pPr marL="0" indent="0">
              <a:buNone/>
            </a:pPr>
            <a:r>
              <a:rPr lang="en-US" dirty="0"/>
              <a:t>a = 1				Number		</a:t>
            </a:r>
          </a:p>
          <a:p>
            <a:pPr marL="0" indent="0">
              <a:buNone/>
            </a:pPr>
            <a:r>
              <a:rPr lang="en-US" dirty="0"/>
              <a:t>a = [“one”, “two”, “three”]</a:t>
            </a:r>
          </a:p>
          <a:p>
            <a:pPr marL="0" indent="0">
              <a:buNone/>
            </a:pPr>
            <a:r>
              <a:rPr lang="en-US" dirty="0"/>
              <a:t>a = { “name” : “John”, “age” : “21”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other types, do some research if you want to know more.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Create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6197E2D-21A7-4B10-A931-3F56E5182F0E}"/>
              </a:ext>
            </a:extLst>
          </p:cNvPr>
          <p:cNvSpPr txBox="1">
            <a:spLocks/>
          </p:cNvSpPr>
          <p:nvPr/>
        </p:nvSpPr>
        <p:spPr>
          <a:xfrm>
            <a:off x="4692652" y="1795543"/>
            <a:ext cx="3973512" cy="28809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Redeclaring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1				(a is a number)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“hello”      (a is redeclared as a string)</a:t>
            </a:r>
          </a:p>
        </p:txBody>
      </p:sp>
    </p:spTree>
    <p:extLst>
      <p:ext uri="{BB962C8B-B14F-4D97-AF65-F5344CB8AC3E}">
        <p14:creationId xmlns:p14="http://schemas.microsoft.com/office/powerpoint/2010/main" val="278544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221662" cy="28809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x = 1					# x is an int</a:t>
            </a:r>
          </a:p>
          <a:p>
            <a:pPr marL="0" indent="0">
              <a:buNone/>
            </a:pPr>
            <a:r>
              <a:rPr lang="en-US" dirty="0"/>
              <a:t>a = float(x) 		# will convert x to a float to store in a</a:t>
            </a:r>
          </a:p>
          <a:p>
            <a:pPr marL="0" indent="0">
              <a:buNone/>
            </a:pPr>
            <a:r>
              <a:rPr lang="en-US" dirty="0"/>
              <a:t>x = int(a)			# will convert a to a int to store in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also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 = str(x)			# will convert x into a string to store in </a:t>
            </a:r>
            <a:r>
              <a:rPr lang="en-US" dirty="0" err="1"/>
              <a:t>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 = ‘hello’			# these are the same</a:t>
            </a:r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 = “hello” 		 # these are the same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Variables forcing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</p:spTree>
    <p:extLst>
      <p:ext uri="{BB962C8B-B14F-4D97-AF65-F5344CB8AC3E}">
        <p14:creationId xmlns:p14="http://schemas.microsoft.com/office/powerpoint/2010/main" val="61865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221662" cy="288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 = “”” this is			# you can also use ‘’’</a:t>
            </a:r>
          </a:p>
          <a:p>
            <a:pPr marL="0" indent="0">
              <a:buNone/>
            </a:pPr>
            <a:r>
              <a:rPr lang="en-US" dirty="0"/>
              <a:t>going to be a multi-line</a:t>
            </a:r>
          </a:p>
          <a:p>
            <a:pPr marL="0" indent="0">
              <a:buNone/>
            </a:pPr>
            <a:r>
              <a:rPr lang="en-US" dirty="0"/>
              <a:t>string“””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are arrays by 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 = “hello”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st</a:t>
            </a:r>
            <a:r>
              <a:rPr lang="en-US" dirty="0"/>
              <a:t>[4]) 			#this will print o (arrays start at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Variables,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</p:spTree>
    <p:extLst>
      <p:ext uri="{BB962C8B-B14F-4D97-AF65-F5344CB8AC3E}">
        <p14:creationId xmlns:p14="http://schemas.microsoft.com/office/powerpoint/2010/main" val="385783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264636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 </a:t>
            </a:r>
          </a:p>
          <a:p>
            <a:pPr marL="0" indent="0">
              <a:buNone/>
            </a:pPr>
            <a:r>
              <a:rPr lang="en-US" dirty="0"/>
              <a:t>Not Equal	</a:t>
            </a:r>
          </a:p>
          <a:p>
            <a:pPr marL="0" indent="0">
              <a:buNone/>
            </a:pPr>
            <a:r>
              <a:rPr lang="en-US" dirty="0"/>
              <a:t>Greater than</a:t>
            </a:r>
          </a:p>
          <a:p>
            <a:pPr marL="0" indent="0">
              <a:buNone/>
            </a:pPr>
            <a:r>
              <a:rPr lang="en-US" dirty="0"/>
              <a:t>Greater than or equal to</a:t>
            </a:r>
          </a:p>
          <a:p>
            <a:pPr marL="0" indent="0">
              <a:buNone/>
            </a:pP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dirty="0"/>
              <a:t>Less than or equal to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EAD6FA-B32B-4B1C-90FB-83D49066568C}"/>
              </a:ext>
            </a:extLst>
          </p:cNvPr>
          <p:cNvSpPr txBox="1">
            <a:spLocks/>
          </p:cNvSpPr>
          <p:nvPr/>
        </p:nvSpPr>
        <p:spPr>
          <a:xfrm>
            <a:off x="3373440" y="1719343"/>
            <a:ext cx="2646362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!=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1F73B-8A69-4A7A-A760-772576135739}"/>
              </a:ext>
            </a:extLst>
          </p:cNvPr>
          <p:cNvSpPr txBox="1"/>
          <p:nvPr/>
        </p:nvSpPr>
        <p:spPr>
          <a:xfrm>
            <a:off x="5549900" y="2146300"/>
            <a:ext cx="1581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can’t compare different types</a:t>
            </a:r>
          </a:p>
          <a:p>
            <a:endParaRPr lang="en-AU" dirty="0"/>
          </a:p>
          <a:p>
            <a:r>
              <a:rPr lang="en-AU" dirty="0"/>
              <a:t>e.g. </a:t>
            </a:r>
          </a:p>
          <a:p>
            <a:endParaRPr lang="en-AU" dirty="0"/>
          </a:p>
          <a:p>
            <a:r>
              <a:rPr lang="en-AU" dirty="0"/>
              <a:t>2 == “2” 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54F8EC40-44C2-421A-9FC7-1DA2DB1ABCD3}"/>
              </a:ext>
            </a:extLst>
          </p:cNvPr>
          <p:cNvSpPr/>
          <p:nvPr/>
        </p:nvSpPr>
        <p:spPr>
          <a:xfrm>
            <a:off x="6432931" y="3727450"/>
            <a:ext cx="83185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8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264636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	</a:t>
            </a:r>
          </a:p>
          <a:p>
            <a:pPr marL="0" indent="0">
              <a:buNone/>
            </a:pPr>
            <a:r>
              <a:rPr lang="en-US" dirty="0"/>
              <a:t>Or	</a:t>
            </a:r>
          </a:p>
          <a:p>
            <a:pPr marL="0" indent="0">
              <a:buNone/>
            </a:pPr>
            <a:r>
              <a:rPr lang="en-US" dirty="0"/>
              <a:t>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Concatenation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Logical Operators &amp; Concatenation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EAD6FA-B32B-4B1C-90FB-83D49066568C}"/>
              </a:ext>
            </a:extLst>
          </p:cNvPr>
          <p:cNvSpPr txBox="1">
            <a:spLocks/>
          </p:cNvSpPr>
          <p:nvPr/>
        </p:nvSpPr>
        <p:spPr>
          <a:xfrm>
            <a:off x="3373440" y="1719343"/>
            <a:ext cx="2646362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50C8F-06CD-4244-9499-C49305131630}"/>
              </a:ext>
            </a:extLst>
          </p:cNvPr>
          <p:cNvSpPr txBox="1"/>
          <p:nvPr/>
        </p:nvSpPr>
        <p:spPr>
          <a:xfrm>
            <a:off x="468503" y="1139825"/>
            <a:ext cx="8275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your IDE create a file called helloworld2.py (in your git exercise folder) and type in </a:t>
            </a:r>
          </a:p>
          <a:p>
            <a:endParaRPr lang="en-AU" dirty="0"/>
          </a:p>
          <a:p>
            <a:r>
              <a:rPr lang="en-AU" dirty="0" err="1"/>
              <a:t>str_hello</a:t>
            </a:r>
            <a:r>
              <a:rPr lang="en-AU" dirty="0"/>
              <a:t> = “Hello”</a:t>
            </a:r>
          </a:p>
          <a:p>
            <a:r>
              <a:rPr lang="en-AU" dirty="0" err="1"/>
              <a:t>str_world</a:t>
            </a:r>
            <a:r>
              <a:rPr lang="en-AU" dirty="0"/>
              <a:t> = “World”</a:t>
            </a:r>
          </a:p>
          <a:p>
            <a:endParaRPr lang="en-AU" dirty="0"/>
          </a:p>
          <a:p>
            <a:r>
              <a:rPr lang="en-AU" dirty="0"/>
              <a:t>print(</a:t>
            </a:r>
            <a:r>
              <a:rPr lang="en-AU" dirty="0" err="1"/>
              <a:t>str_hello</a:t>
            </a:r>
            <a:r>
              <a:rPr lang="en-AU" dirty="0"/>
              <a:t> + </a:t>
            </a:r>
            <a:r>
              <a:rPr lang="en-AU" dirty="0" err="1"/>
              <a:t>str_world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print(</a:t>
            </a:r>
            <a:r>
              <a:rPr lang="en-AU" dirty="0" err="1"/>
              <a:t>str_hello</a:t>
            </a:r>
            <a:r>
              <a:rPr lang="en-AU" dirty="0"/>
              <a:t>, </a:t>
            </a:r>
            <a:r>
              <a:rPr lang="en-AU" dirty="0" err="1"/>
              <a:t>str_world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Clean up any issues with formatting of your strings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40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Take one of your early JavaScript pieces of code and rewrite it into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3483482" y="356711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5998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140084"/>
            <a:ext cx="8103751" cy="381544"/>
          </a:xfrm>
        </p:spPr>
        <p:txBody>
          <a:bodyPr/>
          <a:lstStyle/>
          <a:p>
            <a:r>
              <a:rPr lang="en-US" sz="2800" cap="none" dirty="0"/>
              <a:t>Testing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pic>
        <p:nvPicPr>
          <p:cNvPr id="10" name="Picture 2" descr="Image result for unit test">
            <a:extLst>
              <a:ext uri="{FF2B5EF4-FFF2-40B4-BE49-F238E27FC236}">
                <a16:creationId xmlns:a16="http://schemas.microsoft.com/office/drawing/2014/main" id="{C8D989AF-4A9B-44FF-9FDE-EB0F17DA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6" y="2075202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st of defects">
            <a:extLst>
              <a:ext uri="{FF2B5EF4-FFF2-40B4-BE49-F238E27FC236}">
                <a16:creationId xmlns:a16="http://schemas.microsoft.com/office/drawing/2014/main" id="{B8C2EBAB-275C-4F7E-8ED8-0DFAE6AE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88" y="1891542"/>
            <a:ext cx="4709626" cy="2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140084"/>
            <a:ext cx="8103751" cy="381544"/>
          </a:xfrm>
        </p:spPr>
        <p:txBody>
          <a:bodyPr/>
          <a:lstStyle/>
          <a:p>
            <a:r>
              <a:rPr lang="en-US" sz="2800" cap="none" dirty="0"/>
              <a:t>Unit testing 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A293C-FD11-407A-9ED1-87468063ADC4}"/>
              </a:ext>
            </a:extLst>
          </p:cNvPr>
          <p:cNvCxnSpPr>
            <a:cxnSpLocks/>
          </p:cNvCxnSpPr>
          <p:nvPr/>
        </p:nvCxnSpPr>
        <p:spPr>
          <a:xfrm>
            <a:off x="4520378" y="1746250"/>
            <a:ext cx="0" cy="296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B60619-FCD9-4C22-A474-68FCB5006B0A}"/>
              </a:ext>
            </a:extLst>
          </p:cNvPr>
          <p:cNvSpPr txBox="1"/>
          <p:nvPr/>
        </p:nvSpPr>
        <p:spPr>
          <a:xfrm>
            <a:off x="539750" y="1719343"/>
            <a:ext cx="292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type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Boundary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Code Coverage</a:t>
            </a:r>
          </a:p>
          <a:p>
            <a:endParaRPr lang="en-AU" dirty="0"/>
          </a:p>
          <a:p>
            <a:endParaRPr lang="en-AU" b="1" dirty="0"/>
          </a:p>
        </p:txBody>
      </p:sp>
      <p:pic>
        <p:nvPicPr>
          <p:cNvPr id="11" name="Picture 2" descr="Image result for passing wrong data types">
            <a:extLst>
              <a:ext uri="{FF2B5EF4-FFF2-40B4-BE49-F238E27FC236}">
                <a16:creationId xmlns:a16="http://schemas.microsoft.com/office/drawing/2014/main" id="{C93A3287-2514-464A-8A8D-6694D19B2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140084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boundary testing">
            <a:extLst>
              <a:ext uri="{FF2B5EF4-FFF2-40B4-BE49-F238E27FC236}">
                <a16:creationId xmlns:a16="http://schemas.microsoft.com/office/drawing/2014/main" id="{19554F42-3C2D-4480-8520-6452A401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3507637"/>
            <a:ext cx="3295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verage testing">
            <a:extLst>
              <a:ext uri="{FF2B5EF4-FFF2-40B4-BE49-F238E27FC236}">
                <a16:creationId xmlns:a16="http://schemas.microsoft.com/office/drawing/2014/main" id="{DBA2C0A0-D3FA-4416-A90B-EE98F185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06" y="322897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4367212" cy="3138407"/>
          </a:xfrm>
        </p:spPr>
        <p:txBody>
          <a:bodyPr>
            <a:normAutofit/>
          </a:bodyPr>
          <a:lstStyle/>
          <a:p>
            <a:r>
              <a:rPr lang="en-US" dirty="0"/>
              <a:t>Reading your code</a:t>
            </a:r>
          </a:p>
          <a:p>
            <a:endParaRPr lang="en-US" dirty="0"/>
          </a:p>
          <a:p>
            <a:r>
              <a:rPr lang="en-US" dirty="0"/>
              <a:t>Commenting you code</a:t>
            </a:r>
          </a:p>
          <a:p>
            <a:endParaRPr lang="en-US" dirty="0"/>
          </a:p>
          <a:p>
            <a:r>
              <a:rPr lang="en-US" dirty="0"/>
              <a:t>Putting log/output statements everywhere</a:t>
            </a:r>
          </a:p>
          <a:p>
            <a:endParaRPr lang="en-US" dirty="0"/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Watch/Break Points/Step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Debugging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pic>
        <p:nvPicPr>
          <p:cNvPr id="10242" name="Picture 2" descr="Image result for debuggers">
            <a:extLst>
              <a:ext uri="{FF2B5EF4-FFF2-40B4-BE49-F238E27FC236}">
                <a16:creationId xmlns:a16="http://schemas.microsoft.com/office/drawing/2014/main" id="{4209B9A8-6B55-46D8-B135-98156F3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942114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8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20% Week 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30% Week 7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1706931"/>
            <a:ext cx="3490911" cy="2376119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Your prototype will read a provided file that contains a list of book </a:t>
            </a:r>
            <a:r>
              <a:rPr lang="en-AU" dirty="0" err="1"/>
              <a:t>isbn</a:t>
            </a:r>
            <a:r>
              <a:rPr lang="en-AU" dirty="0"/>
              <a:t> numbers. Using python, it will then generate a html page(s) that displays information about the books in a format of your choosing.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Project 2 (assignment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590B2-D6D8-4072-944C-2549C27E8A73}"/>
              </a:ext>
            </a:extLst>
          </p:cNvPr>
          <p:cNvSpPr/>
          <p:nvPr/>
        </p:nvSpPr>
        <p:spPr>
          <a:xfrm>
            <a:off x="4354511" y="183393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Project will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Flow chart(s) detailing what your program will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Set of pseudo-code detailing what how your program will operate.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</a:rPr>
              <a:t>Python code that will read a file in the correct format, and output the appropriate html/</a:t>
            </a:r>
            <a:r>
              <a:rPr lang="en-AU" sz="1600" dirty="0" err="1">
                <a:solidFill>
                  <a:schemeClr val="accent2"/>
                </a:solidFill>
              </a:rPr>
              <a:t>css</a:t>
            </a:r>
            <a:r>
              <a:rPr lang="en-AU" sz="1600" dirty="0">
                <a:solidFill>
                  <a:schemeClr val="accent2"/>
                </a:solidFill>
              </a:rPr>
              <a:t> code that shows information on the books in the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/>
              </a:solidFill>
            </a:endParaRPr>
          </a:p>
          <a:p>
            <a:r>
              <a:rPr lang="en-AU" sz="1600" dirty="0">
                <a:solidFill>
                  <a:schemeClr val="accent2"/>
                </a:solidFill>
              </a:rPr>
              <a:t>To be submitted on GitHub, in the ./Project2/[your student number]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413259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30/9/19 – S2W9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4DCA5-E4BD-4F65-A967-F8A814B24D9D}"/>
              </a:ext>
            </a:extLst>
          </p:cNvPr>
          <p:cNvSpPr txBox="1"/>
          <p:nvPr/>
        </p:nvSpPr>
        <p:spPr>
          <a:xfrm>
            <a:off x="477838" y="1860550"/>
            <a:ext cx="79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Generations of computer languages have given us many different ways to program.</a:t>
            </a:r>
          </a:p>
        </p:txBody>
      </p:sp>
      <p:pic>
        <p:nvPicPr>
          <p:cNvPr id="1026" name="Picture 2" descr="Image result for 1st">
            <a:extLst>
              <a:ext uri="{FF2B5EF4-FFF2-40B4-BE49-F238E27FC236}">
                <a16:creationId xmlns:a16="http://schemas.microsoft.com/office/drawing/2014/main" id="{4B3C2601-6180-498C-B9A5-882FF579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1" y="2771943"/>
            <a:ext cx="1114257" cy="11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2nd">
            <a:extLst>
              <a:ext uri="{FF2B5EF4-FFF2-40B4-BE49-F238E27FC236}">
                <a16:creationId xmlns:a16="http://schemas.microsoft.com/office/drawing/2014/main" id="{AA4D5980-E235-4592-A78E-18308F98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48" y="2771943"/>
            <a:ext cx="1129247" cy="11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3rd">
            <a:extLst>
              <a:ext uri="{FF2B5EF4-FFF2-40B4-BE49-F238E27FC236}">
                <a16:creationId xmlns:a16="http://schemas.microsoft.com/office/drawing/2014/main" id="{1A3EBD50-F4E0-4769-A19B-17941EB7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065" y="2771942"/>
            <a:ext cx="1114257" cy="11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4th">
            <a:extLst>
              <a:ext uri="{FF2B5EF4-FFF2-40B4-BE49-F238E27FC236}">
                <a16:creationId xmlns:a16="http://schemas.microsoft.com/office/drawing/2014/main" id="{D9D67E42-1B1F-4E97-938F-D6F85036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96" y="2771941"/>
            <a:ext cx="1114257" cy="11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5th">
            <a:extLst>
              <a:ext uri="{FF2B5EF4-FFF2-40B4-BE49-F238E27FC236}">
                <a16:creationId xmlns:a16="http://schemas.microsoft.com/office/drawing/2014/main" id="{53E5428F-6F36-4B10-AFB9-AD0DB168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27" y="2771941"/>
            <a:ext cx="1114257" cy="11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2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4141</TotalTime>
  <Words>1048</Words>
  <Application>Microsoft Office PowerPoint</Application>
  <PresentationFormat>On-screen Show (16:9)</PresentationFormat>
  <Paragraphs>247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118</cp:revision>
  <dcterms:created xsi:type="dcterms:W3CDTF">2019-07-29T23:12:27Z</dcterms:created>
  <dcterms:modified xsi:type="dcterms:W3CDTF">2019-09-29T01:10:08Z</dcterms:modified>
</cp:coreProperties>
</file>