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4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8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4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-guides/install-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u3a-siteworks-develop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ragonflies carrying object">
            <a:extLst>
              <a:ext uri="{FF2B5EF4-FFF2-40B4-BE49-F238E27FC236}">
                <a16:creationId xmlns:a16="http://schemas.microsoft.com/office/drawing/2014/main" id="{3FFB6C48-2EFD-1CCB-BFF0-1F46667DB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47" b="228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02C38-7494-D500-D012-123A36D36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699" y="952500"/>
            <a:ext cx="4854071" cy="3893582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Basics of Github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CB725-59C3-ABA2-9783-102633553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699" y="4846083"/>
            <a:ext cx="4872618" cy="1211818"/>
          </a:xfrm>
        </p:spPr>
        <p:txBody>
          <a:bodyPr anchor="b">
            <a:normAutofit/>
          </a:bodyPr>
          <a:lstStyle/>
          <a:p>
            <a:pPr algn="r"/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0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C7D4-5191-0656-05CC-EE2ABFBE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pull request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0A8B9-50C1-BE69-0FD0-31A0CB8FB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307" y="2123807"/>
            <a:ext cx="9030960" cy="3839111"/>
          </a:xfr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8E782893-87CE-4C62-60C5-6B58F2BC8990}"/>
              </a:ext>
            </a:extLst>
          </p:cNvPr>
          <p:cNvSpPr/>
          <p:nvPr/>
        </p:nvSpPr>
        <p:spPr>
          <a:xfrm>
            <a:off x="7881730" y="2582186"/>
            <a:ext cx="536713" cy="56851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40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77DA-EC20-737D-B092-5CA687E5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changes on the review page (bottom)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5083-A5C0-543C-88C8-242B7148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4E4C0-7970-5F93-1977-BAA7F3570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456838"/>
            <a:ext cx="10021716" cy="51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8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EBDF-CCC4-5339-F6D3-36F1E613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and choose reviewer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9433F0-0ACF-2C8D-8146-A06F83C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96874"/>
            <a:ext cx="9235439" cy="376102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22CB4-94E9-203B-B2ED-DE60EF12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652460"/>
            <a:ext cx="11269648" cy="4867954"/>
          </a:xfrm>
          <a:prstGeom prst="rect">
            <a:avLst/>
          </a:prstGeo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37DD29FF-E96A-52A9-7D75-EC962380B953}"/>
              </a:ext>
            </a:extLst>
          </p:cNvPr>
          <p:cNvSpPr/>
          <p:nvPr/>
        </p:nvSpPr>
        <p:spPr>
          <a:xfrm>
            <a:off x="889663" y="3008869"/>
            <a:ext cx="458858" cy="440815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1" name="Heptagon 10">
            <a:extLst>
              <a:ext uri="{FF2B5EF4-FFF2-40B4-BE49-F238E27FC236}">
                <a16:creationId xmlns:a16="http://schemas.microsoft.com/office/drawing/2014/main" id="{2D564013-DDB6-28D0-192A-00B01A51B962}"/>
              </a:ext>
            </a:extLst>
          </p:cNvPr>
          <p:cNvSpPr/>
          <p:nvPr/>
        </p:nvSpPr>
        <p:spPr>
          <a:xfrm>
            <a:off x="10620955" y="1598878"/>
            <a:ext cx="471114" cy="429947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BF142289-0786-E2EA-2298-40E174E361DA}"/>
              </a:ext>
            </a:extLst>
          </p:cNvPr>
          <p:cNvSpPr/>
          <p:nvPr/>
        </p:nvSpPr>
        <p:spPr>
          <a:xfrm>
            <a:off x="188844" y="1334672"/>
            <a:ext cx="458858" cy="440815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12619887-D45D-B0C8-6333-208E5E68D556}"/>
              </a:ext>
            </a:extLst>
          </p:cNvPr>
          <p:cNvSpPr/>
          <p:nvPr/>
        </p:nvSpPr>
        <p:spPr>
          <a:xfrm>
            <a:off x="6689035" y="5337313"/>
            <a:ext cx="506896" cy="48204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01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E7FE-6235-88FA-8A4F-A09FE005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FB6A-2F45-7736-66CD-BC2A0387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3784820" cy="4029074"/>
          </a:xfrm>
        </p:spPr>
        <p:txBody>
          <a:bodyPr/>
          <a:lstStyle/>
          <a:p>
            <a:r>
              <a:rPr lang="en-US" dirty="0"/>
              <a:t>PR is blocked.</a:t>
            </a:r>
          </a:p>
          <a:p>
            <a:r>
              <a:rPr lang="en-US" dirty="0"/>
              <a:t>Reviewer will give a review, unblocking it.</a:t>
            </a:r>
          </a:p>
          <a:p>
            <a:r>
              <a:rPr lang="en-US" dirty="0"/>
              <a:t>Reviewer will merge.</a:t>
            </a:r>
          </a:p>
          <a:p>
            <a:r>
              <a:rPr lang="en-US" dirty="0"/>
              <a:t>Or you check the override and merge yourself.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332DC-A99D-88A3-7C35-731248CC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595390"/>
            <a:ext cx="7378698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6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C187-35BF-2406-3294-2B061424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4A08-27DD-E5C1-7274-C8D26B64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checking directly into main.</a:t>
            </a:r>
          </a:p>
          <a:p>
            <a:r>
              <a:rPr lang="en-US" dirty="0"/>
              <a:t>One review required on any pull request before merging.</a:t>
            </a:r>
          </a:p>
          <a:p>
            <a:r>
              <a:rPr lang="en-US" dirty="0"/>
              <a:t>All rules overridable by us all – just check the checkbox to agree to override.</a:t>
            </a:r>
          </a:p>
          <a:p>
            <a:r>
              <a:rPr lang="en-US" dirty="0"/>
              <a:t>Rules are in place just in case we get any external PRs.</a:t>
            </a:r>
          </a:p>
          <a:p>
            <a:r>
              <a:rPr lang="en-US" dirty="0"/>
              <a:t>Also make tracing bug origins slightly easier.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1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F7D2-E996-FF2C-C1A1-898C7E92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merge fails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E4BF-3DA7-59F7-3299-6DB60644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Someone else has advanced main.  </a:t>
            </a:r>
          </a:p>
          <a:p>
            <a:r>
              <a:rPr lang="en-US" dirty="0"/>
              <a:t>Best to get help the first time this happens.</a:t>
            </a:r>
          </a:p>
          <a:p>
            <a:r>
              <a:rPr lang="en-US" dirty="0"/>
              <a:t>Merge using the </a:t>
            </a:r>
            <a:r>
              <a:rPr lang="en-US" dirty="0" err="1"/>
              <a:t>github</a:t>
            </a:r>
            <a:r>
              <a:rPr lang="en-US" dirty="0"/>
              <a:t> page in the browser, select each change and choose what you want to do about the conflict.</a:t>
            </a:r>
          </a:p>
          <a:p>
            <a:r>
              <a:rPr lang="en-US" dirty="0"/>
              <a:t>OR..</a:t>
            </a:r>
          </a:p>
          <a:p>
            <a:r>
              <a:rPr lang="en-US" dirty="0"/>
              <a:t>Check out the branch</a:t>
            </a:r>
          </a:p>
          <a:p>
            <a:r>
              <a:rPr lang="en-US" dirty="0"/>
              <a:t>Git stash</a:t>
            </a:r>
          </a:p>
          <a:p>
            <a:r>
              <a:rPr lang="en-US" dirty="0"/>
              <a:t>check out main</a:t>
            </a:r>
          </a:p>
          <a:p>
            <a:r>
              <a:rPr lang="en-US" dirty="0"/>
              <a:t>Git pull origin main</a:t>
            </a:r>
          </a:p>
          <a:p>
            <a:r>
              <a:rPr lang="en-US" dirty="0"/>
              <a:t>go back to branch and git stash pop.</a:t>
            </a:r>
          </a:p>
          <a:p>
            <a:r>
              <a:rPr lang="en-US" dirty="0"/>
              <a:t>Fix the merge conflicts (look for ==== in code)</a:t>
            </a:r>
          </a:p>
          <a:p>
            <a:r>
              <a:rPr lang="en-US" dirty="0"/>
              <a:t>Push the changes again.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76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C0DF-6E5F-32C2-7885-D8BB0E2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might use later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59A8-3DC5-63D4-6548-B78E47D8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stash and git stash pop. Hides and re-shows a copy of the local branch.</a:t>
            </a:r>
          </a:p>
          <a:p>
            <a:r>
              <a:rPr lang="en-US" dirty="0"/>
              <a:t>Git squash – squashes all the changes in a branch down to one.</a:t>
            </a:r>
          </a:p>
          <a:p>
            <a:r>
              <a:rPr lang="en-US" dirty="0"/>
              <a:t>These normally shouldn’t be needed.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1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92434D7-35ED-8A8C-C8C9-878E834E97C3}"/>
              </a:ext>
            </a:extLst>
          </p:cNvPr>
          <p:cNvSpPr/>
          <p:nvPr/>
        </p:nvSpPr>
        <p:spPr>
          <a:xfrm>
            <a:off x="4164509" y="3717235"/>
            <a:ext cx="526756" cy="2087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8F172-BD53-D06D-844C-C334B85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Scheme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83CF-5CC3-A6C2-078E-8F20F757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618EBC-D3BE-D187-AF11-5AF0E39B0D3D}"/>
              </a:ext>
            </a:extLst>
          </p:cNvPr>
          <p:cNvCxnSpPr>
            <a:cxnSpLocks/>
          </p:cNvCxnSpPr>
          <p:nvPr/>
        </p:nvCxnSpPr>
        <p:spPr>
          <a:xfrm flipV="1">
            <a:off x="2226365" y="3717235"/>
            <a:ext cx="0" cy="218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0A09B-27F5-DD3D-8BFB-05E6F4ECCC58}"/>
              </a:ext>
            </a:extLst>
          </p:cNvPr>
          <p:cNvCxnSpPr>
            <a:cxnSpLocks/>
          </p:cNvCxnSpPr>
          <p:nvPr/>
        </p:nvCxnSpPr>
        <p:spPr>
          <a:xfrm flipV="1">
            <a:off x="2156791" y="2544417"/>
            <a:ext cx="9939" cy="1391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28F3B9-2050-A01F-7552-7446A4431F61}"/>
              </a:ext>
            </a:extLst>
          </p:cNvPr>
          <p:cNvCxnSpPr>
            <a:cxnSpLocks/>
          </p:cNvCxnSpPr>
          <p:nvPr/>
        </p:nvCxnSpPr>
        <p:spPr>
          <a:xfrm flipH="1" flipV="1">
            <a:off x="4393096" y="2544417"/>
            <a:ext cx="9939" cy="818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B97B34-08F7-1116-F7BF-D95E763026BF}"/>
              </a:ext>
            </a:extLst>
          </p:cNvPr>
          <p:cNvCxnSpPr>
            <a:cxnSpLocks/>
          </p:cNvCxnSpPr>
          <p:nvPr/>
        </p:nvCxnSpPr>
        <p:spPr>
          <a:xfrm flipV="1">
            <a:off x="9591256" y="2544417"/>
            <a:ext cx="0" cy="1436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06B191-D8C2-6E05-387B-75242891EE63}"/>
              </a:ext>
            </a:extLst>
          </p:cNvPr>
          <p:cNvCxnSpPr>
            <a:cxnSpLocks/>
          </p:cNvCxnSpPr>
          <p:nvPr/>
        </p:nvCxnSpPr>
        <p:spPr>
          <a:xfrm flipV="1">
            <a:off x="3498574" y="4273851"/>
            <a:ext cx="0" cy="284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3A9D14-D744-A2A8-5F97-B2D73B6282A4}"/>
              </a:ext>
            </a:extLst>
          </p:cNvPr>
          <p:cNvCxnSpPr>
            <a:cxnSpLocks/>
          </p:cNvCxnSpPr>
          <p:nvPr/>
        </p:nvCxnSpPr>
        <p:spPr>
          <a:xfrm>
            <a:off x="4393096" y="3672507"/>
            <a:ext cx="0" cy="308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87E39A-87AE-0E7B-4094-028BEE623E9F}"/>
              </a:ext>
            </a:extLst>
          </p:cNvPr>
          <p:cNvCxnSpPr>
            <a:cxnSpLocks/>
          </p:cNvCxnSpPr>
          <p:nvPr/>
        </p:nvCxnSpPr>
        <p:spPr>
          <a:xfrm flipV="1">
            <a:off x="9680710" y="3672507"/>
            <a:ext cx="0" cy="298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B3EB3B-16CE-336B-96D6-A8A13CE52874}"/>
              </a:ext>
            </a:extLst>
          </p:cNvPr>
          <p:cNvCxnSpPr>
            <a:cxnSpLocks/>
          </p:cNvCxnSpPr>
          <p:nvPr/>
        </p:nvCxnSpPr>
        <p:spPr>
          <a:xfrm flipV="1">
            <a:off x="9163865" y="4328482"/>
            <a:ext cx="0" cy="1346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DCF554-2864-0CD2-9417-66436F0BBD6B}"/>
              </a:ext>
            </a:extLst>
          </p:cNvPr>
          <p:cNvCxnSpPr>
            <a:cxnSpLocks/>
          </p:cNvCxnSpPr>
          <p:nvPr/>
        </p:nvCxnSpPr>
        <p:spPr>
          <a:xfrm flipV="1">
            <a:off x="6311344" y="4273851"/>
            <a:ext cx="0" cy="824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CF7592-6639-9302-B8E9-5BF8D9C6FFEA}"/>
              </a:ext>
            </a:extLst>
          </p:cNvPr>
          <p:cNvCxnSpPr>
            <a:cxnSpLocks/>
          </p:cNvCxnSpPr>
          <p:nvPr/>
        </p:nvCxnSpPr>
        <p:spPr>
          <a:xfrm>
            <a:off x="7295322" y="4283723"/>
            <a:ext cx="0" cy="13914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36E05D8-4377-0769-AC11-6B49107347C7}"/>
              </a:ext>
            </a:extLst>
          </p:cNvPr>
          <p:cNvSpPr/>
          <p:nvPr/>
        </p:nvSpPr>
        <p:spPr>
          <a:xfrm>
            <a:off x="695738" y="3980623"/>
            <a:ext cx="10714367" cy="293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F21F90-91EF-2F41-ACD8-ADEBAB449EE3}"/>
              </a:ext>
            </a:extLst>
          </p:cNvPr>
          <p:cNvSpPr/>
          <p:nvPr/>
        </p:nvSpPr>
        <p:spPr>
          <a:xfrm>
            <a:off x="2226365" y="3363116"/>
            <a:ext cx="7235686" cy="30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Release1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A66850-25B9-B3A7-BA47-46B3956D5517}"/>
              </a:ext>
            </a:extLst>
          </p:cNvPr>
          <p:cNvSpPr/>
          <p:nvPr/>
        </p:nvSpPr>
        <p:spPr>
          <a:xfrm>
            <a:off x="2226365" y="4558432"/>
            <a:ext cx="1272209" cy="293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Bug</a:t>
            </a:r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EFB324-E360-408C-D0EF-C63383A3EF73}"/>
              </a:ext>
            </a:extLst>
          </p:cNvPr>
          <p:cNvSpPr/>
          <p:nvPr/>
        </p:nvSpPr>
        <p:spPr>
          <a:xfrm>
            <a:off x="2822713" y="2741958"/>
            <a:ext cx="1421297" cy="304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 Bug</a:t>
            </a:r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BCE7C7-0F52-D0FD-EFEB-D0E34FE76DE4}"/>
              </a:ext>
            </a:extLst>
          </p:cNvPr>
          <p:cNvSpPr/>
          <p:nvPr/>
        </p:nvSpPr>
        <p:spPr>
          <a:xfrm>
            <a:off x="3150704" y="5100054"/>
            <a:ext cx="3160640" cy="326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7DADC90-5B24-6A6A-460E-82D9527048AE}"/>
              </a:ext>
            </a:extLst>
          </p:cNvPr>
          <p:cNvSpPr/>
          <p:nvPr/>
        </p:nvSpPr>
        <p:spPr>
          <a:xfrm>
            <a:off x="4005471" y="5675219"/>
            <a:ext cx="5158394" cy="316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2</a:t>
            </a:r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FD073B-6619-C1D6-8288-D801F11CB3E6}"/>
              </a:ext>
            </a:extLst>
          </p:cNvPr>
          <p:cNvSpPr/>
          <p:nvPr/>
        </p:nvSpPr>
        <p:spPr>
          <a:xfrm>
            <a:off x="9660830" y="3363116"/>
            <a:ext cx="1302011" cy="299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2</a:t>
            </a:r>
            <a:endParaRPr lang="en-GB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F1F8C3-17AA-5D66-DD11-7A2A5B04633E}"/>
              </a:ext>
            </a:extLst>
          </p:cNvPr>
          <p:cNvCxnSpPr>
            <a:cxnSpLocks/>
          </p:cNvCxnSpPr>
          <p:nvPr/>
        </p:nvCxnSpPr>
        <p:spPr>
          <a:xfrm>
            <a:off x="4244010" y="3046251"/>
            <a:ext cx="0" cy="316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9730B68-9344-F537-3C81-7E7264FECB32}"/>
              </a:ext>
            </a:extLst>
          </p:cNvPr>
          <p:cNvSpPr/>
          <p:nvPr/>
        </p:nvSpPr>
        <p:spPr>
          <a:xfrm>
            <a:off x="2156791" y="2276061"/>
            <a:ext cx="8806065" cy="2285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Server</a:t>
            </a:r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F85CECD-7AE5-FF44-22D3-2069CAB77E43}"/>
              </a:ext>
            </a:extLst>
          </p:cNvPr>
          <p:cNvSpPr/>
          <p:nvPr/>
        </p:nvSpPr>
        <p:spPr>
          <a:xfrm>
            <a:off x="7513987" y="4482548"/>
            <a:ext cx="1192683" cy="8733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 rebase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B154BC-9CD7-1EFC-573E-72B4FA4A2F05}"/>
              </a:ext>
            </a:extLst>
          </p:cNvPr>
          <p:cNvCxnSpPr/>
          <p:nvPr/>
        </p:nvCxnSpPr>
        <p:spPr>
          <a:xfrm flipH="1" flipV="1">
            <a:off x="7325139" y="4721049"/>
            <a:ext cx="188849" cy="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99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6346-FCA0-0CA2-EF77-8BD449D1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-requisites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0CB8-46DA-952F-8DD4-B5D31896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installed git on Windows, Linux or Mac following these instructions or similar: </a:t>
            </a:r>
            <a:r>
              <a:rPr lang="en-US" dirty="0">
                <a:hlinkClick r:id="rId2"/>
              </a:rPr>
              <a:t>https://github.com/git-guides/install-git</a:t>
            </a:r>
            <a:endParaRPr lang="en-US" dirty="0"/>
          </a:p>
          <a:p>
            <a:r>
              <a:rPr lang="en-US" dirty="0"/>
              <a:t>You have access to a command prompt on Windows, Linux or Mac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91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735B-8C07-6135-9E26-409E18C7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26F7-CF2B-A3E0-7720-9CA4175B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537947"/>
            <a:ext cx="5547359" cy="3605412"/>
          </a:xfrm>
        </p:spPr>
        <p:txBody>
          <a:bodyPr/>
          <a:lstStyle/>
          <a:p>
            <a:r>
              <a:rPr lang="en-US" dirty="0"/>
              <a:t>The organization: </a:t>
            </a:r>
            <a:r>
              <a:rPr lang="en-US" dirty="0">
                <a:hlinkClick r:id="rId2"/>
              </a:rPr>
              <a:t>https://github.com/u3a-siteworks-development/</a:t>
            </a:r>
            <a:endParaRPr lang="en-US" dirty="0"/>
          </a:p>
          <a:p>
            <a:r>
              <a:rPr lang="en-US" dirty="0"/>
              <a:t>Repositories all under this organization. All public.</a:t>
            </a:r>
          </a:p>
          <a:p>
            <a:r>
              <a:rPr lang="en-US" dirty="0"/>
              <a:t>To clone, click the code button, check HTTPS is underlined, and click the copy icon.</a:t>
            </a:r>
          </a:p>
          <a:p>
            <a:r>
              <a:rPr lang="en-US" dirty="0"/>
              <a:t>Open command prompt and chose a directory. “git clone “ &lt;paste&gt;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4207C-4300-ACB4-2947-7C0DCAD1F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845" y="1234661"/>
            <a:ext cx="4920312" cy="390869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41E8678D-683F-B97F-F1C4-A736EF44BD98}"/>
              </a:ext>
            </a:extLst>
          </p:cNvPr>
          <p:cNvSpPr/>
          <p:nvPr/>
        </p:nvSpPr>
        <p:spPr>
          <a:xfrm>
            <a:off x="9849678" y="2028826"/>
            <a:ext cx="387626" cy="376444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28A76511-F70C-8F8C-BAB4-D4CCC37C0DDF}"/>
              </a:ext>
            </a:extLst>
          </p:cNvPr>
          <p:cNvSpPr/>
          <p:nvPr/>
        </p:nvSpPr>
        <p:spPr>
          <a:xfrm>
            <a:off x="7066722" y="3189009"/>
            <a:ext cx="347869" cy="359261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8" name="Heptagon 7">
            <a:extLst>
              <a:ext uri="{FF2B5EF4-FFF2-40B4-BE49-F238E27FC236}">
                <a16:creationId xmlns:a16="http://schemas.microsoft.com/office/drawing/2014/main" id="{D7F49D0C-6F14-B1C7-CDAB-821859B86C2F}"/>
              </a:ext>
            </a:extLst>
          </p:cNvPr>
          <p:cNvSpPr/>
          <p:nvPr/>
        </p:nvSpPr>
        <p:spPr>
          <a:xfrm>
            <a:off x="9611138" y="4124739"/>
            <a:ext cx="337931" cy="327992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A659EC-486A-251C-48C5-1A12396E8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63" y="5299968"/>
            <a:ext cx="9422776" cy="10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1071-501E-5775-2579-39223C62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9E0B8-B342-4B9D-5E35-62DB38C45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21" y="1605280"/>
            <a:ext cx="8363714" cy="3627120"/>
          </a:xfrm>
        </p:spPr>
      </p:pic>
    </p:spTree>
    <p:extLst>
      <p:ext uri="{BB962C8B-B14F-4D97-AF65-F5344CB8AC3E}">
        <p14:creationId xmlns:p14="http://schemas.microsoft.com/office/powerpoint/2010/main" val="178983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D519-3450-9579-B612-AB6B2A66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clone into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07D0-076F-4BAA-FFBD-DC1B4B05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create a new directory and hold all the repos in it.</a:t>
            </a:r>
          </a:p>
          <a:p>
            <a:r>
              <a:rPr lang="en-US" dirty="0"/>
              <a:t>I copy a repo whole into Local Sites/&lt;my site&gt;/app/public/wp-content/plugins when I want to change it and test it.</a:t>
            </a:r>
          </a:p>
          <a:p>
            <a:r>
              <a:rPr lang="en-US" dirty="0"/>
              <a:t>I copy the whole repo back again when I have finished testing.</a:t>
            </a:r>
          </a:p>
          <a:p>
            <a:r>
              <a:rPr lang="en-US" dirty="0"/>
              <a:t>You might do that, or you might cd to that directory and git clone directly into it.</a:t>
            </a:r>
          </a:p>
          <a:p>
            <a:r>
              <a:rPr lang="en-US" dirty="0"/>
              <a:t>I like having one place where my repos all live – you might like having a separate clone in each site you are testing.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90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A162-7089-249E-90F0-885AA8491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3528060" cy="3893582"/>
          </a:xfrm>
        </p:spPr>
        <p:txBody>
          <a:bodyPr>
            <a:normAutofit/>
          </a:bodyPr>
          <a:lstStyle/>
          <a:p>
            <a:r>
              <a:rPr lang="en-US" sz="3600"/>
              <a:t>Checking in</a:t>
            </a:r>
            <a:endParaRPr lang="en-GB" sz="360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B619E2F-7682-403B-9AEB-E32B1087C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1879600"/>
            <a:ext cx="3509514" cy="29664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new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Switch to new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your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F422342-7AC9-4223-85E5-22A9760D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F3844E7-FA8A-DDAE-3585-5826701C5F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25217" b="4"/>
          <a:stretch/>
        </p:blipFill>
        <p:spPr>
          <a:xfrm>
            <a:off x="4648200" y="952500"/>
            <a:ext cx="6896100" cy="5105400"/>
          </a:xfrm>
          <a:noFill/>
        </p:spPr>
      </p:pic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11/23/2023</a:t>
            </a:fld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414F-992E-5D21-DBB0-8A19DFF6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changes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CD622-3FD4-F91F-BCBB-7C9CB452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3397194" cy="4029074"/>
          </a:xfrm>
        </p:spPr>
        <p:txBody>
          <a:bodyPr/>
          <a:lstStyle/>
          <a:p>
            <a:r>
              <a:rPr lang="en-US" dirty="0"/>
              <a:t>Git status</a:t>
            </a:r>
          </a:p>
          <a:p>
            <a:r>
              <a:rPr lang="en-US" dirty="0"/>
              <a:t>Git diff &lt;file&gt;</a:t>
            </a:r>
          </a:p>
          <a:p>
            <a:r>
              <a:rPr lang="en-US" dirty="0"/>
              <a:t>Git diff *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FE0792-6F02-34E3-AE7A-714EC198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245" y="1644999"/>
            <a:ext cx="728764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8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573F-B144-B20B-D4EE-0BF3D829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in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D40AA0-8610-6030-D9BA-0DCE6A9F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3740606" cy="40290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 add &lt;file&gt;</a:t>
            </a:r>
          </a:p>
          <a:p>
            <a:r>
              <a:rPr lang="en-US" dirty="0"/>
              <a:t>Git add *</a:t>
            </a:r>
          </a:p>
          <a:p>
            <a:r>
              <a:rPr lang="en-US" dirty="0"/>
              <a:t>Git status – green?</a:t>
            </a:r>
          </a:p>
          <a:p>
            <a:r>
              <a:rPr lang="en-US" dirty="0"/>
              <a:t>Git commit –m “message”</a:t>
            </a:r>
          </a:p>
          <a:p>
            <a:r>
              <a:rPr lang="en-US" dirty="0"/>
              <a:t>Git push origin &lt;branch&gt;</a:t>
            </a:r>
          </a:p>
          <a:p>
            <a:r>
              <a:rPr lang="en-US" dirty="0"/>
              <a:t>Note – failure for bad branch name.</a:t>
            </a:r>
          </a:p>
          <a:p>
            <a:r>
              <a:rPr lang="en-US" dirty="0"/>
              <a:t>Go to </a:t>
            </a:r>
            <a:r>
              <a:rPr lang="en-US" dirty="0" err="1"/>
              <a:t>github</a:t>
            </a:r>
            <a:r>
              <a:rPr lang="en-US" dirty="0"/>
              <a:t> in browser to see the new branch.</a:t>
            </a:r>
            <a:endParaRPr lang="en-GB" dirty="0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6DD55920-77A1-DEE4-AA63-4444FFDC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169" y="1293052"/>
            <a:ext cx="6673207" cy="42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1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D11-BE05-9D6B-AFAF-EB5D1182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F36759-9746-6C97-F960-27ED6B5A5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057" y="1752366"/>
            <a:ext cx="6411220" cy="3353268"/>
          </a:xfrm>
        </p:spPr>
      </p:pic>
    </p:spTree>
    <p:extLst>
      <p:ext uri="{BB962C8B-B14F-4D97-AF65-F5344CB8AC3E}">
        <p14:creationId xmlns:p14="http://schemas.microsoft.com/office/powerpoint/2010/main" val="143180037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13820"/>
      </a:dk2>
      <a:lt2>
        <a:srgbClr val="E8E4E2"/>
      </a:lt2>
      <a:accent1>
        <a:srgbClr val="72AAC8"/>
      </a:accent1>
      <a:accent2>
        <a:srgbClr val="63AEA9"/>
      </a:accent2>
      <a:accent3>
        <a:srgbClr val="73AF92"/>
      </a:accent3>
      <a:accent4>
        <a:srgbClr val="65B36D"/>
      </a:accent4>
      <a:accent5>
        <a:srgbClr val="85AD72"/>
      </a:accent5>
      <a:accent6>
        <a:srgbClr val="96AA60"/>
      </a:accent6>
      <a:hlink>
        <a:srgbClr val="A7765D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8337</TotalTime>
  <Words>535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Amasis MT Pro Medium</vt:lpstr>
      <vt:lpstr>Arial</vt:lpstr>
      <vt:lpstr>Univers Light</vt:lpstr>
      <vt:lpstr>TribuneVTI</vt:lpstr>
      <vt:lpstr>Basics of Github</vt:lpstr>
      <vt:lpstr>Pre -requisites</vt:lpstr>
      <vt:lpstr>Cloning</vt:lpstr>
      <vt:lpstr>Useful commands</vt:lpstr>
      <vt:lpstr>Where to clone into</vt:lpstr>
      <vt:lpstr>Checking in</vt:lpstr>
      <vt:lpstr>Examine your changes</vt:lpstr>
      <vt:lpstr>Check in</vt:lpstr>
      <vt:lpstr>Pushing</vt:lpstr>
      <vt:lpstr>Create pull request</vt:lpstr>
      <vt:lpstr>Check the changes on the review page (bottom)</vt:lpstr>
      <vt:lpstr>Comment and choose reviewer</vt:lpstr>
      <vt:lpstr>Merging</vt:lpstr>
      <vt:lpstr>Rules</vt:lpstr>
      <vt:lpstr>When the merge fails</vt:lpstr>
      <vt:lpstr>Other things you might use later</vt:lpstr>
      <vt:lpstr>Release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Github</dc:title>
  <dc:creator>Ed Slattery</dc:creator>
  <cp:lastModifiedBy>Ed Slattery</cp:lastModifiedBy>
  <cp:revision>6</cp:revision>
  <dcterms:created xsi:type="dcterms:W3CDTF">2023-11-22T16:46:07Z</dcterms:created>
  <dcterms:modified xsi:type="dcterms:W3CDTF">2023-11-28T11:43:18Z</dcterms:modified>
</cp:coreProperties>
</file>