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660"/>
  </p:normalViewPr>
  <p:slideViewPr>
    <p:cSldViewPr snapToGrid="0">
      <p:cViewPr>
        <p:scale>
          <a:sx n="66" d="100"/>
          <a:sy n="66" d="100"/>
        </p:scale>
        <p:origin x="668" y="-7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0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4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39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33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73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60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2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0"/>
            <a:ext cx="5157787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24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12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71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6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445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6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092-E7AF-4EA9-8EF8-4BE065EEE782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93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17092-E7AF-4EA9-8EF8-4BE065EEE782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97633-0257-4E31-B4F8-1C4C82ABC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59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AC63-5221-4E0A-C75A-94D866FB0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8600"/>
            <a:ext cx="10363200" cy="2508252"/>
          </a:xfrm>
        </p:spPr>
        <p:txBody>
          <a:bodyPr>
            <a:normAutofit/>
          </a:bodyPr>
          <a:lstStyle/>
          <a:p>
            <a:r>
              <a:rPr lang="en-US" sz="4800" dirty="0"/>
              <a:t>Workflow to mine 10TB data block for CRISPR-associated sequences and compute </a:t>
            </a:r>
            <a:r>
              <a:rPr lang="en-US" sz="4800" dirty="0" err="1"/>
              <a:t>CRISPRicity</a:t>
            </a:r>
            <a:endParaRPr lang="en-AU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2ABD9-3D37-0CB1-EA9E-C4286E5567AF}"/>
              </a:ext>
            </a:extLst>
          </p:cNvPr>
          <p:cNvSpPr/>
          <p:nvPr/>
        </p:nvSpPr>
        <p:spPr>
          <a:xfrm>
            <a:off x="642700" y="3201211"/>
            <a:ext cx="1884999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10TB genome assemblies sequences in FASTA format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3FBCBC-FB73-6FE1-CFB4-7B4521B3248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27699" y="3715561"/>
            <a:ext cx="18170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28368B4-E4A6-BD6C-3DC3-C9F444F857B2}"/>
              </a:ext>
            </a:extLst>
          </p:cNvPr>
          <p:cNvSpPr/>
          <p:nvPr/>
        </p:nvSpPr>
        <p:spPr>
          <a:xfrm>
            <a:off x="4344751" y="3201211"/>
            <a:ext cx="1892362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10TB genome assembly file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8D9A1-07ED-AC82-188F-D3F2274CEB92}"/>
              </a:ext>
            </a:extLst>
          </p:cNvPr>
          <p:cNvSpPr txBox="1"/>
          <p:nvPr/>
        </p:nvSpPr>
        <p:spPr>
          <a:xfrm>
            <a:off x="2712430" y="3407784"/>
            <a:ext cx="1240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Concatenate</a:t>
            </a:r>
            <a:endParaRPr lang="en-AU" sz="1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6118D-3682-17F3-F8AE-EADE065AEC1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237113" y="3747311"/>
            <a:ext cx="200018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562E1D8-CF2B-364E-7575-00E9FD65B588}"/>
              </a:ext>
            </a:extLst>
          </p:cNvPr>
          <p:cNvSpPr/>
          <p:nvPr/>
        </p:nvSpPr>
        <p:spPr>
          <a:xfrm>
            <a:off x="8237301" y="3201211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38810 200-300mb genome “blocks”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75080-9A91-9B25-50DD-BF9244817892}"/>
              </a:ext>
            </a:extLst>
          </p:cNvPr>
          <p:cNvSpPr txBox="1"/>
          <p:nvPr/>
        </p:nvSpPr>
        <p:spPr>
          <a:xfrm>
            <a:off x="6867863" y="340778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Split file</a:t>
            </a:r>
            <a:endParaRPr lang="en-AU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FEEDC-B514-08CE-54C0-C4FF2749BB50}"/>
              </a:ext>
            </a:extLst>
          </p:cNvPr>
          <p:cNvSpPr txBox="1"/>
          <p:nvPr/>
        </p:nvSpPr>
        <p:spPr>
          <a:xfrm>
            <a:off x="6237113" y="3834722"/>
            <a:ext cx="2016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Genome_file_splitter.py</a:t>
            </a:r>
            <a:endParaRPr lang="en-AU" sz="1400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E4C5F-2366-78B2-B47A-5B0FB70ABD2C}"/>
              </a:ext>
            </a:extLst>
          </p:cNvPr>
          <p:cNvCxnSpPr>
            <a:cxnSpLocks/>
          </p:cNvCxnSpPr>
          <p:nvPr/>
        </p:nvCxnSpPr>
        <p:spPr>
          <a:xfrm>
            <a:off x="9427926" y="4293411"/>
            <a:ext cx="0" cy="330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28B4DC-D878-46C1-CCB3-A9117F1DB79E}"/>
              </a:ext>
            </a:extLst>
          </p:cNvPr>
          <p:cNvSpPr/>
          <p:nvPr/>
        </p:nvSpPr>
        <p:spPr>
          <a:xfrm>
            <a:off x="8237301" y="4718859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genome block files</a:t>
            </a:r>
            <a:br>
              <a:rPr lang="en-US" dirty="0"/>
            </a:br>
            <a:r>
              <a:rPr lang="en-US" dirty="0"/>
              <a:t>labelled by block number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2B79A8-99F6-DDE5-D41E-4125C0782AC5}"/>
              </a:ext>
            </a:extLst>
          </p:cNvPr>
          <p:cNvSpPr txBox="1"/>
          <p:nvPr/>
        </p:nvSpPr>
        <p:spPr>
          <a:xfrm>
            <a:off x="9557235" y="4352246"/>
            <a:ext cx="2409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Genome_block_relabeller.py</a:t>
            </a:r>
            <a:endParaRPr lang="en-AU" sz="14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A97DE-3C19-1AD8-10CD-EB4B50C720AA}"/>
              </a:ext>
            </a:extLst>
          </p:cNvPr>
          <p:cNvSpPr txBox="1"/>
          <p:nvPr/>
        </p:nvSpPr>
        <p:spPr>
          <a:xfrm>
            <a:off x="8490383" y="4319008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Relabel</a:t>
            </a:r>
            <a:endParaRPr lang="en-AU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C3CF39-D322-30EB-95FA-524ED544909C}"/>
              </a:ext>
            </a:extLst>
          </p:cNvPr>
          <p:cNvCxnSpPr>
            <a:cxnSpLocks/>
          </p:cNvCxnSpPr>
          <p:nvPr/>
        </p:nvCxnSpPr>
        <p:spPr>
          <a:xfrm flipH="1">
            <a:off x="6237113" y="5264959"/>
            <a:ext cx="200018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DD1B80-E5B3-F8A4-9201-7AC42BD1AA7B}"/>
              </a:ext>
            </a:extLst>
          </p:cNvPr>
          <p:cNvSpPr txBox="1"/>
          <p:nvPr/>
        </p:nvSpPr>
        <p:spPr>
          <a:xfrm>
            <a:off x="6536297" y="4925430"/>
            <a:ext cx="1524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Predict CRISPRs</a:t>
            </a:r>
            <a:endParaRPr lang="en-AU" sz="1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3895B1-299A-2B7F-3152-CBD60A5C2FC9}"/>
              </a:ext>
            </a:extLst>
          </p:cNvPr>
          <p:cNvSpPr/>
          <p:nvPr/>
        </p:nvSpPr>
        <p:spPr>
          <a:xfrm>
            <a:off x="4304489" y="4718859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CRISPR-array predictions (.txt)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7806D-CF6E-7AA7-98AF-EB6A529F597D}"/>
              </a:ext>
            </a:extLst>
          </p:cNvPr>
          <p:cNvSpPr txBox="1"/>
          <p:nvPr/>
        </p:nvSpPr>
        <p:spPr>
          <a:xfrm>
            <a:off x="6327309" y="5299278"/>
            <a:ext cx="1956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pilercr_running_code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example.sh</a:t>
            </a:r>
            <a:endParaRPr lang="en-AU" sz="1400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DE0C-3E1F-917D-D090-2EB398E4FB3E}"/>
              </a:ext>
            </a:extLst>
          </p:cNvPr>
          <p:cNvSpPr/>
          <p:nvPr/>
        </p:nvSpPr>
        <p:spPr>
          <a:xfrm>
            <a:off x="595076" y="4725207"/>
            <a:ext cx="1932624" cy="1085852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40kb DNA sequence “windows”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50D6D1-E395-3B78-A881-59B4F719DD7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527699" y="5264959"/>
            <a:ext cx="177679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E5E335-1041-B19A-E996-CB1DDF9EFAA1}"/>
              </a:ext>
            </a:extLst>
          </p:cNvPr>
          <p:cNvSpPr txBox="1"/>
          <p:nvPr/>
        </p:nvSpPr>
        <p:spPr>
          <a:xfrm>
            <a:off x="2502515" y="4752489"/>
            <a:ext cx="18422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Extract DNA ± 20kb</a:t>
            </a:r>
            <a:br>
              <a:rPr lang="en-US" sz="1400" b="1" dirty="0"/>
            </a:br>
            <a:r>
              <a:rPr lang="en-US" sz="1400" b="1" dirty="0"/>
              <a:t>from a CRISPR-array</a:t>
            </a:r>
            <a:br>
              <a:rPr lang="en-US" sz="1400" b="1" dirty="0"/>
            </a:br>
            <a:endParaRPr lang="en-AU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DCC213-5FD9-6FC4-87DC-866887FAAE36}"/>
              </a:ext>
            </a:extLst>
          </p:cNvPr>
          <p:cNvSpPr txBox="1"/>
          <p:nvPr/>
        </p:nvSpPr>
        <p:spPr>
          <a:xfrm>
            <a:off x="2514531" y="5331028"/>
            <a:ext cx="176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sequence_window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extractor.py</a:t>
            </a:r>
            <a:endParaRPr lang="en-AU" sz="14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80325F-A467-746E-D02F-1C8231821499}"/>
              </a:ext>
            </a:extLst>
          </p:cNvPr>
          <p:cNvCxnSpPr>
            <a:cxnSpLocks/>
          </p:cNvCxnSpPr>
          <p:nvPr/>
        </p:nvCxnSpPr>
        <p:spPr>
          <a:xfrm>
            <a:off x="1591868" y="5831987"/>
            <a:ext cx="0" cy="11072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EB9C26-65CD-D5EF-FB89-593A9CE84EC8}"/>
              </a:ext>
            </a:extLst>
          </p:cNvPr>
          <p:cNvSpPr txBox="1"/>
          <p:nvPr/>
        </p:nvSpPr>
        <p:spPr>
          <a:xfrm>
            <a:off x="278500" y="5800858"/>
            <a:ext cx="13150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Concatenate</a:t>
            </a:r>
            <a:br>
              <a:rPr lang="en-US" sz="1400" b="1" dirty="0"/>
            </a:br>
            <a:r>
              <a:rPr lang="en-US" sz="1400" b="1" dirty="0"/>
              <a:t>and duplicate</a:t>
            </a:r>
            <a:br>
              <a:rPr lang="en-US" sz="1400" b="1" dirty="0"/>
            </a:br>
            <a:r>
              <a:rPr lang="en-US" sz="1400" b="1" dirty="0"/>
              <a:t>overlapping</a:t>
            </a:r>
            <a:br>
              <a:rPr lang="en-US" sz="1400" b="1" dirty="0"/>
            </a:br>
            <a:r>
              <a:rPr lang="en-US" sz="1400" b="1" dirty="0"/>
              <a:t> DNA windows</a:t>
            </a:r>
            <a:endParaRPr lang="en-AU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912F62-03B3-F5F9-EE74-5B8E91464C9E}"/>
              </a:ext>
            </a:extLst>
          </p:cNvPr>
          <p:cNvSpPr txBox="1"/>
          <p:nvPr/>
        </p:nvSpPr>
        <p:spPr>
          <a:xfrm>
            <a:off x="1634199" y="6155152"/>
            <a:ext cx="1394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Raw_contig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deduplicator.py</a:t>
            </a:r>
            <a:endParaRPr lang="en-AU" sz="1400" i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B98066-6A34-714D-0B98-37163B1DDF3F}"/>
              </a:ext>
            </a:extLst>
          </p:cNvPr>
          <p:cNvSpPr/>
          <p:nvPr/>
        </p:nvSpPr>
        <p:spPr>
          <a:xfrm>
            <a:off x="625556" y="6939280"/>
            <a:ext cx="1932624" cy="1085852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Non-overlapping 40kb sequence “windows”</a:t>
            </a:r>
            <a:endParaRPr lang="en-AU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132119-44B6-A9B1-FB5D-44BBB07A1AAE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558180" y="7479032"/>
            <a:ext cx="174630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FA8AF59-C0C7-55B7-F7F6-8EE362718B4D}"/>
              </a:ext>
            </a:extLst>
          </p:cNvPr>
          <p:cNvSpPr txBox="1"/>
          <p:nvPr/>
        </p:nvSpPr>
        <p:spPr>
          <a:xfrm>
            <a:off x="2558180" y="6975076"/>
            <a:ext cx="181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Predict protein</a:t>
            </a:r>
            <a:br>
              <a:rPr lang="en-US" sz="1400" b="1" dirty="0"/>
            </a:br>
            <a:r>
              <a:rPr lang="en-US" sz="1400" b="1" dirty="0"/>
              <a:t>ORFS from windows</a:t>
            </a:r>
            <a:endParaRPr lang="en-AU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DF582C-113B-ED08-F981-02A1BC725B74}"/>
              </a:ext>
            </a:extLst>
          </p:cNvPr>
          <p:cNvSpPr txBox="1"/>
          <p:nvPr/>
        </p:nvSpPr>
        <p:spPr>
          <a:xfrm>
            <a:off x="2628016" y="7487223"/>
            <a:ext cx="14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Run prodigal –m </a:t>
            </a:r>
            <a:endParaRPr lang="en-AU" sz="1400" i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01D183-C350-56DA-A5E9-ADC4D5BD69D8}"/>
              </a:ext>
            </a:extLst>
          </p:cNvPr>
          <p:cNvSpPr/>
          <p:nvPr/>
        </p:nvSpPr>
        <p:spPr>
          <a:xfrm>
            <a:off x="4304489" y="6932932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Predicted</a:t>
            </a:r>
            <a:br>
              <a:rPr lang="en-US" dirty="0"/>
            </a:br>
            <a:r>
              <a:rPr lang="en-US" dirty="0"/>
              <a:t>ORFs</a:t>
            </a:r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A66A4C-1B26-1A5E-B6C8-5BD8E2BA267E}"/>
              </a:ext>
            </a:extLst>
          </p:cNvPr>
          <p:cNvCxnSpPr>
            <a:cxnSpLocks/>
          </p:cNvCxnSpPr>
          <p:nvPr/>
        </p:nvCxnSpPr>
        <p:spPr>
          <a:xfrm>
            <a:off x="6237113" y="7479032"/>
            <a:ext cx="200018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10A7B90-DF33-8D70-4C4C-36F89B1A74BB}"/>
              </a:ext>
            </a:extLst>
          </p:cNvPr>
          <p:cNvSpPr txBox="1"/>
          <p:nvPr/>
        </p:nvSpPr>
        <p:spPr>
          <a:xfrm>
            <a:off x="6445171" y="6777845"/>
            <a:ext cx="1242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Remove any </a:t>
            </a:r>
            <a:br>
              <a:rPr lang="en-US" sz="1400" b="1" dirty="0"/>
            </a:br>
            <a:r>
              <a:rPr lang="en-US" sz="1400" b="1" dirty="0"/>
              <a:t>duplicate</a:t>
            </a:r>
            <a:br>
              <a:rPr lang="en-US" sz="1400" b="1" dirty="0"/>
            </a:br>
            <a:r>
              <a:rPr lang="en-US" sz="1400" b="1" dirty="0"/>
              <a:t>protein ORFs</a:t>
            </a:r>
            <a:endParaRPr lang="en-AU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7DA202-A02B-A3C7-D1F9-E54576C4DF7C}"/>
              </a:ext>
            </a:extLst>
          </p:cNvPr>
          <p:cNvSpPr txBox="1"/>
          <p:nvPr/>
        </p:nvSpPr>
        <p:spPr>
          <a:xfrm>
            <a:off x="6369092" y="7479032"/>
            <a:ext cx="1394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contig_</a:t>
            </a:r>
            <a:br>
              <a:rPr lang="en-US" sz="1400" i="1" dirty="0"/>
            </a:br>
            <a:r>
              <a:rPr lang="en-US" sz="1400" i="1" dirty="0"/>
              <a:t>deduplicator.py</a:t>
            </a:r>
            <a:endParaRPr lang="en-AU" sz="1400" i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4AA908A-72F7-0474-C68F-E72433FBBCCB}"/>
              </a:ext>
            </a:extLst>
          </p:cNvPr>
          <p:cNvSpPr/>
          <p:nvPr/>
        </p:nvSpPr>
        <p:spPr>
          <a:xfrm>
            <a:off x="8237301" y="6931664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Cleaned non -redundant</a:t>
            </a:r>
            <a:br>
              <a:rPr lang="en-US" dirty="0"/>
            </a:br>
            <a:r>
              <a:rPr lang="en-US" dirty="0"/>
              <a:t>ORFs</a:t>
            </a:r>
            <a:endParaRPr lang="en-AU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CEE5DB-005C-A493-9770-D91559AD343F}"/>
              </a:ext>
            </a:extLst>
          </p:cNvPr>
          <p:cNvSpPr/>
          <p:nvPr/>
        </p:nvSpPr>
        <p:spPr>
          <a:xfrm>
            <a:off x="8253947" y="9031430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Clustered ORFs</a:t>
            </a:r>
            <a:br>
              <a:rPr lang="en-US" dirty="0"/>
            </a:br>
            <a:r>
              <a:rPr lang="en-US" dirty="0"/>
              <a:t>(as putative families)</a:t>
            </a:r>
            <a:endParaRPr lang="en-AU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E8005E-F789-1531-64A3-28948B66DC3F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444572" y="8023864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70BDBB-069A-504B-09B1-A44F034FB668}"/>
              </a:ext>
            </a:extLst>
          </p:cNvPr>
          <p:cNvSpPr txBox="1"/>
          <p:nvPr/>
        </p:nvSpPr>
        <p:spPr>
          <a:xfrm>
            <a:off x="8378557" y="8271333"/>
            <a:ext cx="103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mmseqs2 </a:t>
            </a:r>
            <a:br>
              <a:rPr lang="en-US" sz="1400" b="1" dirty="0"/>
            </a:br>
            <a:r>
              <a:rPr lang="en-US" sz="1400" b="1" dirty="0"/>
              <a:t>Clustering</a:t>
            </a:r>
            <a:endParaRPr lang="en-AU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A28171-DF8C-2D58-EBE2-8D68ADC43766}"/>
              </a:ext>
            </a:extLst>
          </p:cNvPr>
          <p:cNvSpPr txBox="1"/>
          <p:nvPr/>
        </p:nvSpPr>
        <p:spPr>
          <a:xfrm>
            <a:off x="9444572" y="8058443"/>
            <a:ext cx="2258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mmseqs</a:t>
            </a:r>
            <a:r>
              <a:rPr lang="en-US" sz="1400" i="1" dirty="0"/>
              <a:t>  </a:t>
            </a:r>
            <a:r>
              <a:rPr lang="en-US" sz="1400" i="1" dirty="0" err="1"/>
              <a:t>createdb</a:t>
            </a:r>
            <a:r>
              <a:rPr lang="en-US" sz="1400" i="1" dirty="0"/>
              <a:t>…</a:t>
            </a:r>
            <a:br>
              <a:rPr lang="en-US" sz="1400" i="1" dirty="0"/>
            </a:br>
            <a:r>
              <a:rPr lang="en-US" sz="1400" i="1" dirty="0" err="1"/>
              <a:t>mmseqs</a:t>
            </a:r>
            <a:r>
              <a:rPr lang="en-US" sz="1400" i="1" dirty="0"/>
              <a:t> cluster…</a:t>
            </a:r>
            <a:br>
              <a:rPr lang="en-US" sz="1400" i="1" dirty="0"/>
            </a:br>
            <a:r>
              <a:rPr lang="en-US" sz="1400" i="1" dirty="0" err="1"/>
              <a:t>mmseqs</a:t>
            </a:r>
            <a:r>
              <a:rPr lang="en-US" sz="1400" i="1" dirty="0"/>
              <a:t> </a:t>
            </a:r>
            <a:r>
              <a:rPr lang="en-US" sz="1400" i="1" dirty="0" err="1"/>
              <a:t>createseqfiledb</a:t>
            </a:r>
            <a:r>
              <a:rPr lang="en-US" sz="1400" i="1" dirty="0"/>
              <a:t>…</a:t>
            </a:r>
            <a:br>
              <a:rPr lang="en-US" sz="1400" i="1" dirty="0"/>
            </a:br>
            <a:r>
              <a:rPr lang="en-US" sz="1400" i="1" dirty="0" err="1"/>
              <a:t>mmseqs</a:t>
            </a:r>
            <a:r>
              <a:rPr lang="en-US" sz="1400" i="1" dirty="0"/>
              <a:t> result2flat… </a:t>
            </a:r>
            <a:endParaRPr lang="en-AU" sz="1400" i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3DF34F-58FA-C1A3-A1E4-0A9EC50D2F9C}"/>
              </a:ext>
            </a:extLst>
          </p:cNvPr>
          <p:cNvCxnSpPr>
            <a:cxnSpLocks/>
          </p:cNvCxnSpPr>
          <p:nvPr/>
        </p:nvCxnSpPr>
        <p:spPr>
          <a:xfrm flipH="1">
            <a:off x="6237113" y="9577530"/>
            <a:ext cx="201836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AFAD290-7FBE-1A70-3A4C-3CC7FB13F5EA}"/>
              </a:ext>
            </a:extLst>
          </p:cNvPr>
          <p:cNvSpPr/>
          <p:nvPr/>
        </p:nvSpPr>
        <p:spPr>
          <a:xfrm>
            <a:off x="4324620" y="9031430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Sorted clusters</a:t>
            </a:r>
            <a:endParaRPr lang="en-A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C3C76C-8004-6E6F-CB53-560145C879CD}"/>
              </a:ext>
            </a:extLst>
          </p:cNvPr>
          <p:cNvSpPr txBox="1"/>
          <p:nvPr/>
        </p:nvSpPr>
        <p:spPr>
          <a:xfrm>
            <a:off x="6445171" y="9621159"/>
            <a:ext cx="14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cluster_sorter.py</a:t>
            </a:r>
            <a:endParaRPr lang="en-AU" sz="1400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8F59A2-6E0D-25F6-3D9C-AD1483C18F7E}"/>
              </a:ext>
            </a:extLst>
          </p:cNvPr>
          <p:cNvSpPr txBox="1"/>
          <p:nvPr/>
        </p:nvSpPr>
        <p:spPr>
          <a:xfrm>
            <a:off x="6433333" y="9031430"/>
            <a:ext cx="1607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Sort clusters in</a:t>
            </a:r>
            <a:br>
              <a:rPr lang="en-US" sz="1400" b="1" dirty="0"/>
            </a:br>
            <a:r>
              <a:rPr lang="en-US" sz="1400" b="1" dirty="0"/>
              <a:t>descending order</a:t>
            </a:r>
            <a:endParaRPr lang="en-AU" sz="1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F5EA14-3470-F6B0-8ACD-823A2548902B}"/>
              </a:ext>
            </a:extLst>
          </p:cNvPr>
          <p:cNvSpPr/>
          <p:nvPr/>
        </p:nvSpPr>
        <p:spPr>
          <a:xfrm>
            <a:off x="595076" y="9075059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Sorted clusters</a:t>
            </a:r>
            <a:br>
              <a:rPr lang="en-US" dirty="0"/>
            </a:br>
            <a:r>
              <a:rPr lang="en-US" dirty="0"/>
              <a:t>w/ headers re-formatted</a:t>
            </a:r>
            <a:endParaRPr lang="en-AU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DBAA45-65A0-AD39-BBE9-DCC2B0A56795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2527700" y="9621159"/>
            <a:ext cx="17862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81A8F5F-9017-74AF-DE37-713F44DF495E}"/>
              </a:ext>
            </a:extLst>
          </p:cNvPr>
          <p:cNvSpPr txBox="1"/>
          <p:nvPr/>
        </p:nvSpPr>
        <p:spPr>
          <a:xfrm>
            <a:off x="2592470" y="8923708"/>
            <a:ext cx="1715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Reformat Prodigal-</a:t>
            </a:r>
            <a:br>
              <a:rPr lang="en-US" sz="1400" b="1" dirty="0"/>
            </a:br>
            <a:r>
              <a:rPr lang="en-US" sz="1400" b="1" dirty="0"/>
              <a:t>generated ORF </a:t>
            </a:r>
            <a:br>
              <a:rPr lang="en-US" sz="1400" b="1" dirty="0"/>
            </a:br>
            <a:r>
              <a:rPr lang="en-US" sz="1400" b="1" dirty="0"/>
              <a:t>headers</a:t>
            </a:r>
            <a:endParaRPr lang="en-AU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725B19-BA12-C88F-B193-12D216B150C5}"/>
              </a:ext>
            </a:extLst>
          </p:cNvPr>
          <p:cNvSpPr txBox="1"/>
          <p:nvPr/>
        </p:nvSpPr>
        <p:spPr>
          <a:xfrm>
            <a:off x="2692542" y="9632599"/>
            <a:ext cx="147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Prodigal_parser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cluster.py</a:t>
            </a:r>
            <a:endParaRPr lang="en-AU" sz="1400" i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BB8241E-20CE-3F31-30A8-59BEBDCD90D5}"/>
              </a:ext>
            </a:extLst>
          </p:cNvPr>
          <p:cNvCxnSpPr>
            <a:cxnSpLocks/>
          </p:cNvCxnSpPr>
          <p:nvPr/>
        </p:nvCxnSpPr>
        <p:spPr>
          <a:xfrm flipH="1">
            <a:off x="1555272" y="10155819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5D41C4B-80DC-42D4-3B8A-94E56DB131F1}"/>
              </a:ext>
            </a:extLst>
          </p:cNvPr>
          <p:cNvSpPr/>
          <p:nvPr/>
        </p:nvSpPr>
        <p:spPr>
          <a:xfrm>
            <a:off x="569891" y="11151945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Filtered renamed clusters with &gt; 1 sequence &gt; 300a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E07073-18F0-8639-F256-18EA48D541BB}"/>
              </a:ext>
            </a:extLst>
          </p:cNvPr>
          <p:cNvSpPr txBox="1"/>
          <p:nvPr/>
        </p:nvSpPr>
        <p:spPr>
          <a:xfrm>
            <a:off x="59350" y="10167259"/>
            <a:ext cx="1495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Rename and</a:t>
            </a:r>
            <a:br>
              <a:rPr lang="en-US" sz="1400" b="1" dirty="0"/>
            </a:br>
            <a:r>
              <a:rPr lang="en-US" sz="1400" b="1" dirty="0"/>
              <a:t>filter clusters </a:t>
            </a:r>
            <a:br>
              <a:rPr lang="en-US" sz="1400" b="1" dirty="0"/>
            </a:br>
            <a:r>
              <a:rPr lang="en-US" sz="1400" b="1" dirty="0"/>
              <a:t>lacking one</a:t>
            </a:r>
            <a:br>
              <a:rPr lang="en-US" sz="1400" b="1" dirty="0"/>
            </a:br>
            <a:r>
              <a:rPr lang="en-US" sz="1400" b="1" dirty="0"/>
              <a:t>member &gt;300aa</a:t>
            </a:r>
            <a:endParaRPr lang="en-AU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5395BC-2D12-A4F2-6411-4BB479382524}"/>
              </a:ext>
            </a:extLst>
          </p:cNvPr>
          <p:cNvSpPr txBox="1"/>
          <p:nvPr/>
        </p:nvSpPr>
        <p:spPr>
          <a:xfrm>
            <a:off x="1536203" y="10359823"/>
            <a:ext cx="1322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Cluster_</a:t>
            </a:r>
            <a:br>
              <a:rPr lang="en-US" sz="1400" i="1" dirty="0"/>
            </a:br>
            <a:r>
              <a:rPr lang="en-US" sz="1400" i="1" dirty="0"/>
              <a:t>length_filter.py</a:t>
            </a:r>
            <a:endParaRPr lang="en-AU" sz="1400" i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17B24E-D4C8-022E-E525-295F69B4BCEC}"/>
              </a:ext>
            </a:extLst>
          </p:cNvPr>
          <p:cNvSpPr/>
          <p:nvPr/>
        </p:nvSpPr>
        <p:spPr>
          <a:xfrm>
            <a:off x="4344751" y="11151945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Filtered clusters</a:t>
            </a:r>
            <a:br>
              <a:rPr lang="en-US" dirty="0"/>
            </a:br>
            <a:r>
              <a:rPr lang="en-US" dirty="0"/>
              <a:t>(ORFs deduplicated)</a:t>
            </a:r>
            <a:endParaRPr lang="en-AU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5E42F4-0A65-F6E7-75E8-F2D21EDFBAA0}"/>
              </a:ext>
            </a:extLst>
          </p:cNvPr>
          <p:cNvCxnSpPr>
            <a:cxnSpLocks/>
          </p:cNvCxnSpPr>
          <p:nvPr/>
        </p:nvCxnSpPr>
        <p:spPr>
          <a:xfrm flipV="1">
            <a:off x="2496860" y="11698045"/>
            <a:ext cx="18170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A3DCBD9-ADFE-A22C-DC54-68FC6EBDA096}"/>
              </a:ext>
            </a:extLst>
          </p:cNvPr>
          <p:cNvSpPr/>
          <p:nvPr/>
        </p:nvSpPr>
        <p:spPr>
          <a:xfrm>
            <a:off x="8236535" y="11111047"/>
            <a:ext cx="2381250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Clusters with size &gt; 2</a:t>
            </a:r>
            <a:endParaRPr lang="en-AU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638873F-CC90-DC69-4894-16F46F7B4674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277375" y="11657147"/>
            <a:ext cx="195916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966CF88-C50E-4BCD-A883-8D7E870F0DA6}"/>
              </a:ext>
            </a:extLst>
          </p:cNvPr>
          <p:cNvSpPr txBox="1"/>
          <p:nvPr/>
        </p:nvSpPr>
        <p:spPr>
          <a:xfrm>
            <a:off x="2569175" y="10993058"/>
            <a:ext cx="17313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Filter sequences in</a:t>
            </a:r>
            <a:br>
              <a:rPr lang="en-US" sz="1400" b="1" dirty="0"/>
            </a:br>
            <a:r>
              <a:rPr lang="en-US" sz="1400" b="1" dirty="0"/>
              <a:t>individual clusters</a:t>
            </a:r>
            <a:br>
              <a:rPr lang="en-US" sz="1400" b="1" dirty="0"/>
            </a:br>
            <a:r>
              <a:rPr lang="en-US" sz="1400" b="1" dirty="0"/>
              <a:t> &gt; 98% similar</a:t>
            </a:r>
            <a:endParaRPr lang="en-AU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192AF1-F320-2ACF-CD71-AF83DC0590E7}"/>
              </a:ext>
            </a:extLst>
          </p:cNvPr>
          <p:cNvSpPr txBox="1"/>
          <p:nvPr/>
        </p:nvSpPr>
        <p:spPr>
          <a:xfrm>
            <a:off x="2527699" y="11680027"/>
            <a:ext cx="1858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ramdisk_reclustering</a:t>
            </a:r>
            <a:br>
              <a:rPr lang="en-US" sz="1400" i="1" dirty="0"/>
            </a:br>
            <a:r>
              <a:rPr lang="en-US" sz="1400" i="1" dirty="0"/>
              <a:t>_optimized.py</a:t>
            </a:r>
            <a:endParaRPr lang="en-AU" sz="1400" i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7109EC-E784-8EC3-2B70-1DCF101CC708}"/>
              </a:ext>
            </a:extLst>
          </p:cNvPr>
          <p:cNvSpPr txBox="1"/>
          <p:nvPr/>
        </p:nvSpPr>
        <p:spPr>
          <a:xfrm>
            <a:off x="6432774" y="10957928"/>
            <a:ext cx="16411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Take only clusters</a:t>
            </a:r>
            <a:br>
              <a:rPr lang="en-US" sz="1400" b="1" dirty="0"/>
            </a:br>
            <a:r>
              <a:rPr lang="en-US" sz="1400" b="1" dirty="0"/>
              <a:t>with at least</a:t>
            </a:r>
            <a:br>
              <a:rPr lang="en-US" sz="1400" b="1" dirty="0"/>
            </a:br>
            <a:r>
              <a:rPr lang="en-US" sz="1400" b="1" dirty="0"/>
              <a:t> 3 members</a:t>
            </a:r>
            <a:endParaRPr lang="en-AU" sz="1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32F725-0123-D431-B545-C6AE59DA4488}"/>
              </a:ext>
            </a:extLst>
          </p:cNvPr>
          <p:cNvSpPr txBox="1"/>
          <p:nvPr/>
        </p:nvSpPr>
        <p:spPr>
          <a:xfrm>
            <a:off x="6281063" y="11653147"/>
            <a:ext cx="19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Cluster_size_threshold</a:t>
            </a:r>
            <a:br>
              <a:rPr lang="en-US" sz="1400" i="1" dirty="0"/>
            </a:br>
            <a:r>
              <a:rPr lang="en-US" sz="1400" i="1" dirty="0"/>
              <a:t>_filterer.py</a:t>
            </a:r>
            <a:endParaRPr lang="en-AU" sz="1400" i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5AE747-5026-6B9D-9841-C573651315A6}"/>
              </a:ext>
            </a:extLst>
          </p:cNvPr>
          <p:cNvCxnSpPr>
            <a:cxnSpLocks/>
          </p:cNvCxnSpPr>
          <p:nvPr/>
        </p:nvCxnSpPr>
        <p:spPr>
          <a:xfrm flipH="1">
            <a:off x="9443041" y="12176367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98C96FE-0C8C-7DBF-F63E-1F4AB4A1DC81}"/>
              </a:ext>
            </a:extLst>
          </p:cNvPr>
          <p:cNvSpPr/>
          <p:nvPr/>
        </p:nvSpPr>
        <p:spPr>
          <a:xfrm>
            <a:off x="8253947" y="13183933"/>
            <a:ext cx="2363838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Relabeled clusters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DDC6E-DFDC-1CB0-1BF2-ABDAC16824F3}"/>
              </a:ext>
            </a:extLst>
          </p:cNvPr>
          <p:cNvSpPr txBox="1"/>
          <p:nvPr/>
        </p:nvSpPr>
        <p:spPr>
          <a:xfrm>
            <a:off x="7813043" y="12429850"/>
            <a:ext cx="1629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Re-label clusters</a:t>
            </a:r>
            <a:br>
              <a:rPr lang="en-US" sz="1400" b="1" dirty="0"/>
            </a:br>
            <a:r>
              <a:rPr lang="en-US" sz="1400" b="1" dirty="0"/>
              <a:t> after </a:t>
            </a:r>
            <a:r>
              <a:rPr lang="en-US" sz="1400" b="1" dirty="0" err="1"/>
              <a:t>reclustering</a:t>
            </a:r>
            <a:endParaRPr lang="en-AU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F7B90-4938-1D93-0F83-57C1AD2CA695}"/>
              </a:ext>
            </a:extLst>
          </p:cNvPr>
          <p:cNvSpPr txBox="1"/>
          <p:nvPr/>
        </p:nvSpPr>
        <p:spPr>
          <a:xfrm>
            <a:off x="9443041" y="12429850"/>
            <a:ext cx="1144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Decluster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relabeller.py</a:t>
            </a:r>
            <a:endParaRPr lang="en-AU" sz="1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CA0D7-A93E-5932-AB82-F5C72DE8BD12}"/>
              </a:ext>
            </a:extLst>
          </p:cNvPr>
          <p:cNvSpPr txBox="1"/>
          <p:nvPr/>
        </p:nvSpPr>
        <p:spPr>
          <a:xfrm>
            <a:off x="2659845" y="13085058"/>
            <a:ext cx="1660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Label ORFs by </a:t>
            </a:r>
            <a:br>
              <a:rPr lang="en-US" sz="1400" b="1" dirty="0"/>
            </a:br>
            <a:r>
              <a:rPr lang="en-US" sz="1400" b="1" dirty="0"/>
              <a:t>distance from the </a:t>
            </a:r>
            <a:br>
              <a:rPr lang="en-US" sz="1400" b="1" dirty="0"/>
            </a:br>
            <a:r>
              <a:rPr lang="en-US" sz="1400" b="1" dirty="0"/>
              <a:t>CRISPR-array</a:t>
            </a:r>
            <a:endParaRPr lang="en-AU" sz="1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3F897-F678-7697-F759-499DAC292A3A}"/>
              </a:ext>
            </a:extLst>
          </p:cNvPr>
          <p:cNvSpPr/>
          <p:nvPr/>
        </p:nvSpPr>
        <p:spPr>
          <a:xfrm>
            <a:off x="4295400" y="13210305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Tabulated array</a:t>
            </a:r>
            <a:br>
              <a:rPr lang="en-US" dirty="0"/>
            </a:br>
            <a:r>
              <a:rPr lang="en-US" dirty="0"/>
              <a:t>start and end sites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643B6C-842A-4773-FC9C-85761EEE505C}"/>
              </a:ext>
            </a:extLst>
          </p:cNvPr>
          <p:cNvSpPr/>
          <p:nvPr/>
        </p:nvSpPr>
        <p:spPr>
          <a:xfrm>
            <a:off x="564236" y="13277622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ORFs labelled by distance from CRISPR-array</a:t>
            </a:r>
            <a:endParaRPr lang="en-AU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83537A7-4F1E-5B9D-87B2-63554066370E}"/>
              </a:ext>
            </a:extLst>
          </p:cNvPr>
          <p:cNvCxnSpPr>
            <a:stCxn id="27" idx="2"/>
          </p:cNvCxnSpPr>
          <p:nvPr/>
        </p:nvCxnSpPr>
        <p:spPr>
          <a:xfrm rot="16200000" flipH="1">
            <a:off x="5772201" y="5309659"/>
            <a:ext cx="594263" cy="1597062"/>
          </a:xfrm>
          <a:prstGeom prst="bentConnector2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BD211F-BABF-C940-3ACD-4E9F645C735D}"/>
              </a:ext>
            </a:extLst>
          </p:cNvPr>
          <p:cNvCxnSpPr/>
          <p:nvPr/>
        </p:nvCxnSpPr>
        <p:spPr>
          <a:xfrm>
            <a:off x="6867863" y="6416762"/>
            <a:ext cx="0" cy="361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EE47A2-5601-40F3-ACFF-CA1F38F48952}"/>
              </a:ext>
            </a:extLst>
          </p:cNvPr>
          <p:cNvCxnSpPr>
            <a:cxnSpLocks/>
          </p:cNvCxnSpPr>
          <p:nvPr/>
        </p:nvCxnSpPr>
        <p:spPr>
          <a:xfrm>
            <a:off x="6852326" y="8023864"/>
            <a:ext cx="0" cy="899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68DB82-CBE9-6AEA-C612-B21ECEB577C5}"/>
              </a:ext>
            </a:extLst>
          </p:cNvPr>
          <p:cNvCxnSpPr>
            <a:cxnSpLocks/>
          </p:cNvCxnSpPr>
          <p:nvPr/>
        </p:nvCxnSpPr>
        <p:spPr>
          <a:xfrm>
            <a:off x="6821252" y="9983199"/>
            <a:ext cx="0" cy="8998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370D6EF-D272-87AD-6B9D-BC973AB01222}"/>
              </a:ext>
            </a:extLst>
          </p:cNvPr>
          <p:cNvCxnSpPr>
            <a:endCxn id="18" idx="3"/>
          </p:cNvCxnSpPr>
          <p:nvPr/>
        </p:nvCxnSpPr>
        <p:spPr>
          <a:xfrm rot="5400000">
            <a:off x="5784045" y="12688124"/>
            <a:ext cx="1512260" cy="624302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FE705B-0123-EAEF-1D4A-F6EF23151804}"/>
              </a:ext>
            </a:extLst>
          </p:cNvPr>
          <p:cNvSpPr txBox="1"/>
          <p:nvPr/>
        </p:nvSpPr>
        <p:spPr>
          <a:xfrm>
            <a:off x="4731577" y="12465615"/>
            <a:ext cx="2089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Tabulate CRISPR</a:t>
            </a:r>
            <a:br>
              <a:rPr lang="en-US" sz="1400" b="1" dirty="0"/>
            </a:br>
            <a:r>
              <a:rPr lang="en-US" sz="1400" b="1" dirty="0"/>
              <a:t>start &amp; end coordinates</a:t>
            </a:r>
            <a:endParaRPr lang="en-AU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A7E2B0-8B3C-C60C-FDFB-D883562D955F}"/>
              </a:ext>
            </a:extLst>
          </p:cNvPr>
          <p:cNvSpPr txBox="1"/>
          <p:nvPr/>
        </p:nvSpPr>
        <p:spPr>
          <a:xfrm>
            <a:off x="6852326" y="12881732"/>
            <a:ext cx="162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pilercr_arr_pos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extractor.py</a:t>
            </a:r>
            <a:endParaRPr lang="en-AU" sz="1400" i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31D09-4E7C-D6B6-6E43-CE877E8715AC}"/>
              </a:ext>
            </a:extLst>
          </p:cNvPr>
          <p:cNvCxnSpPr>
            <a:cxnSpLocks/>
          </p:cNvCxnSpPr>
          <p:nvPr/>
        </p:nvCxnSpPr>
        <p:spPr>
          <a:xfrm flipH="1">
            <a:off x="2505577" y="13803950"/>
            <a:ext cx="17862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FF223B-3E14-E3D5-F7FB-DAD3ADFF35F3}"/>
              </a:ext>
            </a:extLst>
          </p:cNvPr>
          <p:cNvSpPr txBox="1"/>
          <p:nvPr/>
        </p:nvSpPr>
        <p:spPr>
          <a:xfrm>
            <a:off x="2592470" y="13790589"/>
            <a:ext cx="1629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cRISPR</a:t>
            </a:r>
            <a:r>
              <a:rPr lang="en-US" sz="1400" i="1" dirty="0"/>
              <a:t>-array_</a:t>
            </a:r>
            <a:br>
              <a:rPr lang="en-US" sz="1400" i="1" dirty="0"/>
            </a:br>
            <a:r>
              <a:rPr lang="en-US" sz="1400" i="1" dirty="0" err="1"/>
              <a:t>position_appender</a:t>
            </a:r>
            <a:br>
              <a:rPr lang="en-US" sz="1400" i="1" dirty="0"/>
            </a:br>
            <a:r>
              <a:rPr lang="en-US" sz="1400" i="1" dirty="0"/>
              <a:t>_working.py</a:t>
            </a:r>
            <a:endParaRPr lang="en-AU" sz="1400" i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7278B5-1BC9-1BEC-918B-C705C1A01E75}"/>
              </a:ext>
            </a:extLst>
          </p:cNvPr>
          <p:cNvCxnSpPr>
            <a:cxnSpLocks/>
          </p:cNvCxnSpPr>
          <p:nvPr/>
        </p:nvCxnSpPr>
        <p:spPr>
          <a:xfrm flipH="1">
            <a:off x="1448716" y="14369822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4D33577-594D-5E29-270A-2FA56B864890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6701015" y="13730033"/>
            <a:ext cx="1552933" cy="799220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CE3B984-F9DA-48EE-AB45-8C11106EF87E}"/>
              </a:ext>
            </a:extLst>
          </p:cNvPr>
          <p:cNvCxnSpPr>
            <a:cxnSpLocks/>
          </p:cNvCxnSpPr>
          <p:nvPr/>
        </p:nvCxnSpPr>
        <p:spPr>
          <a:xfrm flipH="1">
            <a:off x="2628016" y="14529253"/>
            <a:ext cx="4091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BE08CFC-2241-BFA0-530A-4FD5143357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15310" y="14216545"/>
            <a:ext cx="497871" cy="127548"/>
          </a:xfrm>
          <a:prstGeom prst="bentConnector3">
            <a:avLst>
              <a:gd name="adj1" fmla="val 1005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4000597-7479-DEDC-0921-C930257C868B}"/>
              </a:ext>
            </a:extLst>
          </p:cNvPr>
          <p:cNvSpPr/>
          <p:nvPr/>
        </p:nvSpPr>
        <p:spPr>
          <a:xfrm>
            <a:off x="482404" y="15377388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Clusters labelled by average distance from CRISPR array</a:t>
            </a:r>
            <a:endParaRPr lang="en-A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D63364-AFEA-9334-FB49-5A2B1DEBB5C7}"/>
              </a:ext>
            </a:extLst>
          </p:cNvPr>
          <p:cNvSpPr txBox="1"/>
          <p:nvPr/>
        </p:nvSpPr>
        <p:spPr>
          <a:xfrm>
            <a:off x="1448716" y="14666941"/>
            <a:ext cx="1854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Distance_calculator</a:t>
            </a:r>
            <a:br>
              <a:rPr lang="en-US" sz="1400" i="1" dirty="0"/>
            </a:br>
            <a:r>
              <a:rPr lang="en-US" sz="1400" i="1" dirty="0"/>
              <a:t>_working_archived.py</a:t>
            </a:r>
            <a:endParaRPr lang="en-AU" sz="1400" i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3464AB-086E-6706-50AD-1AE1253DB06B}"/>
              </a:ext>
            </a:extLst>
          </p:cNvPr>
          <p:cNvSpPr txBox="1"/>
          <p:nvPr/>
        </p:nvSpPr>
        <p:spPr>
          <a:xfrm>
            <a:off x="206202" y="14504273"/>
            <a:ext cx="1266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Compute </a:t>
            </a:r>
            <a:br>
              <a:rPr lang="en-US" sz="1400" b="1" dirty="0"/>
            </a:br>
            <a:r>
              <a:rPr lang="en-US" sz="1400" b="1" dirty="0"/>
              <a:t>average dist. </a:t>
            </a:r>
            <a:br>
              <a:rPr lang="en-US" sz="1400" b="1" dirty="0"/>
            </a:br>
            <a:r>
              <a:rPr lang="en-US" sz="1400" b="1" dirty="0"/>
              <a:t>from CRISPR</a:t>
            </a:r>
            <a:endParaRPr lang="en-AU" sz="1400" b="1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3547E9B-3A9B-9A7F-F107-CBAFFA4C9094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2425806" y="15923488"/>
            <a:ext cx="185703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42D8AA3-1528-815E-0ECE-E35BCDB7B531}"/>
              </a:ext>
            </a:extLst>
          </p:cNvPr>
          <p:cNvSpPr/>
          <p:nvPr/>
        </p:nvSpPr>
        <p:spPr>
          <a:xfrm>
            <a:off x="4282836" y="15377388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representative ORFs from each cluster</a:t>
            </a:r>
            <a:endParaRPr lang="en-AU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B06F73-DDF7-162E-3E9B-F479848420FE}"/>
              </a:ext>
            </a:extLst>
          </p:cNvPr>
          <p:cNvSpPr txBox="1"/>
          <p:nvPr/>
        </p:nvSpPr>
        <p:spPr>
          <a:xfrm>
            <a:off x="2438549" y="15139468"/>
            <a:ext cx="18442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Rank clusters by </a:t>
            </a:r>
            <a:br>
              <a:rPr lang="en-US" sz="1400" b="1" dirty="0"/>
            </a:br>
            <a:r>
              <a:rPr lang="en-US" sz="1400" b="1" dirty="0"/>
              <a:t>distance and take </a:t>
            </a:r>
            <a:br>
              <a:rPr lang="en-US" sz="1400" b="1" dirty="0"/>
            </a:br>
            <a:r>
              <a:rPr lang="en-US" sz="1400" b="1" dirty="0"/>
              <a:t>representative ORFs</a:t>
            </a:r>
            <a:endParaRPr lang="en-AU" sz="14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3556AF9-AAD7-D93B-D917-6B798D3284FC}"/>
              </a:ext>
            </a:extLst>
          </p:cNvPr>
          <p:cNvSpPr txBox="1"/>
          <p:nvPr/>
        </p:nvSpPr>
        <p:spPr>
          <a:xfrm>
            <a:off x="2476820" y="15895449"/>
            <a:ext cx="177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distance_ranker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working_archived.py</a:t>
            </a:r>
            <a:endParaRPr lang="en-AU" sz="1400" i="1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77D1C0-75E7-B62C-0D48-EA88AFA6A4FC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6228024" y="15897234"/>
            <a:ext cx="198970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BD6528D-B3A3-50D3-9A47-AE4C312CADA6}"/>
              </a:ext>
            </a:extLst>
          </p:cNvPr>
          <p:cNvSpPr/>
          <p:nvPr/>
        </p:nvSpPr>
        <p:spPr>
          <a:xfrm>
            <a:off x="8217726" y="15377388"/>
            <a:ext cx="2363838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of representative ORFs (not in CRISPRs)</a:t>
            </a:r>
            <a:endParaRPr lang="en-AU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CB03B3-90EE-F2FA-8EA4-C1BB0FB1A258}"/>
              </a:ext>
            </a:extLst>
          </p:cNvPr>
          <p:cNvSpPr txBox="1"/>
          <p:nvPr/>
        </p:nvSpPr>
        <p:spPr>
          <a:xfrm>
            <a:off x="6289754" y="15900842"/>
            <a:ext cx="1656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Proteins_in_crispr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excluder.py</a:t>
            </a:r>
            <a:endParaRPr lang="en-AU" sz="1400" i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D54329-FABE-678C-9307-82FFB0F1DD03}"/>
              </a:ext>
            </a:extLst>
          </p:cNvPr>
          <p:cNvSpPr txBox="1"/>
          <p:nvPr/>
        </p:nvSpPr>
        <p:spPr>
          <a:xfrm>
            <a:off x="6208335" y="15341144"/>
            <a:ext cx="2057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Exclude representative</a:t>
            </a:r>
            <a:br>
              <a:rPr lang="en-US" sz="1400" b="1" dirty="0"/>
            </a:br>
            <a:r>
              <a:rPr lang="en-US" sz="1400" b="1" dirty="0"/>
              <a:t>ORFs in CRISPR-arrays</a:t>
            </a:r>
            <a:endParaRPr lang="en-AU" sz="1400" b="1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D3D83059-87FB-3BEC-B4C3-75C17167FB09}"/>
              </a:ext>
            </a:extLst>
          </p:cNvPr>
          <p:cNvCxnSpPr>
            <a:stCxn id="18" idx="2"/>
            <a:endCxn id="107" idx="0"/>
          </p:cNvCxnSpPr>
          <p:nvPr/>
        </p:nvCxnSpPr>
        <p:spPr>
          <a:xfrm rot="16200000" flipH="1">
            <a:off x="6793237" y="12770979"/>
            <a:ext cx="1074883" cy="4137933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D315420-0C08-4D84-7ADB-0E6F94DA20A1}"/>
              </a:ext>
            </a:extLst>
          </p:cNvPr>
          <p:cNvCxnSpPr>
            <a:cxnSpLocks/>
          </p:cNvCxnSpPr>
          <p:nvPr/>
        </p:nvCxnSpPr>
        <p:spPr>
          <a:xfrm flipH="1">
            <a:off x="9410443" y="16465322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A56F4FE-960E-D523-3CA4-C735C21629E7}"/>
              </a:ext>
            </a:extLst>
          </p:cNvPr>
          <p:cNvSpPr/>
          <p:nvPr/>
        </p:nvSpPr>
        <p:spPr>
          <a:xfrm>
            <a:off x="8236535" y="17462662"/>
            <a:ext cx="2363838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ORFs grouped in batches</a:t>
            </a:r>
            <a:endParaRPr lang="en-AU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94418D-3354-A890-68AE-26EE6572C714}"/>
              </a:ext>
            </a:extLst>
          </p:cNvPr>
          <p:cNvSpPr txBox="1"/>
          <p:nvPr/>
        </p:nvSpPr>
        <p:spPr>
          <a:xfrm>
            <a:off x="331548" y="18702476"/>
            <a:ext cx="11657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Compute </a:t>
            </a:r>
            <a:br>
              <a:rPr lang="en-US" sz="1400" b="1" dirty="0"/>
            </a:br>
            <a:r>
              <a:rPr lang="en-US" sz="1400" b="1" dirty="0" err="1"/>
              <a:t>CRISPRicity</a:t>
            </a:r>
            <a:br>
              <a:rPr lang="en-US" sz="1400" b="1" dirty="0"/>
            </a:br>
            <a:r>
              <a:rPr lang="en-US" sz="1400" b="1" dirty="0"/>
              <a:t>of each ORF</a:t>
            </a:r>
            <a:endParaRPr lang="en-AU" sz="14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B74127-CDA0-FF66-C876-584F44C5762D}"/>
              </a:ext>
            </a:extLst>
          </p:cNvPr>
          <p:cNvSpPr txBox="1"/>
          <p:nvPr/>
        </p:nvSpPr>
        <p:spPr>
          <a:xfrm>
            <a:off x="1511488" y="18860742"/>
            <a:ext cx="146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Co_occurrence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script.sh</a:t>
            </a:r>
            <a:endParaRPr lang="en-AU" sz="1400" i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62D353C-706C-DC7E-55AE-2CF15E3115B8}"/>
              </a:ext>
            </a:extLst>
          </p:cNvPr>
          <p:cNvCxnSpPr>
            <a:cxnSpLocks/>
          </p:cNvCxnSpPr>
          <p:nvPr/>
        </p:nvCxnSpPr>
        <p:spPr>
          <a:xfrm flipH="1">
            <a:off x="6235582" y="18023030"/>
            <a:ext cx="201836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D6D0FD9-720B-2898-304B-FE89F474C0F9}"/>
              </a:ext>
            </a:extLst>
          </p:cNvPr>
          <p:cNvSpPr/>
          <p:nvPr/>
        </p:nvSpPr>
        <p:spPr>
          <a:xfrm>
            <a:off x="4295400" y="17485588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BLAST hits to 10TB block and 40kb windows for ORF batches</a:t>
            </a:r>
            <a:endParaRPr lang="en-AU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F395302-A68D-3211-21DD-35C5129C944F}"/>
              </a:ext>
            </a:extLst>
          </p:cNvPr>
          <p:cNvCxnSpPr>
            <a:cxnSpLocks/>
          </p:cNvCxnSpPr>
          <p:nvPr/>
        </p:nvCxnSpPr>
        <p:spPr>
          <a:xfrm flipH="1">
            <a:off x="2496624" y="18020350"/>
            <a:ext cx="17862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3B12287-4BAC-E4FF-2F7D-2B7CFB34742C}"/>
              </a:ext>
            </a:extLst>
          </p:cNvPr>
          <p:cNvSpPr txBox="1"/>
          <p:nvPr/>
        </p:nvSpPr>
        <p:spPr>
          <a:xfrm>
            <a:off x="6352990" y="17213628"/>
            <a:ext cx="1768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err="1"/>
              <a:t>tBLASTn</a:t>
            </a:r>
            <a:r>
              <a:rPr lang="en-US" sz="1400" b="1" dirty="0"/>
              <a:t> searches</a:t>
            </a:r>
            <a:br>
              <a:rPr lang="en-US" sz="1400" b="1" dirty="0"/>
            </a:br>
            <a:r>
              <a:rPr lang="en-US" sz="1400" b="1" dirty="0"/>
              <a:t>of CRISPR windows</a:t>
            </a:r>
            <a:br>
              <a:rPr lang="en-US" sz="1400" b="1" dirty="0"/>
            </a:br>
            <a:r>
              <a:rPr lang="en-US" sz="1400" b="1" dirty="0"/>
              <a:t>and 10TB block</a:t>
            </a:r>
            <a:endParaRPr lang="en-AU" sz="14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811530-DAAE-6C41-E31C-EF7DAEF30B1D}"/>
              </a:ext>
            </a:extLst>
          </p:cNvPr>
          <p:cNvSpPr txBox="1"/>
          <p:nvPr/>
        </p:nvSpPr>
        <p:spPr>
          <a:xfrm>
            <a:off x="6502421" y="17995884"/>
            <a:ext cx="1606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nested_mpirun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script_no_qsub.sh</a:t>
            </a:r>
            <a:endParaRPr lang="en-AU" sz="1400" i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1F68B4-0F78-5AAC-E02F-C2D3D5049831}"/>
              </a:ext>
            </a:extLst>
          </p:cNvPr>
          <p:cNvSpPr txBox="1"/>
          <p:nvPr/>
        </p:nvSpPr>
        <p:spPr>
          <a:xfrm>
            <a:off x="2477183" y="17315228"/>
            <a:ext cx="1877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Split </a:t>
            </a:r>
            <a:r>
              <a:rPr lang="en-US" sz="1400" b="1" dirty="0" err="1"/>
              <a:t>tBLASTn</a:t>
            </a:r>
            <a:r>
              <a:rPr lang="en-US" sz="1400" b="1" dirty="0"/>
              <a:t> results</a:t>
            </a:r>
            <a:br>
              <a:rPr lang="en-US" sz="1400" b="1" dirty="0"/>
            </a:br>
            <a:r>
              <a:rPr lang="en-US" sz="1400" b="1" dirty="0"/>
              <a:t>from batch hits </a:t>
            </a:r>
            <a:br>
              <a:rPr lang="en-US" sz="1400" b="1" dirty="0"/>
            </a:br>
            <a:r>
              <a:rPr lang="en-US" sz="1400" b="1" dirty="0"/>
              <a:t>to individual ORFs</a:t>
            </a:r>
            <a:endParaRPr lang="en-AU" sz="1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CE4D5FD-75F6-0B54-F2D6-80F0B9413974}"/>
              </a:ext>
            </a:extLst>
          </p:cNvPr>
          <p:cNvSpPr txBox="1"/>
          <p:nvPr/>
        </p:nvSpPr>
        <p:spPr>
          <a:xfrm>
            <a:off x="2444368" y="18084784"/>
            <a:ext cx="191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Sequence_decoder.py</a:t>
            </a:r>
            <a:endParaRPr lang="en-AU" sz="1400" i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A183CF5-6D1E-6C52-EE59-984BFD25677A}"/>
              </a:ext>
            </a:extLst>
          </p:cNvPr>
          <p:cNvSpPr/>
          <p:nvPr/>
        </p:nvSpPr>
        <p:spPr>
          <a:xfrm>
            <a:off x="564236" y="17454841"/>
            <a:ext cx="1932624" cy="1092200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Folder of individual BLAST hits to each ORF</a:t>
            </a:r>
            <a:endParaRPr lang="en-AU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EF4E667-2A8D-442E-FD6C-806925B40752}"/>
              </a:ext>
            </a:extLst>
          </p:cNvPr>
          <p:cNvSpPr/>
          <p:nvPr/>
        </p:nvSpPr>
        <p:spPr>
          <a:xfrm>
            <a:off x="4170127" y="19524940"/>
            <a:ext cx="2366170" cy="1463923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of </a:t>
            </a:r>
            <a:r>
              <a:rPr lang="en-US" dirty="0" err="1"/>
              <a:t>CRISPRicity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abundance/distance scores for each ORF</a:t>
            </a:r>
            <a:endParaRPr lang="en-AU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353C337-FC53-0D80-83B9-3B4C9E781255}"/>
              </a:ext>
            </a:extLst>
          </p:cNvPr>
          <p:cNvSpPr txBox="1"/>
          <p:nvPr/>
        </p:nvSpPr>
        <p:spPr>
          <a:xfrm>
            <a:off x="9410443" y="16785151"/>
            <a:ext cx="1234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Batch_job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sequencer.sh</a:t>
            </a:r>
            <a:endParaRPr lang="en-AU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59DCF49-D752-F9C1-6E28-288E706F3816}"/>
              </a:ext>
            </a:extLst>
          </p:cNvPr>
          <p:cNvSpPr txBox="1"/>
          <p:nvPr/>
        </p:nvSpPr>
        <p:spPr>
          <a:xfrm>
            <a:off x="8170039" y="16797851"/>
            <a:ext cx="112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Create files</a:t>
            </a:r>
            <a:br>
              <a:rPr lang="en-US" sz="1400" b="1" dirty="0"/>
            </a:br>
            <a:r>
              <a:rPr lang="en-US" sz="1400" b="1" dirty="0"/>
              <a:t>of 80 ORFs</a:t>
            </a:r>
            <a:endParaRPr lang="en-AU" sz="1400" b="1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DB0362B4-6254-2C34-4A07-76E25F7A2E51}"/>
              </a:ext>
            </a:extLst>
          </p:cNvPr>
          <p:cNvCxnSpPr>
            <a:cxnSpLocks/>
            <a:stCxn id="127" idx="2"/>
            <a:endCxn id="128" idx="1"/>
          </p:cNvCxnSpPr>
          <p:nvPr/>
        </p:nvCxnSpPr>
        <p:spPr>
          <a:xfrm rot="16200000" flipH="1">
            <a:off x="1995407" y="18082181"/>
            <a:ext cx="1709861" cy="263957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3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0495-EF57-F6D5-3E6B-A038A3BC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41306"/>
            <a:ext cx="10515600" cy="2603494"/>
          </a:xfrm>
        </p:spPr>
        <p:txBody>
          <a:bodyPr>
            <a:normAutofit/>
          </a:bodyPr>
          <a:lstStyle/>
          <a:p>
            <a:r>
              <a:rPr lang="en-US" dirty="0"/>
              <a:t>Workflow to annotate ORFs and visualize the abundance, </a:t>
            </a:r>
            <a:r>
              <a:rPr lang="en-US" dirty="0" err="1"/>
              <a:t>CRISPRicity</a:t>
            </a:r>
            <a:r>
              <a:rPr lang="en-US" dirty="0"/>
              <a:t>, distance parameters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1486A-6BDB-2240-01B6-5DB79BB62B03}"/>
              </a:ext>
            </a:extLst>
          </p:cNvPr>
          <p:cNvSpPr/>
          <p:nvPr/>
        </p:nvSpPr>
        <p:spPr>
          <a:xfrm>
            <a:off x="508000" y="3251199"/>
            <a:ext cx="1932624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FASTA file of representative ORFs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97A91-D7A2-02DE-E7F0-DAD8796F7A1E}"/>
              </a:ext>
            </a:extLst>
          </p:cNvPr>
          <p:cNvSpPr/>
          <p:nvPr/>
        </p:nvSpPr>
        <p:spPr>
          <a:xfrm>
            <a:off x="508000" y="5868512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of distance/</a:t>
            </a:r>
            <a:br>
              <a:rPr lang="en-US" dirty="0"/>
            </a:br>
            <a:r>
              <a:rPr lang="en-US" dirty="0"/>
              <a:t>abundance/</a:t>
            </a:r>
            <a:br>
              <a:rPr lang="en-US" dirty="0"/>
            </a:br>
            <a:r>
              <a:rPr lang="en-US" dirty="0" err="1"/>
              <a:t>CRISPRicity</a:t>
            </a:r>
            <a:br>
              <a:rPr lang="en-US" dirty="0"/>
            </a:br>
            <a:r>
              <a:rPr lang="en-US" dirty="0"/>
              <a:t>scores</a:t>
            </a:r>
            <a:br>
              <a:rPr lang="en-US" dirty="0"/>
            </a:b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E5759D-6031-F306-1F22-F2F428E28170}"/>
              </a:ext>
            </a:extLst>
          </p:cNvPr>
          <p:cNvSpPr/>
          <p:nvPr/>
        </p:nvSpPr>
        <p:spPr>
          <a:xfrm>
            <a:off x="4799488" y="3251199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ORFs split</a:t>
            </a:r>
            <a:br>
              <a:rPr lang="en-US" dirty="0"/>
            </a:br>
            <a:r>
              <a:rPr lang="en-US" dirty="0"/>
              <a:t>into individual</a:t>
            </a:r>
            <a:br>
              <a:rPr lang="en-US" dirty="0"/>
            </a:br>
            <a:r>
              <a:rPr lang="en-US" dirty="0"/>
              <a:t>FASTA files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7F1E65-1613-169C-109A-2F03B8C5C73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40624" y="4042832"/>
            <a:ext cx="2358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3A4251-92A3-A31E-6B81-7F58639524E6}"/>
              </a:ext>
            </a:extLst>
          </p:cNvPr>
          <p:cNvSpPr txBox="1"/>
          <p:nvPr/>
        </p:nvSpPr>
        <p:spPr>
          <a:xfrm>
            <a:off x="7208396" y="3320905"/>
            <a:ext cx="18409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Predict and tabulate</a:t>
            </a:r>
            <a:br>
              <a:rPr lang="en-US" sz="1400" b="1" dirty="0"/>
            </a:br>
            <a:r>
              <a:rPr lang="en-US" sz="1400" b="1" dirty="0" err="1"/>
              <a:t>Pfam</a:t>
            </a:r>
            <a:r>
              <a:rPr lang="en-US" sz="1400" b="1" dirty="0"/>
              <a:t>/</a:t>
            </a:r>
            <a:r>
              <a:rPr lang="en-US" sz="1400" b="1" dirty="0" err="1"/>
              <a:t>Defloc</a:t>
            </a:r>
            <a:br>
              <a:rPr lang="en-US" sz="1400" b="1" dirty="0"/>
            </a:br>
            <a:r>
              <a:rPr lang="en-US" sz="1400" b="1" dirty="0"/>
              <a:t> annotations</a:t>
            </a:r>
            <a:endParaRPr lang="en-AU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2EA6-10BA-F6DB-94ED-AD558E2DBBA2}"/>
              </a:ext>
            </a:extLst>
          </p:cNvPr>
          <p:cNvSpPr txBox="1"/>
          <p:nvPr/>
        </p:nvSpPr>
        <p:spPr>
          <a:xfrm>
            <a:off x="7208395" y="4139021"/>
            <a:ext cx="1685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pfam_annotations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running_script.sh</a:t>
            </a:r>
            <a:endParaRPr lang="en-AU" sz="1400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1E6361-C2C8-361B-D6B5-4D4C05F65EC0}"/>
              </a:ext>
            </a:extLst>
          </p:cNvPr>
          <p:cNvCxnSpPr/>
          <p:nvPr/>
        </p:nvCxnSpPr>
        <p:spPr>
          <a:xfrm>
            <a:off x="6949440" y="4051074"/>
            <a:ext cx="2358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E1F69D-0AD7-6EBC-4D52-4DAB8E9546F3}"/>
              </a:ext>
            </a:extLst>
          </p:cNvPr>
          <p:cNvSpPr/>
          <p:nvPr/>
        </p:nvSpPr>
        <p:spPr>
          <a:xfrm>
            <a:off x="9308304" y="3277684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.csv tables containing </a:t>
            </a:r>
            <a:r>
              <a:rPr lang="en-US" dirty="0" err="1"/>
              <a:t>Pfam</a:t>
            </a:r>
            <a:r>
              <a:rPr lang="en-US" dirty="0"/>
              <a:t>/DEFLOC annotations for each ORF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B830A-574F-8294-D24F-4CA9089D13CD}"/>
              </a:ext>
            </a:extLst>
          </p:cNvPr>
          <p:cNvSpPr txBox="1"/>
          <p:nvPr/>
        </p:nvSpPr>
        <p:spPr>
          <a:xfrm>
            <a:off x="8714691" y="5103122"/>
            <a:ext cx="1667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Add table headers</a:t>
            </a:r>
            <a:br>
              <a:rPr lang="en-US" sz="1400" b="1" dirty="0"/>
            </a:br>
            <a:r>
              <a:rPr lang="en-US" sz="1400" b="1" dirty="0"/>
              <a:t>to .csv files</a:t>
            </a:r>
            <a:endParaRPr lang="en-AU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A84E7-7B5A-36DD-2D29-7C7B75F89E8E}"/>
              </a:ext>
            </a:extLst>
          </p:cNvPr>
          <p:cNvSpPr txBox="1"/>
          <p:nvPr/>
        </p:nvSpPr>
        <p:spPr>
          <a:xfrm>
            <a:off x="10354702" y="5210843"/>
            <a:ext cx="1837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adder_commands.sh</a:t>
            </a:r>
            <a:endParaRPr lang="en-AU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7D08DB-B28A-94C7-9453-A4A216DFAAD0}"/>
              </a:ext>
            </a:extLst>
          </p:cNvPr>
          <p:cNvSpPr/>
          <p:nvPr/>
        </p:nvSpPr>
        <p:spPr>
          <a:xfrm>
            <a:off x="9308304" y="5868514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Pfam</a:t>
            </a:r>
            <a:r>
              <a:rPr lang="en-US" dirty="0"/>
              <a:t>/DEFLOC .csv annotation files w/ headers added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2D3C8-2A62-50E1-970A-495C1589A7B8}"/>
              </a:ext>
            </a:extLst>
          </p:cNvPr>
          <p:cNvCxnSpPr>
            <a:cxnSpLocks/>
          </p:cNvCxnSpPr>
          <p:nvPr/>
        </p:nvCxnSpPr>
        <p:spPr>
          <a:xfrm flipH="1">
            <a:off x="10381749" y="4860949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DBA7D-521F-5291-761F-937595355A3D}"/>
              </a:ext>
            </a:extLst>
          </p:cNvPr>
          <p:cNvSpPr txBox="1"/>
          <p:nvPr/>
        </p:nvSpPr>
        <p:spPr>
          <a:xfrm>
            <a:off x="2664697" y="3599892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Split ORF sequences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7CE19-3CF2-1329-7A6A-D100D47EA116}"/>
              </a:ext>
            </a:extLst>
          </p:cNvPr>
          <p:cNvSpPr txBox="1"/>
          <p:nvPr/>
        </p:nvSpPr>
        <p:spPr>
          <a:xfrm>
            <a:off x="2792040" y="4082433"/>
            <a:ext cx="1656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sequence_splitter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0_5kb.py</a:t>
            </a:r>
            <a:endParaRPr lang="en-AU" sz="1400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92849-17FB-729B-01D1-502FF9D42DFF}"/>
              </a:ext>
            </a:extLst>
          </p:cNvPr>
          <p:cNvSpPr/>
          <p:nvPr/>
        </p:nvSpPr>
        <p:spPr>
          <a:xfrm>
            <a:off x="4799488" y="5868512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with </a:t>
            </a:r>
            <a:r>
              <a:rPr lang="en-US" dirty="0" err="1"/>
              <a:t>Pfam</a:t>
            </a:r>
            <a:br>
              <a:rPr lang="en-US" dirty="0"/>
            </a:br>
            <a:r>
              <a:rPr lang="en-US" dirty="0"/>
              <a:t>annotations added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6B8CF-BDD8-AAA8-063D-A6AF39F053DE}"/>
              </a:ext>
            </a:extLst>
          </p:cNvPr>
          <p:cNvSpPr txBox="1"/>
          <p:nvPr/>
        </p:nvSpPr>
        <p:spPr>
          <a:xfrm>
            <a:off x="4548167" y="7598965"/>
            <a:ext cx="1216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Add DEFLOC</a:t>
            </a:r>
            <a:br>
              <a:rPr lang="en-US" sz="1400" b="1" dirty="0"/>
            </a:br>
            <a:r>
              <a:rPr lang="en-US" sz="1400" b="1" dirty="0"/>
              <a:t> annotations</a:t>
            </a:r>
            <a:br>
              <a:rPr lang="en-US" sz="1400" b="1" dirty="0"/>
            </a:br>
            <a:r>
              <a:rPr lang="en-US" sz="1400" b="1" dirty="0"/>
              <a:t>to table</a:t>
            </a:r>
            <a:endParaRPr lang="en-AU" sz="14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8CAE50-437E-F23E-4ADA-693872F0718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949440" y="6660144"/>
            <a:ext cx="2358864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2B8BDC-31D2-6D0B-62CA-CE6D66AC45A6}"/>
              </a:ext>
            </a:extLst>
          </p:cNvPr>
          <p:cNvSpPr txBox="1"/>
          <p:nvPr/>
        </p:nvSpPr>
        <p:spPr>
          <a:xfrm>
            <a:off x="7097866" y="6739596"/>
            <a:ext cx="181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pfam_entry_adder.py</a:t>
            </a:r>
            <a:endParaRPr lang="en-AU" sz="1400" i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50AA0C-B35B-15C1-0E1B-605C2E0B1755}"/>
              </a:ext>
            </a:extLst>
          </p:cNvPr>
          <p:cNvCxnSpPr/>
          <p:nvPr/>
        </p:nvCxnSpPr>
        <p:spPr>
          <a:xfrm>
            <a:off x="2440624" y="6687637"/>
            <a:ext cx="2358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1AB0A6-7A52-5A5F-BF87-6610046587D5}"/>
              </a:ext>
            </a:extLst>
          </p:cNvPr>
          <p:cNvCxnSpPr>
            <a:cxnSpLocks/>
          </p:cNvCxnSpPr>
          <p:nvPr/>
        </p:nvCxnSpPr>
        <p:spPr>
          <a:xfrm flipH="1">
            <a:off x="5764269" y="7451777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F8AD65D-64BB-9CFE-3009-7B0D2066BB37}"/>
              </a:ext>
            </a:extLst>
          </p:cNvPr>
          <p:cNvSpPr/>
          <p:nvPr/>
        </p:nvSpPr>
        <p:spPr>
          <a:xfrm>
            <a:off x="4799488" y="8459343"/>
            <a:ext cx="2149952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with </a:t>
            </a:r>
            <a:r>
              <a:rPr lang="en-US" dirty="0" err="1"/>
              <a:t>Pfam+DEFLOC</a:t>
            </a:r>
            <a:br>
              <a:rPr lang="en-US" dirty="0"/>
            </a:br>
            <a:r>
              <a:rPr lang="en-US" dirty="0"/>
              <a:t>annotations added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28425-FD67-5B13-FFAA-97B9A3994521}"/>
              </a:ext>
            </a:extLst>
          </p:cNvPr>
          <p:cNvSpPr txBox="1"/>
          <p:nvPr/>
        </p:nvSpPr>
        <p:spPr>
          <a:xfrm>
            <a:off x="7158352" y="6146675"/>
            <a:ext cx="1991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Add </a:t>
            </a:r>
            <a:r>
              <a:rPr lang="en-US" sz="1400" b="1" dirty="0" err="1"/>
              <a:t>Pfam</a:t>
            </a:r>
            <a:r>
              <a:rPr lang="en-US" sz="1400" b="1" dirty="0"/>
              <a:t> annotations</a:t>
            </a:r>
            <a:br>
              <a:rPr lang="en-US" sz="1400" b="1" dirty="0"/>
            </a:br>
            <a:r>
              <a:rPr lang="en-US" sz="1400" b="1" dirty="0"/>
              <a:t>to table</a:t>
            </a:r>
            <a:endParaRPr lang="en-AU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38843B-E80F-BC63-FB8B-11335BA185F0}"/>
              </a:ext>
            </a:extLst>
          </p:cNvPr>
          <p:cNvSpPr txBox="1"/>
          <p:nvPr/>
        </p:nvSpPr>
        <p:spPr>
          <a:xfrm>
            <a:off x="5764269" y="7720187"/>
            <a:ext cx="133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padlocplus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entry_adder.py</a:t>
            </a:r>
            <a:endParaRPr lang="en-AU" sz="1400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0E279B-7DCE-A343-CD1E-9361CD2B3DB4}"/>
              </a:ext>
            </a:extLst>
          </p:cNvPr>
          <p:cNvCxnSpPr>
            <a:cxnSpLocks/>
          </p:cNvCxnSpPr>
          <p:nvPr/>
        </p:nvCxnSpPr>
        <p:spPr>
          <a:xfrm flipH="1" flipV="1">
            <a:off x="2440624" y="9304950"/>
            <a:ext cx="2358864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B7A17AC-DB66-E626-2177-6D8AD79228F4}"/>
              </a:ext>
            </a:extLst>
          </p:cNvPr>
          <p:cNvSpPr/>
          <p:nvPr/>
        </p:nvSpPr>
        <p:spPr>
          <a:xfrm>
            <a:off x="508000" y="8540809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counting</a:t>
            </a:r>
            <a:br>
              <a:rPr lang="en-US" dirty="0"/>
            </a:br>
            <a:r>
              <a:rPr lang="en-US" dirty="0" err="1"/>
              <a:t>Pfam</a:t>
            </a:r>
            <a:r>
              <a:rPr lang="en-US" dirty="0"/>
              <a:t>/DEFLOC</a:t>
            </a:r>
            <a:br>
              <a:rPr lang="en-US" dirty="0"/>
            </a:br>
            <a:r>
              <a:rPr lang="en-US" dirty="0"/>
              <a:t>annotation counts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3993BF-C136-B0C7-83D2-D8D0A595FFCD}"/>
              </a:ext>
            </a:extLst>
          </p:cNvPr>
          <p:cNvSpPr txBox="1"/>
          <p:nvPr/>
        </p:nvSpPr>
        <p:spPr>
          <a:xfrm>
            <a:off x="2784667" y="8620537"/>
            <a:ext cx="1755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Count Annotations </a:t>
            </a:r>
            <a:br>
              <a:rPr lang="en-US" sz="1400" b="1" dirty="0"/>
            </a:br>
            <a:r>
              <a:rPr lang="en-US" sz="1400" b="1" dirty="0"/>
              <a:t>(</a:t>
            </a:r>
            <a:r>
              <a:rPr lang="en-US" sz="1400" b="1" dirty="0" err="1"/>
              <a:t>Pfam</a:t>
            </a:r>
            <a:r>
              <a:rPr lang="en-US" sz="1400" b="1" dirty="0"/>
              <a:t>/DEFLOC)</a:t>
            </a:r>
            <a:endParaRPr lang="en-AU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D1866-588C-2091-5374-3BAFF1996F49}"/>
              </a:ext>
            </a:extLst>
          </p:cNvPr>
          <p:cNvSpPr txBox="1"/>
          <p:nvPr/>
        </p:nvSpPr>
        <p:spPr>
          <a:xfrm>
            <a:off x="2865461" y="9304950"/>
            <a:ext cx="1790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&lt;</a:t>
            </a:r>
            <a:r>
              <a:rPr lang="en-US" sz="1400" i="1" dirty="0" err="1"/>
              <a:t>pfam</a:t>
            </a:r>
            <a:r>
              <a:rPr lang="en-US" sz="1400" i="1" dirty="0"/>
              <a:t>/</a:t>
            </a:r>
            <a:r>
              <a:rPr lang="en-US" sz="1400" i="1" dirty="0" err="1"/>
              <a:t>padlocplus</a:t>
            </a:r>
            <a:r>
              <a:rPr lang="en-US" sz="1400" i="1" dirty="0"/>
              <a:t>&gt;_</a:t>
            </a:r>
            <a:br>
              <a:rPr lang="en-US" sz="1400" i="1" dirty="0"/>
            </a:br>
            <a:r>
              <a:rPr lang="en-US" sz="1400" i="1" dirty="0" err="1"/>
              <a:t>co_occurrance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 err="1"/>
              <a:t>annotation_count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transform.py</a:t>
            </a:r>
            <a:endParaRPr lang="en-AU" sz="14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88EBD2-9B1D-C64F-5299-25AA4A25C824}"/>
              </a:ext>
            </a:extLst>
          </p:cNvPr>
          <p:cNvCxnSpPr>
            <a:cxnSpLocks/>
          </p:cNvCxnSpPr>
          <p:nvPr/>
        </p:nvCxnSpPr>
        <p:spPr>
          <a:xfrm flipH="1">
            <a:off x="1472781" y="10153677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4CE52A-C6C4-F60D-588A-B05B920C2958}"/>
              </a:ext>
            </a:extLst>
          </p:cNvPr>
          <p:cNvSpPr txBox="1"/>
          <p:nvPr/>
        </p:nvSpPr>
        <p:spPr>
          <a:xfrm>
            <a:off x="331122" y="10422579"/>
            <a:ext cx="11416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Manual</a:t>
            </a:r>
            <a:br>
              <a:rPr lang="en-US" sz="1400" b="1" dirty="0"/>
            </a:br>
            <a:r>
              <a:rPr lang="en-US" sz="1400" b="1" dirty="0"/>
              <a:t>counting &amp;</a:t>
            </a:r>
            <a:br>
              <a:rPr lang="en-US" sz="1400" b="1" dirty="0"/>
            </a:br>
            <a:r>
              <a:rPr lang="en-US" sz="1400" b="1" dirty="0"/>
              <a:t>assignment</a:t>
            </a:r>
            <a:endParaRPr lang="en-AU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EB3F7B-B211-9597-3199-68F8B8D576A5}"/>
              </a:ext>
            </a:extLst>
          </p:cNvPr>
          <p:cNvSpPr/>
          <p:nvPr/>
        </p:nvSpPr>
        <p:spPr>
          <a:xfrm>
            <a:off x="508000" y="11170121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Pie chart survey </a:t>
            </a:r>
            <a:br>
              <a:rPr lang="en-US" dirty="0"/>
            </a:br>
            <a:r>
              <a:rPr lang="en-US" dirty="0"/>
              <a:t>of CRISPR-</a:t>
            </a:r>
            <a:br>
              <a:rPr lang="en-US" dirty="0"/>
            </a:br>
            <a:r>
              <a:rPr lang="en-US" dirty="0"/>
              <a:t>associated</a:t>
            </a:r>
            <a:br>
              <a:rPr lang="en-US" dirty="0"/>
            </a:br>
            <a:r>
              <a:rPr lang="en-US" dirty="0"/>
              <a:t>genes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41CBE-64D2-BACE-E070-753C0C322887}"/>
              </a:ext>
            </a:extLst>
          </p:cNvPr>
          <p:cNvSpPr txBox="1"/>
          <p:nvPr/>
        </p:nvSpPr>
        <p:spPr>
          <a:xfrm>
            <a:off x="1474439" y="10594993"/>
            <a:ext cx="1391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Chart rendering</a:t>
            </a:r>
            <a:endParaRPr lang="en-AU" sz="1400" i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5D2160-263D-F187-D61A-96CB09CD13D9}"/>
              </a:ext>
            </a:extLst>
          </p:cNvPr>
          <p:cNvCxnSpPr/>
          <p:nvPr/>
        </p:nvCxnSpPr>
        <p:spPr>
          <a:xfrm>
            <a:off x="6976347" y="9250975"/>
            <a:ext cx="23588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6D19AA2-3A3E-62DF-CAB3-8F1680395C5F}"/>
              </a:ext>
            </a:extLst>
          </p:cNvPr>
          <p:cNvSpPr/>
          <p:nvPr/>
        </p:nvSpPr>
        <p:spPr>
          <a:xfrm>
            <a:off x="9306773" y="8409635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2-parameter</a:t>
            </a:r>
            <a:br>
              <a:rPr lang="en-US" dirty="0"/>
            </a:br>
            <a:r>
              <a:rPr lang="en-US" dirty="0"/>
              <a:t>table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7799CD-9128-43FD-8FE3-E40B00B4A8A5}"/>
              </a:ext>
            </a:extLst>
          </p:cNvPr>
          <p:cNvSpPr txBox="1"/>
          <p:nvPr/>
        </p:nvSpPr>
        <p:spPr>
          <a:xfrm>
            <a:off x="7013605" y="8575611"/>
            <a:ext cx="2330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Generate table</a:t>
            </a:r>
            <a:br>
              <a:rPr lang="en-US" sz="1400" b="1" dirty="0"/>
            </a:br>
            <a:r>
              <a:rPr lang="en-US" sz="1400" b="1" dirty="0"/>
              <a:t>with only 2 of </a:t>
            </a:r>
            <a:r>
              <a:rPr lang="en-US" sz="1400" b="1" dirty="0" err="1"/>
              <a:t>CRISPRicity</a:t>
            </a:r>
            <a:r>
              <a:rPr lang="en-US" sz="1400" b="1" dirty="0"/>
              <a:t>/</a:t>
            </a:r>
            <a:br>
              <a:rPr lang="en-US" sz="1400" b="1" dirty="0"/>
            </a:br>
            <a:r>
              <a:rPr lang="en-US" sz="1400" b="1" dirty="0"/>
              <a:t>abundance/distance</a:t>
            </a:r>
            <a:br>
              <a:rPr lang="en-US" sz="1400" b="1" dirty="0"/>
            </a:br>
            <a:endParaRPr lang="en-AU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F243CB-25C7-548D-D926-EE070003AE53}"/>
              </a:ext>
            </a:extLst>
          </p:cNvPr>
          <p:cNvSpPr txBox="1"/>
          <p:nvPr/>
        </p:nvSpPr>
        <p:spPr>
          <a:xfrm>
            <a:off x="7268411" y="9304950"/>
            <a:ext cx="1565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Use excel (or</a:t>
            </a:r>
            <a:br>
              <a:rPr lang="en-US" sz="1400" i="1" dirty="0"/>
            </a:br>
            <a:r>
              <a:rPr lang="en-US" sz="1400" i="1" dirty="0"/>
              <a:t>similar) for editing</a:t>
            </a:r>
            <a:endParaRPr lang="en-AU" sz="1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0FE47B-5084-573A-8628-F9E6845DC016}"/>
              </a:ext>
            </a:extLst>
          </p:cNvPr>
          <p:cNvCxnSpPr>
            <a:cxnSpLocks/>
          </p:cNvCxnSpPr>
          <p:nvPr/>
        </p:nvCxnSpPr>
        <p:spPr>
          <a:xfrm flipH="1">
            <a:off x="10271554" y="9992901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498A504-111D-F69A-4CCD-ED39CE1F5458}"/>
              </a:ext>
            </a:extLst>
          </p:cNvPr>
          <p:cNvSpPr txBox="1"/>
          <p:nvPr/>
        </p:nvSpPr>
        <p:spPr>
          <a:xfrm>
            <a:off x="7889427" y="10127352"/>
            <a:ext cx="2330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Draw topology</a:t>
            </a:r>
            <a:br>
              <a:rPr lang="en-US" sz="1400" b="1" dirty="0"/>
            </a:br>
            <a:r>
              <a:rPr lang="en-US" sz="1400" b="1" dirty="0"/>
              <a:t>points showing </a:t>
            </a:r>
            <a:br>
              <a:rPr lang="en-US" sz="1400" b="1" dirty="0"/>
            </a:br>
            <a:r>
              <a:rPr lang="en-US" sz="1400" b="1" dirty="0"/>
              <a:t>point densities</a:t>
            </a:r>
            <a:endParaRPr lang="en-AU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890F0C-C3E4-7A1C-D794-3907E4B189FC}"/>
              </a:ext>
            </a:extLst>
          </p:cNvPr>
          <p:cNvSpPr txBox="1"/>
          <p:nvPr/>
        </p:nvSpPr>
        <p:spPr>
          <a:xfrm>
            <a:off x="10271554" y="10170274"/>
            <a:ext cx="1238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Topology_</a:t>
            </a:r>
            <a:br>
              <a:rPr lang="en-US" sz="1400" i="1" dirty="0"/>
            </a:br>
            <a:r>
              <a:rPr lang="en-US" sz="1400" i="1" dirty="0" err="1"/>
              <a:t>ggplot_code.r</a:t>
            </a:r>
            <a:endParaRPr lang="en-AU" sz="1400" i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B21479-0F12-17AB-1FF5-14A372CB7E11}"/>
              </a:ext>
            </a:extLst>
          </p:cNvPr>
          <p:cNvSpPr/>
          <p:nvPr/>
        </p:nvSpPr>
        <p:spPr>
          <a:xfrm>
            <a:off x="9344031" y="10968306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Topology</a:t>
            </a:r>
            <a:br>
              <a:rPr lang="en-US" dirty="0"/>
            </a:br>
            <a:r>
              <a:rPr lang="en-US" dirty="0" err="1"/>
              <a:t>radioplots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CRISPRicity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abundance/</a:t>
            </a:r>
            <a:br>
              <a:rPr lang="en-US" dirty="0"/>
            </a:br>
            <a:r>
              <a:rPr lang="en-US" dirty="0"/>
              <a:t>distance</a:t>
            </a:r>
            <a:endParaRPr lang="en-AU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217F5A-9D31-008F-48A2-127135E238F8}"/>
              </a:ext>
            </a:extLst>
          </p:cNvPr>
          <p:cNvCxnSpPr>
            <a:cxnSpLocks/>
          </p:cNvCxnSpPr>
          <p:nvPr/>
        </p:nvCxnSpPr>
        <p:spPr>
          <a:xfrm flipH="1">
            <a:off x="5762738" y="10042608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2C2FC1B-A001-FA85-0A71-CBFDB7B6C7C2}"/>
              </a:ext>
            </a:extLst>
          </p:cNvPr>
          <p:cNvSpPr/>
          <p:nvPr/>
        </p:nvSpPr>
        <p:spPr>
          <a:xfrm>
            <a:off x="4796426" y="11104147"/>
            <a:ext cx="1932624" cy="1583266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plot of</a:t>
            </a:r>
            <a:br>
              <a:rPr lang="en-US" dirty="0"/>
            </a:br>
            <a:r>
              <a:rPr lang="en-US" dirty="0" err="1"/>
              <a:t>CRISPRicity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abundance/</a:t>
            </a:r>
            <a:br>
              <a:rPr lang="en-US" dirty="0"/>
            </a:br>
            <a:r>
              <a:rPr lang="en-US" dirty="0"/>
              <a:t>distance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F6BDA8-85E3-17CB-6D07-46C4BA448E59}"/>
              </a:ext>
            </a:extLst>
          </p:cNvPr>
          <p:cNvSpPr txBox="1"/>
          <p:nvPr/>
        </p:nvSpPr>
        <p:spPr>
          <a:xfrm>
            <a:off x="3406462" y="10436003"/>
            <a:ext cx="233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Draw 3D topology</a:t>
            </a:r>
            <a:br>
              <a:rPr lang="en-US" sz="1400" b="1" dirty="0"/>
            </a:br>
            <a:endParaRPr lang="en-AU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B1B700-0DB5-BF9C-D538-7CD19ECC49DC}"/>
              </a:ext>
            </a:extLst>
          </p:cNvPr>
          <p:cNvSpPr txBox="1"/>
          <p:nvPr/>
        </p:nvSpPr>
        <p:spPr>
          <a:xfrm>
            <a:off x="5762738" y="10053247"/>
            <a:ext cx="25356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topology_plot3D_plotly_code_</a:t>
            </a:r>
            <a:br>
              <a:rPr lang="en-US" sz="1400" i="1" dirty="0"/>
            </a:br>
            <a:r>
              <a:rPr lang="en-US" sz="1400" i="1" dirty="0"/>
              <a:t>working.py/</a:t>
            </a:r>
            <a:br>
              <a:rPr lang="en-US" sz="1400" i="1" dirty="0"/>
            </a:br>
            <a:r>
              <a:rPr lang="en-US" sz="1400" i="1" dirty="0"/>
              <a:t>topology_plot3D_plotly_code_</a:t>
            </a:r>
            <a:br>
              <a:rPr lang="en-US" sz="1400" i="1" dirty="0"/>
            </a:br>
            <a:r>
              <a:rPr lang="en-US" sz="1400" i="1" dirty="0"/>
              <a:t>working_padloc.py</a:t>
            </a:r>
            <a:endParaRPr lang="en-AU" sz="1400" i="1" dirty="0"/>
          </a:p>
        </p:txBody>
      </p:sp>
    </p:spTree>
    <p:extLst>
      <p:ext uri="{BB962C8B-B14F-4D97-AF65-F5344CB8AC3E}">
        <p14:creationId xmlns:p14="http://schemas.microsoft.com/office/powerpoint/2010/main" val="180009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3E2A-637A-D7ED-8535-2E4EB517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-101594"/>
            <a:ext cx="10515600" cy="3263894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for rendering conservation heatmaps among</a:t>
            </a:r>
            <a:br>
              <a:rPr lang="en-US" dirty="0"/>
            </a:br>
            <a:r>
              <a:rPr lang="en-US" dirty="0"/>
              <a:t>proteins associated to </a:t>
            </a:r>
            <a:br>
              <a:rPr lang="en-US" dirty="0"/>
            </a:br>
            <a:r>
              <a:rPr lang="en-US" dirty="0"/>
              <a:t>CRISPR-Cas subtypes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930C04-D630-AEE5-C7FA-72E5E29F6E0C}"/>
              </a:ext>
            </a:extLst>
          </p:cNvPr>
          <p:cNvSpPr/>
          <p:nvPr/>
        </p:nvSpPr>
        <p:spPr>
          <a:xfrm>
            <a:off x="507999" y="3251199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Table(s) of protein annotations </a:t>
            </a:r>
            <a:br>
              <a:rPr lang="en-US" dirty="0"/>
            </a:br>
            <a:r>
              <a:rPr lang="en-US" dirty="0"/>
              <a:t>(produced from annotation_parallelisation_function_SQL11.py) in </a:t>
            </a:r>
            <a:br>
              <a:rPr lang="en-US" dirty="0"/>
            </a:br>
            <a:r>
              <a:rPr lang="en-US" dirty="0"/>
              <a:t>Chapter 4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3B45C-69B6-A445-BA84-BA4921514251}"/>
              </a:ext>
            </a:extLst>
          </p:cNvPr>
          <p:cNvSpPr/>
          <p:nvPr/>
        </p:nvSpPr>
        <p:spPr>
          <a:xfrm>
            <a:off x="4049075" y="3251197"/>
            <a:ext cx="2916405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Annotated genomes</a:t>
            </a:r>
            <a:br>
              <a:rPr lang="en-US" dirty="0"/>
            </a:br>
            <a:r>
              <a:rPr lang="en-US" dirty="0"/>
              <a:t>from each subtype (produced from annotation_parallelisation_function_SQL11.py)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11154-441A-4905-C8AD-C07F4D9B524F}"/>
              </a:ext>
            </a:extLst>
          </p:cNvPr>
          <p:cNvSpPr/>
          <p:nvPr/>
        </p:nvSpPr>
        <p:spPr>
          <a:xfrm>
            <a:off x="7289799" y="3251197"/>
            <a:ext cx="291180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Domain name of interest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521CFE-C7DE-97AC-11A3-D1DC48EF1106}"/>
              </a:ext>
            </a:extLst>
          </p:cNvPr>
          <p:cNvCxnSpPr>
            <a:cxnSpLocks/>
          </p:cNvCxnSpPr>
          <p:nvPr/>
        </p:nvCxnSpPr>
        <p:spPr>
          <a:xfrm flipH="1">
            <a:off x="1966202" y="4834462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8D76B1-A4E1-3F79-5AD1-05F2D53E0A7C}"/>
              </a:ext>
            </a:extLst>
          </p:cNvPr>
          <p:cNvCxnSpPr>
            <a:cxnSpLocks/>
          </p:cNvCxnSpPr>
          <p:nvPr/>
        </p:nvCxnSpPr>
        <p:spPr>
          <a:xfrm flipH="1">
            <a:off x="5505746" y="4834462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EFE188-1F37-81C3-D049-3D92E50EFD37}"/>
              </a:ext>
            </a:extLst>
          </p:cNvPr>
          <p:cNvSpPr txBox="1"/>
          <p:nvPr/>
        </p:nvSpPr>
        <p:spPr>
          <a:xfrm>
            <a:off x="183680" y="4968914"/>
            <a:ext cx="17141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Compute</a:t>
            </a:r>
            <a:br>
              <a:rPr lang="en-US" sz="1400" b="1" dirty="0"/>
            </a:br>
            <a:r>
              <a:rPr lang="en-US" sz="1400" b="1" dirty="0"/>
              <a:t>Conservation</a:t>
            </a:r>
            <a:br>
              <a:rPr lang="en-US" sz="1400" b="1" dirty="0"/>
            </a:br>
            <a:r>
              <a:rPr lang="en-US" sz="1400" b="1" dirty="0"/>
              <a:t>of each annotation</a:t>
            </a:r>
            <a:endParaRPr lang="en-AU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3D637-1430-0E09-3D6B-EC7325ECC8B6}"/>
              </a:ext>
            </a:extLst>
          </p:cNvPr>
          <p:cNvSpPr txBox="1"/>
          <p:nvPr/>
        </p:nvSpPr>
        <p:spPr>
          <a:xfrm>
            <a:off x="1916021" y="5076635"/>
            <a:ext cx="1764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host_orf_counter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conservation_t.py</a:t>
            </a:r>
            <a:br>
              <a:rPr lang="en-US" sz="1400" i="1" dirty="0"/>
            </a:br>
            <a:r>
              <a:rPr lang="en-US" sz="1400" i="1" dirty="0"/>
              <a:t>(run for all subtypes)</a:t>
            </a:r>
            <a:endParaRPr lang="en-AU" sz="1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F07FF-5EBD-4430-5439-38E66C15E186}"/>
              </a:ext>
            </a:extLst>
          </p:cNvPr>
          <p:cNvSpPr/>
          <p:nvPr/>
        </p:nvSpPr>
        <p:spPr>
          <a:xfrm>
            <a:off x="506467" y="5869599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Tables showing</a:t>
            </a:r>
            <a:br>
              <a:rPr lang="en-US" dirty="0"/>
            </a:br>
            <a:r>
              <a:rPr lang="en-US" dirty="0"/>
              <a:t>conservation of</a:t>
            </a:r>
            <a:br>
              <a:rPr lang="en-US" dirty="0"/>
            </a:br>
            <a:r>
              <a:rPr lang="en-US" dirty="0"/>
              <a:t>each protein family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0DDC8C-8EA2-3F78-BB25-8C52D5035CB2}"/>
              </a:ext>
            </a:extLst>
          </p:cNvPr>
          <p:cNvCxnSpPr>
            <a:cxnSpLocks/>
          </p:cNvCxnSpPr>
          <p:nvPr/>
        </p:nvCxnSpPr>
        <p:spPr>
          <a:xfrm flipH="1">
            <a:off x="1966201" y="7452864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70217B-1C4C-9ACD-2AEC-FB9E3A6F7073}"/>
              </a:ext>
            </a:extLst>
          </p:cNvPr>
          <p:cNvSpPr/>
          <p:nvPr/>
        </p:nvSpPr>
        <p:spPr>
          <a:xfrm>
            <a:off x="456286" y="8487999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Matrix of</a:t>
            </a:r>
            <a:br>
              <a:rPr lang="en-US" dirty="0"/>
            </a:br>
            <a:r>
              <a:rPr lang="en-US" dirty="0"/>
              <a:t>conservation</a:t>
            </a:r>
            <a:br>
              <a:rPr lang="en-US" dirty="0"/>
            </a:br>
            <a:r>
              <a:rPr lang="en-US" dirty="0"/>
              <a:t>scores for each subtype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22099-A4DB-18A3-F73A-86A5687E1CBA}"/>
              </a:ext>
            </a:extLst>
          </p:cNvPr>
          <p:cNvSpPr txBox="1"/>
          <p:nvPr/>
        </p:nvSpPr>
        <p:spPr>
          <a:xfrm>
            <a:off x="1916020" y="7708821"/>
            <a:ext cx="1300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Pfam_header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truncator.py</a:t>
            </a:r>
            <a:endParaRPr lang="en-AU" sz="1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83778-4850-975F-FF57-EF2F5E2B6595}"/>
              </a:ext>
            </a:extLst>
          </p:cNvPr>
          <p:cNvSpPr txBox="1"/>
          <p:nvPr/>
        </p:nvSpPr>
        <p:spPr>
          <a:xfrm>
            <a:off x="1066980" y="7585034"/>
            <a:ext cx="8992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Truncate</a:t>
            </a:r>
            <a:br>
              <a:rPr lang="en-US" sz="1400" b="1" dirty="0"/>
            </a:br>
            <a:r>
              <a:rPr lang="en-US" sz="1400" b="1" dirty="0"/>
              <a:t>headers</a:t>
            </a:r>
            <a:br>
              <a:rPr lang="en-US" sz="1400" b="1" dirty="0"/>
            </a:br>
            <a:r>
              <a:rPr lang="en-US" sz="1400" b="1" dirty="0"/>
              <a:t>in matrix</a:t>
            </a:r>
            <a:endParaRPr lang="en-AU" sz="1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ABD12D-AD99-64E0-FB60-74C98ED5C57A}"/>
              </a:ext>
            </a:extLst>
          </p:cNvPr>
          <p:cNvCxnSpPr>
            <a:cxnSpLocks/>
          </p:cNvCxnSpPr>
          <p:nvPr/>
        </p:nvCxnSpPr>
        <p:spPr>
          <a:xfrm flipH="1">
            <a:off x="1966201" y="10043695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4EF6A-CA72-8AF3-4C7A-5DCF6892EA9C}"/>
              </a:ext>
            </a:extLst>
          </p:cNvPr>
          <p:cNvSpPr/>
          <p:nvPr/>
        </p:nvSpPr>
        <p:spPr>
          <a:xfrm>
            <a:off x="506467" y="11051261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Curated Matrix of</a:t>
            </a:r>
            <a:br>
              <a:rPr lang="en-US" dirty="0"/>
            </a:br>
            <a:r>
              <a:rPr lang="en-US" dirty="0"/>
              <a:t>conservation</a:t>
            </a:r>
            <a:br>
              <a:rPr lang="en-US" dirty="0"/>
            </a:br>
            <a:r>
              <a:rPr lang="en-US" dirty="0"/>
              <a:t>scores for each subtype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A1059-01EF-60B6-3B1A-4C4DC6B5D4C4}"/>
              </a:ext>
            </a:extLst>
          </p:cNvPr>
          <p:cNvSpPr txBox="1"/>
          <p:nvPr/>
        </p:nvSpPr>
        <p:spPr>
          <a:xfrm>
            <a:off x="435974" y="10098833"/>
            <a:ext cx="15302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Manually curate </a:t>
            </a:r>
            <a:br>
              <a:rPr lang="en-US" sz="1400" b="1" dirty="0"/>
            </a:br>
            <a:r>
              <a:rPr lang="en-US" sz="1400" b="1" dirty="0"/>
              <a:t>and merge </a:t>
            </a:r>
            <a:br>
              <a:rPr lang="en-US" sz="1400" b="1" dirty="0"/>
            </a:br>
            <a:r>
              <a:rPr lang="en-US" sz="1400" b="1" dirty="0"/>
              <a:t>synonymous</a:t>
            </a:r>
          </a:p>
          <a:p>
            <a:pPr algn="r"/>
            <a:r>
              <a:rPr lang="en-US" sz="1400" b="1" dirty="0"/>
              <a:t>annotations </a:t>
            </a:r>
            <a:endParaRPr lang="en-AU" sz="1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D62AA6-BC3C-55F3-7EDF-BC5098294AF9}"/>
              </a:ext>
            </a:extLst>
          </p:cNvPr>
          <p:cNvCxnSpPr>
            <a:cxnSpLocks/>
          </p:cNvCxnSpPr>
          <p:nvPr/>
        </p:nvCxnSpPr>
        <p:spPr>
          <a:xfrm flipH="1">
            <a:off x="1966201" y="12662095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EDA4A5-2B69-0C69-9EAF-B0E665ECAE4F}"/>
              </a:ext>
            </a:extLst>
          </p:cNvPr>
          <p:cNvSpPr txBox="1"/>
          <p:nvPr/>
        </p:nvSpPr>
        <p:spPr>
          <a:xfrm>
            <a:off x="0" y="12694615"/>
            <a:ext cx="1974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Filter by </a:t>
            </a:r>
            <a:br>
              <a:rPr lang="en-US" sz="1400" b="1" dirty="0"/>
            </a:br>
            <a:r>
              <a:rPr lang="en-US" sz="1400" b="1" dirty="0"/>
              <a:t>conservation</a:t>
            </a:r>
            <a:br>
              <a:rPr lang="en-US" sz="1400" b="1" dirty="0"/>
            </a:br>
            <a:r>
              <a:rPr lang="en-US" sz="1400" b="1" dirty="0"/>
              <a:t>criteria &amp; generate </a:t>
            </a:r>
            <a:br>
              <a:rPr lang="en-US" sz="1400" b="1" dirty="0"/>
            </a:br>
            <a:r>
              <a:rPr lang="en-US" sz="1400" b="1" dirty="0"/>
              <a:t>heatmap annotations </a:t>
            </a:r>
            <a:endParaRPr lang="en-AU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04AC11-BA90-ECF4-EECE-F84CA9D4C262}"/>
              </a:ext>
            </a:extLst>
          </p:cNvPr>
          <p:cNvSpPr txBox="1"/>
          <p:nvPr/>
        </p:nvSpPr>
        <p:spPr>
          <a:xfrm>
            <a:off x="1974259" y="12904268"/>
            <a:ext cx="1300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Pfam_header</a:t>
            </a:r>
            <a:r>
              <a:rPr lang="en-US" sz="1400" i="1" dirty="0"/>
              <a:t>_</a:t>
            </a:r>
            <a:br>
              <a:rPr lang="en-US" sz="1400" i="1" dirty="0"/>
            </a:br>
            <a:r>
              <a:rPr lang="en-US" sz="1400" i="1" dirty="0"/>
              <a:t>truncator.py</a:t>
            </a:r>
            <a:endParaRPr lang="en-AU" sz="14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71A773-527D-851C-E6CA-B50AB9D8E628}"/>
              </a:ext>
            </a:extLst>
          </p:cNvPr>
          <p:cNvSpPr/>
          <p:nvPr/>
        </p:nvSpPr>
        <p:spPr>
          <a:xfrm>
            <a:off x="435974" y="13706155"/>
            <a:ext cx="2919469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 showing</a:t>
            </a:r>
            <a:br>
              <a:rPr lang="en-US" dirty="0"/>
            </a:br>
            <a:r>
              <a:rPr lang="en-US" dirty="0"/>
              <a:t>conservation of ORF</a:t>
            </a:r>
            <a:br>
              <a:rPr lang="en-US" dirty="0"/>
            </a:br>
            <a:r>
              <a:rPr lang="en-US" dirty="0"/>
              <a:t>domains associated</a:t>
            </a:r>
            <a:br>
              <a:rPr lang="en-US" dirty="0"/>
            </a:br>
            <a:r>
              <a:rPr lang="en-US" dirty="0"/>
              <a:t>to each subtype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910B19-4B04-2013-2EDF-4B12AD3C9DDC}"/>
              </a:ext>
            </a:extLst>
          </p:cNvPr>
          <p:cNvSpPr/>
          <p:nvPr/>
        </p:nvSpPr>
        <p:spPr>
          <a:xfrm>
            <a:off x="4047543" y="5869598"/>
            <a:ext cx="2916405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Aggregated</a:t>
            </a:r>
            <a:br>
              <a:rPr lang="en-US" dirty="0"/>
            </a:br>
            <a:r>
              <a:rPr lang="en-US" dirty="0"/>
              <a:t>Protein ORFs specific to each domain</a:t>
            </a:r>
            <a:endParaRPr lang="en-AU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8742680-2A46-B59F-C690-6F79AEB889E0}"/>
              </a:ext>
            </a:extLst>
          </p:cNvPr>
          <p:cNvCxnSpPr>
            <a:stCxn id="4" idx="3"/>
            <a:endCxn id="24" idx="1"/>
          </p:cNvCxnSpPr>
          <p:nvPr/>
        </p:nvCxnSpPr>
        <p:spPr>
          <a:xfrm>
            <a:off x="3427468" y="4042832"/>
            <a:ext cx="620075" cy="2618399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24FB11E-E5A1-ED12-CF82-57715E8EED90}"/>
              </a:ext>
            </a:extLst>
          </p:cNvPr>
          <p:cNvCxnSpPr>
            <a:stCxn id="6" idx="2"/>
            <a:endCxn id="24" idx="3"/>
          </p:cNvCxnSpPr>
          <p:nvPr/>
        </p:nvCxnSpPr>
        <p:spPr>
          <a:xfrm rot="5400000">
            <a:off x="6941442" y="4856968"/>
            <a:ext cx="1826769" cy="1781756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9A08C8-35FD-763E-8824-A022D5CB2EF7}"/>
              </a:ext>
            </a:extLst>
          </p:cNvPr>
          <p:cNvCxnSpPr>
            <a:cxnSpLocks/>
          </p:cNvCxnSpPr>
          <p:nvPr/>
        </p:nvCxnSpPr>
        <p:spPr>
          <a:xfrm flipH="1">
            <a:off x="5504214" y="7450583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C1B735A-2619-C673-599F-75CB67B8127F}"/>
              </a:ext>
            </a:extLst>
          </p:cNvPr>
          <p:cNvSpPr/>
          <p:nvPr/>
        </p:nvSpPr>
        <p:spPr>
          <a:xfrm>
            <a:off x="4045242" y="11051260"/>
            <a:ext cx="2916405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Phylogenetic trees</a:t>
            </a:r>
            <a:br>
              <a:rPr lang="en-US" dirty="0"/>
            </a:br>
            <a:r>
              <a:rPr lang="en-US" dirty="0"/>
              <a:t>of each domain of </a:t>
            </a:r>
            <a:br>
              <a:rPr lang="en-US" dirty="0"/>
            </a:br>
            <a:r>
              <a:rPr lang="en-US" dirty="0"/>
              <a:t>interest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AAD214-4012-3D75-FCD3-3D4E75279E72}"/>
              </a:ext>
            </a:extLst>
          </p:cNvPr>
          <p:cNvSpPr txBox="1"/>
          <p:nvPr/>
        </p:nvSpPr>
        <p:spPr>
          <a:xfrm>
            <a:off x="4154202" y="5070983"/>
            <a:ext cx="124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Retrieval</a:t>
            </a:r>
            <a:br>
              <a:rPr lang="en-US" sz="1400" b="1" dirty="0"/>
            </a:br>
            <a:r>
              <a:rPr lang="en-US" sz="1400" b="1" dirty="0"/>
              <a:t>protein ORFs</a:t>
            </a:r>
            <a:endParaRPr lang="en-AU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DECD1D-86B7-CF70-0920-641E32CCF341}"/>
              </a:ext>
            </a:extLst>
          </p:cNvPr>
          <p:cNvSpPr txBox="1"/>
          <p:nvPr/>
        </p:nvSpPr>
        <p:spPr>
          <a:xfrm>
            <a:off x="5503445" y="5163289"/>
            <a:ext cx="2190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query_batch_retrieval2.sh</a:t>
            </a:r>
            <a:endParaRPr lang="en-AU" sz="1400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F4B5E-9D8A-314A-FA7F-529EE6559E93}"/>
              </a:ext>
            </a:extLst>
          </p:cNvPr>
          <p:cNvSpPr txBox="1"/>
          <p:nvPr/>
        </p:nvSpPr>
        <p:spPr>
          <a:xfrm>
            <a:off x="4061870" y="7585034"/>
            <a:ext cx="1334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Align proteins</a:t>
            </a:r>
            <a:br>
              <a:rPr lang="en-US" sz="1400" b="1" dirty="0"/>
            </a:br>
            <a:r>
              <a:rPr lang="en-US" sz="1400" b="1" dirty="0"/>
              <a:t>using </a:t>
            </a:r>
            <a:br>
              <a:rPr lang="en-US" sz="1400" b="1" dirty="0"/>
            </a:br>
            <a:r>
              <a:rPr lang="en-US" sz="1400" b="1" dirty="0" err="1"/>
              <a:t>clustal</a:t>
            </a:r>
            <a:r>
              <a:rPr lang="en-US" sz="1400" b="1" dirty="0"/>
              <a:t> omega</a:t>
            </a:r>
            <a:endParaRPr lang="en-AU" sz="14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9E6EF3-435B-EF1E-E473-E6DDD6A0438E}"/>
              </a:ext>
            </a:extLst>
          </p:cNvPr>
          <p:cNvSpPr/>
          <p:nvPr/>
        </p:nvSpPr>
        <p:spPr>
          <a:xfrm>
            <a:off x="4045241" y="8487999"/>
            <a:ext cx="2916405" cy="1583265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MSAs of </a:t>
            </a:r>
            <a:br>
              <a:rPr lang="en-US" dirty="0"/>
            </a:br>
            <a:r>
              <a:rPr lang="en-US" dirty="0"/>
              <a:t>protein domain </a:t>
            </a:r>
            <a:br>
              <a:rPr lang="en-US" dirty="0"/>
            </a:br>
            <a:r>
              <a:rPr lang="en-US" dirty="0"/>
              <a:t>families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23A233-045E-746A-FDD3-9C1461C9504D}"/>
              </a:ext>
            </a:extLst>
          </p:cNvPr>
          <p:cNvSpPr txBox="1"/>
          <p:nvPr/>
        </p:nvSpPr>
        <p:spPr>
          <a:xfrm>
            <a:off x="5503443" y="7681251"/>
            <a:ext cx="1159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clustalo</a:t>
            </a:r>
            <a:r>
              <a:rPr lang="en-US" sz="1400" i="1" dirty="0"/>
              <a:t> –</a:t>
            </a:r>
            <a:r>
              <a:rPr lang="en-US" sz="1400" i="1" dirty="0" err="1"/>
              <a:t>i</a:t>
            </a:r>
            <a:r>
              <a:rPr lang="en-US" sz="1400" i="1" dirty="0"/>
              <a:t> …</a:t>
            </a:r>
            <a:endParaRPr lang="en-AU" sz="1400" i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4D93AA-F65B-88F0-00EA-69C148A43478}"/>
              </a:ext>
            </a:extLst>
          </p:cNvPr>
          <p:cNvCxnSpPr>
            <a:cxnSpLocks/>
          </p:cNvCxnSpPr>
          <p:nvPr/>
        </p:nvCxnSpPr>
        <p:spPr>
          <a:xfrm flipH="1">
            <a:off x="5503443" y="10039134"/>
            <a:ext cx="1531" cy="1007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FFC597-B8F3-6EB7-3FCE-09778A761713}"/>
              </a:ext>
            </a:extLst>
          </p:cNvPr>
          <p:cNvSpPr txBox="1"/>
          <p:nvPr/>
        </p:nvSpPr>
        <p:spPr>
          <a:xfrm>
            <a:off x="4003135" y="10281307"/>
            <a:ext cx="139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Generate trees</a:t>
            </a:r>
            <a:br>
              <a:rPr lang="en-US" sz="1400" b="1" dirty="0"/>
            </a:br>
            <a:r>
              <a:rPr lang="en-US" sz="1400" b="1" dirty="0"/>
              <a:t>w/ </a:t>
            </a:r>
            <a:r>
              <a:rPr lang="en-US" sz="1400" b="1" dirty="0" err="1"/>
              <a:t>IQtree</a:t>
            </a:r>
            <a:endParaRPr lang="en-AU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DDB784-9AFE-9BC9-6DB9-EDA90AE8A038}"/>
              </a:ext>
            </a:extLst>
          </p:cNvPr>
          <p:cNvSpPr txBox="1"/>
          <p:nvPr/>
        </p:nvSpPr>
        <p:spPr>
          <a:xfrm>
            <a:off x="5545412" y="10389028"/>
            <a:ext cx="781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iqtree</a:t>
            </a:r>
            <a:r>
              <a:rPr lang="en-US" sz="1400" i="1" dirty="0"/>
              <a:t>…</a:t>
            </a:r>
            <a:endParaRPr lang="en-AU" sz="1400" i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58A4199-F201-3636-815B-F423790B6B0C}"/>
              </a:ext>
            </a:extLst>
          </p:cNvPr>
          <p:cNvCxnSpPr>
            <a:cxnSpLocks/>
            <a:stCxn id="32" idx="1"/>
            <a:endCxn id="19" idx="3"/>
          </p:cNvCxnSpPr>
          <p:nvPr/>
        </p:nvCxnSpPr>
        <p:spPr>
          <a:xfrm rot="10800000">
            <a:off x="1966202" y="10575887"/>
            <a:ext cx="2079041" cy="1267006"/>
          </a:xfrm>
          <a:prstGeom prst="bentConnector3">
            <a:avLst>
              <a:gd name="adj1" fmla="val 152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332338-82F2-39B8-0119-D596745D51FE}"/>
              </a:ext>
            </a:extLst>
          </p:cNvPr>
          <p:cNvSpPr txBox="1"/>
          <p:nvPr/>
        </p:nvSpPr>
        <p:spPr>
          <a:xfrm>
            <a:off x="2134666" y="10566261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Filter if trees are </a:t>
            </a:r>
            <a:br>
              <a:rPr lang="en-US" sz="1400" b="1" dirty="0"/>
            </a:br>
            <a:r>
              <a:rPr lang="en-US" sz="1400" b="1" dirty="0"/>
              <a:t> not monophyletic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77675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E973E97-5281-4FC3-BEB0-A6A2D3CE2D46}">
  <we:reference id="a3b40b4f-8edf-490e-9df1-7e66f93912bf" version="1.2.0.0" store="EXCatalog" storeType="EXCatalog"/>
  <we:alternateReferences>
    <we:reference id="WA104380526" version="1.2.0.0" store="en-AU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</TotalTime>
  <Words>1067</Words>
  <Application>Microsoft Office PowerPoint</Application>
  <PresentationFormat>Custom</PresentationFormat>
  <Paragraphs>132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Workflow to mine 10TB data block for CRISPR-associated sequences and compute CRISPRicity</vt:lpstr>
      <vt:lpstr>Workflow to annotate ORFs and visualize the abundance, CRISPRicity, distance parameters</vt:lpstr>
      <vt:lpstr>Workflow for rendering conservation heatmaps among proteins associated to  CRISPR-Cas subtypes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McKay</dc:creator>
  <cp:lastModifiedBy>Alexander McKay</cp:lastModifiedBy>
  <cp:revision>102</cp:revision>
  <dcterms:created xsi:type="dcterms:W3CDTF">2025-06-02T15:25:49Z</dcterms:created>
  <dcterms:modified xsi:type="dcterms:W3CDTF">2025-06-05T12:05:30Z</dcterms:modified>
</cp:coreProperties>
</file>