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74" r:id="rId3"/>
    <p:sldId id="275" r:id="rId4"/>
    <p:sldId id="276" r:id="rId5"/>
    <p:sldId id="277" r:id="rId6"/>
    <p:sldId id="282" r:id="rId7"/>
    <p:sldId id="284" r:id="rId8"/>
    <p:sldId id="283" r:id="rId9"/>
    <p:sldId id="307" r:id="rId10"/>
    <p:sldId id="288" r:id="rId11"/>
    <p:sldId id="291" r:id="rId12"/>
    <p:sldId id="292" r:id="rId13"/>
    <p:sldId id="295" r:id="rId14"/>
    <p:sldId id="308" r:id="rId15"/>
    <p:sldId id="298" r:id="rId16"/>
    <p:sldId id="305" r:id="rId17"/>
    <p:sldId id="306" r:id="rId18"/>
  </p:sldIdLst>
  <p:sldSz cx="7556500" cy="10693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2CA08-3002-41D9-906C-1660CE40AB2E}" v="1165" dt="2020-12-07T09:57:23.306"/>
    <p1510:client id="{1D02717C-6A01-42FB-8BEC-FA4250D18FBE}" v="295" dt="2020-12-08T19:06:10.887"/>
    <p1510:client id="{49F44E0B-8292-433E-9F5E-35F9C5364BF1}" v="2" dt="2020-12-08T16:32:06.944"/>
    <p1510:client id="{65D714FE-7951-4508-B476-2BA6CD374084}" v="1124" dt="2020-12-07T16:41:20.499"/>
    <p1510:client id="{726232FC-9C57-4958-828E-164F5DE55082}" v="184" dt="2020-12-08T16:52:43.488"/>
    <p1510:client id="{9B0D470E-8DCE-4A64-B545-D89BA0B4D88D}" v="620" dt="2020-12-08T15:57:40.710"/>
    <p1510:client id="{A237457E-2F0A-40C9-AD61-DCCF3C9163BE}" v="1" dt="2020-12-08T16:38:21.984"/>
    <p1510:client id="{AC45297B-C774-4C67-8CF2-DB935A5721E1}" v="1" dt="2020-12-08T05:56:11.199"/>
    <p1510:client id="{D39C60F8-AFF3-4920-B560-CF9F15F496E5}" v="207" dt="2020-12-08T15:23:58.469"/>
    <p1510:client id="{D6955429-2004-49B9-AAA9-EC72B9713B1C}" v="1228" dt="2020-12-08T20:00:45.891"/>
    <p1510:client id="{DD96AA6F-0341-4D7D-8B9E-CC44FD46963C}" v="295" dt="2020-12-07T10:36:50.845"/>
    <p1510:client id="{E690C854-46BF-410C-BFD5-BB73B2A600ED}" v="286" dt="2020-12-08T18:36:17.534"/>
    <p1510:client id="{E692A19E-FC85-4188-B1B6-82D6BB12C1B0}" v="4" dt="2020-12-06T18:25:44.230"/>
    <p1510:client id="{EF303E65-B996-4C6E-BED7-C05003FCBE07}" v="344" dt="2020-12-08T00:00:02.006"/>
    <p1510:client id="{F5252542-3918-469E-8DF0-FD4678E875ED}" v="752" dt="2020-12-08T20:09:55.70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1" d="100"/>
          <a:sy n="51" d="100"/>
        </p:scale>
        <p:origin x="1044" y="5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B23F0E-5119-4427-85CC-76CCC29DDB2E}"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623CB096-898B-4BAF-8DCC-F01F4D730020}">
      <dgm:prSet phldrT="[Text]" phldr="0" custT="1"/>
      <dgm:spPr/>
      <dgm:t>
        <a:bodyPr/>
        <a:lstStyle/>
        <a:p>
          <a:pPr rtl="0"/>
          <a:r>
            <a:rPr lang="en-US" sz="2400">
              <a:latin typeface="Calibri"/>
            </a:rPr>
            <a:t>1. Exploratory Data Analysis </a:t>
          </a:r>
          <a:endParaRPr lang="en-US" sz="2400"/>
        </a:p>
      </dgm:t>
    </dgm:pt>
    <dgm:pt modelId="{B04D4E1D-E7A5-44F1-8A75-2A7372332C1E}" type="parTrans" cxnId="{10BE112D-C5C2-4C47-B66A-0C43E90974D9}">
      <dgm:prSet/>
      <dgm:spPr/>
      <dgm:t>
        <a:bodyPr/>
        <a:lstStyle/>
        <a:p>
          <a:endParaRPr lang="en-US"/>
        </a:p>
      </dgm:t>
    </dgm:pt>
    <dgm:pt modelId="{AD1BCF90-1D99-4502-A031-C19D8126E6BF}" type="sibTrans" cxnId="{10BE112D-C5C2-4C47-B66A-0C43E90974D9}">
      <dgm:prSet/>
      <dgm:spPr/>
      <dgm:t>
        <a:bodyPr/>
        <a:lstStyle/>
        <a:p>
          <a:endParaRPr lang="en-US"/>
        </a:p>
      </dgm:t>
    </dgm:pt>
    <dgm:pt modelId="{EBA6B76C-A03F-49AF-8DF4-2816BA4A44D9}">
      <dgm:prSet phldrT="[Text]" phldr="0" custT="1"/>
      <dgm:spPr/>
      <dgm:t>
        <a:bodyPr/>
        <a:lstStyle/>
        <a:p>
          <a:pPr rtl="0"/>
          <a:r>
            <a:rPr lang="en-US" sz="2400">
              <a:latin typeface="Calibri"/>
            </a:rPr>
            <a:t>2. Classification Model</a:t>
          </a:r>
        </a:p>
      </dgm:t>
    </dgm:pt>
    <dgm:pt modelId="{9E4734EC-8952-4467-B1D7-EE909A03F49D}" type="parTrans" cxnId="{250F71AD-CFBB-4C5F-9946-898A8C626A35}">
      <dgm:prSet/>
      <dgm:spPr/>
      <dgm:t>
        <a:bodyPr/>
        <a:lstStyle/>
        <a:p>
          <a:endParaRPr lang="en-US"/>
        </a:p>
      </dgm:t>
    </dgm:pt>
    <dgm:pt modelId="{68119958-3401-458A-9B37-9390BABB2756}" type="sibTrans" cxnId="{250F71AD-CFBB-4C5F-9946-898A8C626A35}">
      <dgm:prSet/>
      <dgm:spPr/>
      <dgm:t>
        <a:bodyPr/>
        <a:lstStyle/>
        <a:p>
          <a:endParaRPr lang="en-US"/>
        </a:p>
      </dgm:t>
    </dgm:pt>
    <dgm:pt modelId="{0C8BB096-3DCB-4058-810A-6C77D56DE6F1}">
      <dgm:prSet phldr="0"/>
      <dgm:spPr/>
      <dgm:t>
        <a:bodyPr/>
        <a:lstStyle/>
        <a:p>
          <a:pPr rtl="0"/>
          <a:r>
            <a:rPr lang="en-US">
              <a:latin typeface="Calibri"/>
            </a:rPr>
            <a:t>4. Support Vector Machine Model</a:t>
          </a:r>
        </a:p>
      </dgm:t>
    </dgm:pt>
    <dgm:pt modelId="{893F6103-83B7-4239-857B-9A41A7A6F06A}" type="parTrans" cxnId="{080FB2CC-237B-43CC-AD4C-1AA2C82C2DAC}">
      <dgm:prSet/>
      <dgm:spPr/>
    </dgm:pt>
    <dgm:pt modelId="{5B1EC33A-E40D-45E7-A2B3-09E0AEBF05FF}" type="sibTrans" cxnId="{080FB2CC-237B-43CC-AD4C-1AA2C82C2DAC}">
      <dgm:prSet/>
      <dgm:spPr/>
    </dgm:pt>
    <dgm:pt modelId="{0D5014FB-FCEA-4D8A-8718-74A5E1A99473}">
      <dgm:prSet phldr="0"/>
      <dgm:spPr/>
      <dgm:t>
        <a:bodyPr/>
        <a:lstStyle/>
        <a:p>
          <a:r>
            <a:rPr lang="en-US">
              <a:latin typeface="Calibri"/>
            </a:rPr>
            <a:t>3</a:t>
          </a:r>
          <a:r>
            <a:rPr lang="en-US"/>
            <a:t>. </a:t>
          </a:r>
          <a:r>
            <a:rPr lang="en-US">
              <a:latin typeface="Calibri"/>
            </a:rPr>
            <a:t>Random Forest Model</a:t>
          </a:r>
          <a:endParaRPr lang="en-US"/>
        </a:p>
      </dgm:t>
    </dgm:pt>
    <dgm:pt modelId="{2BDD434A-48E4-4DCC-9B0B-29B94B67C9E1}" type="parTrans" cxnId="{2F874BFE-D591-4AE8-8025-D7A24EBCF800}">
      <dgm:prSet/>
      <dgm:spPr/>
    </dgm:pt>
    <dgm:pt modelId="{3D6EB4A0-35B0-44F5-A81B-E1C269AEE871}" type="sibTrans" cxnId="{2F874BFE-D591-4AE8-8025-D7A24EBCF800}">
      <dgm:prSet/>
      <dgm:spPr/>
    </dgm:pt>
    <dgm:pt modelId="{71E1007E-48A5-4905-9206-5874EC5DAA76}" type="pres">
      <dgm:prSet presAssocID="{F9B23F0E-5119-4427-85CC-76CCC29DDB2E}" presName="linear" presStyleCnt="0">
        <dgm:presLayoutVars>
          <dgm:dir/>
          <dgm:animLvl val="lvl"/>
          <dgm:resizeHandles val="exact"/>
        </dgm:presLayoutVars>
      </dgm:prSet>
      <dgm:spPr/>
    </dgm:pt>
    <dgm:pt modelId="{DB8AAEB7-975A-43C5-8C66-556AF9132246}" type="pres">
      <dgm:prSet presAssocID="{623CB096-898B-4BAF-8DCC-F01F4D730020}" presName="parentLin" presStyleCnt="0"/>
      <dgm:spPr/>
    </dgm:pt>
    <dgm:pt modelId="{9E052E7A-B8D6-41AE-831F-BFBBAA01509B}" type="pres">
      <dgm:prSet presAssocID="{623CB096-898B-4BAF-8DCC-F01F4D730020}" presName="parentLeftMargin" presStyleLbl="node1" presStyleIdx="0" presStyleCnt="4"/>
      <dgm:spPr/>
    </dgm:pt>
    <dgm:pt modelId="{1A4804A2-F4DC-4159-BFD9-E19F98E45437}" type="pres">
      <dgm:prSet presAssocID="{623CB096-898B-4BAF-8DCC-F01F4D730020}" presName="parentText" presStyleLbl="node1" presStyleIdx="0" presStyleCnt="4" custScaleX="139121" custScaleY="210628" custLinFactNeighborX="306" custLinFactNeighborY="-7690">
        <dgm:presLayoutVars>
          <dgm:chMax val="0"/>
          <dgm:bulletEnabled val="1"/>
        </dgm:presLayoutVars>
      </dgm:prSet>
      <dgm:spPr/>
    </dgm:pt>
    <dgm:pt modelId="{CFC823DD-A362-4A75-8FB2-F2854F12CAE7}" type="pres">
      <dgm:prSet presAssocID="{623CB096-898B-4BAF-8DCC-F01F4D730020}" presName="negativeSpace" presStyleCnt="0"/>
      <dgm:spPr/>
    </dgm:pt>
    <dgm:pt modelId="{3442ECD6-678B-41C8-AE5E-25CF3D82DA65}" type="pres">
      <dgm:prSet presAssocID="{623CB096-898B-4BAF-8DCC-F01F4D730020}" presName="childText" presStyleLbl="conFgAcc1" presStyleIdx="0" presStyleCnt="4" custLinFactY="-225902" custLinFactNeighborX="0" custLinFactNeighborY="-300000">
        <dgm:presLayoutVars>
          <dgm:bulletEnabled val="1"/>
        </dgm:presLayoutVars>
      </dgm:prSet>
      <dgm:spPr/>
    </dgm:pt>
    <dgm:pt modelId="{77DC0981-3826-42A4-8DB1-4F655E244169}" type="pres">
      <dgm:prSet presAssocID="{AD1BCF90-1D99-4502-A031-C19D8126E6BF}" presName="spaceBetweenRectangles" presStyleCnt="0"/>
      <dgm:spPr/>
    </dgm:pt>
    <dgm:pt modelId="{741C7CD8-49D5-45A7-ABF5-2163A55D9AC9}" type="pres">
      <dgm:prSet presAssocID="{EBA6B76C-A03F-49AF-8DF4-2816BA4A44D9}" presName="parentLin" presStyleCnt="0"/>
      <dgm:spPr/>
    </dgm:pt>
    <dgm:pt modelId="{2E222088-469E-41DC-A8D2-F7C741819751}" type="pres">
      <dgm:prSet presAssocID="{EBA6B76C-A03F-49AF-8DF4-2816BA4A44D9}" presName="parentLeftMargin" presStyleLbl="node1" presStyleIdx="0" presStyleCnt="4"/>
      <dgm:spPr/>
    </dgm:pt>
    <dgm:pt modelId="{EC016A2D-4C60-46FD-9269-AC021010E033}" type="pres">
      <dgm:prSet presAssocID="{EBA6B76C-A03F-49AF-8DF4-2816BA4A44D9}" presName="parentText" presStyleLbl="node1" presStyleIdx="1" presStyleCnt="4" custScaleX="142857" custScaleY="141084" custLinFactNeighborX="-2635" custLinFactNeighborY="11266">
        <dgm:presLayoutVars>
          <dgm:chMax val="0"/>
          <dgm:bulletEnabled val="1"/>
        </dgm:presLayoutVars>
      </dgm:prSet>
      <dgm:spPr/>
    </dgm:pt>
    <dgm:pt modelId="{68FB4151-0B2B-40A7-B3DA-8945C1FB0F5D}" type="pres">
      <dgm:prSet presAssocID="{EBA6B76C-A03F-49AF-8DF4-2816BA4A44D9}" presName="negativeSpace" presStyleCnt="0"/>
      <dgm:spPr/>
    </dgm:pt>
    <dgm:pt modelId="{5568C187-58B8-4201-B9C1-3E53FD357029}" type="pres">
      <dgm:prSet presAssocID="{EBA6B76C-A03F-49AF-8DF4-2816BA4A44D9}" presName="childText" presStyleLbl="conFgAcc1" presStyleIdx="1" presStyleCnt="4" custLinFactY="-122680" custLinFactNeighborX="-3205" custLinFactNeighborY="-200000">
        <dgm:presLayoutVars>
          <dgm:bulletEnabled val="1"/>
        </dgm:presLayoutVars>
      </dgm:prSet>
      <dgm:spPr/>
    </dgm:pt>
    <dgm:pt modelId="{2A4C6FD6-60D3-45F6-9CAD-56727D85AB09}" type="pres">
      <dgm:prSet presAssocID="{68119958-3401-458A-9B37-9390BABB2756}" presName="spaceBetweenRectangles" presStyleCnt="0"/>
      <dgm:spPr/>
    </dgm:pt>
    <dgm:pt modelId="{FF57829D-8BA1-4EF2-AE3D-853F7E0F36B8}" type="pres">
      <dgm:prSet presAssocID="{0D5014FB-FCEA-4D8A-8718-74A5E1A99473}" presName="parentLin" presStyleCnt="0"/>
      <dgm:spPr/>
    </dgm:pt>
    <dgm:pt modelId="{CC66975B-6CA4-4E24-BDD4-07AC8ABCE1AE}" type="pres">
      <dgm:prSet presAssocID="{0D5014FB-FCEA-4D8A-8718-74A5E1A99473}" presName="parentLeftMargin" presStyleLbl="node1" presStyleIdx="1" presStyleCnt="4"/>
      <dgm:spPr/>
    </dgm:pt>
    <dgm:pt modelId="{93AFCD63-F3DB-41D8-8A29-1BC6FB5F0F5C}" type="pres">
      <dgm:prSet presAssocID="{0D5014FB-FCEA-4D8A-8718-74A5E1A99473}" presName="parentText" presStyleLbl="node1" presStyleIdx="2" presStyleCnt="4">
        <dgm:presLayoutVars>
          <dgm:chMax val="0"/>
          <dgm:bulletEnabled val="1"/>
        </dgm:presLayoutVars>
      </dgm:prSet>
      <dgm:spPr/>
    </dgm:pt>
    <dgm:pt modelId="{7ED7BEE4-F2B2-4832-92C2-43045156B8BA}" type="pres">
      <dgm:prSet presAssocID="{0D5014FB-FCEA-4D8A-8718-74A5E1A99473}" presName="negativeSpace" presStyleCnt="0"/>
      <dgm:spPr/>
    </dgm:pt>
    <dgm:pt modelId="{6326531F-7E4F-4D79-98A6-B5ED3A41A0C9}" type="pres">
      <dgm:prSet presAssocID="{0D5014FB-FCEA-4D8A-8718-74A5E1A99473}" presName="childText" presStyleLbl="conFgAcc1" presStyleIdx="2" presStyleCnt="4">
        <dgm:presLayoutVars>
          <dgm:bulletEnabled val="1"/>
        </dgm:presLayoutVars>
      </dgm:prSet>
      <dgm:spPr/>
    </dgm:pt>
    <dgm:pt modelId="{5C85DFD3-B242-42A2-94C6-3449B4B448A2}" type="pres">
      <dgm:prSet presAssocID="{3D6EB4A0-35B0-44F5-A81B-E1C269AEE871}" presName="spaceBetweenRectangles" presStyleCnt="0"/>
      <dgm:spPr/>
    </dgm:pt>
    <dgm:pt modelId="{554EBB11-5143-4253-A295-4E3DF36B7AD4}" type="pres">
      <dgm:prSet presAssocID="{0C8BB096-3DCB-4058-810A-6C77D56DE6F1}" presName="parentLin" presStyleCnt="0"/>
      <dgm:spPr/>
    </dgm:pt>
    <dgm:pt modelId="{7511ED31-1AA7-4FAA-B843-690F65082BB2}" type="pres">
      <dgm:prSet presAssocID="{0C8BB096-3DCB-4058-810A-6C77D56DE6F1}" presName="parentLeftMargin" presStyleLbl="node1" presStyleIdx="2" presStyleCnt="4"/>
      <dgm:spPr/>
    </dgm:pt>
    <dgm:pt modelId="{AA296699-E490-4D99-9508-0804BE9ADCC1}" type="pres">
      <dgm:prSet presAssocID="{0C8BB096-3DCB-4058-810A-6C77D56DE6F1}" presName="parentText" presStyleLbl="node1" presStyleIdx="3" presStyleCnt="4">
        <dgm:presLayoutVars>
          <dgm:chMax val="0"/>
          <dgm:bulletEnabled val="1"/>
        </dgm:presLayoutVars>
      </dgm:prSet>
      <dgm:spPr/>
    </dgm:pt>
    <dgm:pt modelId="{D4FBEBBA-AF15-44C4-951B-B6A9234F7343}" type="pres">
      <dgm:prSet presAssocID="{0C8BB096-3DCB-4058-810A-6C77D56DE6F1}" presName="negativeSpace" presStyleCnt="0"/>
      <dgm:spPr/>
    </dgm:pt>
    <dgm:pt modelId="{96E46D2B-2A8A-4D1C-B6AF-CC3416792F50}" type="pres">
      <dgm:prSet presAssocID="{0C8BB096-3DCB-4058-810A-6C77D56DE6F1}" presName="childText" presStyleLbl="conFgAcc1" presStyleIdx="3" presStyleCnt="4">
        <dgm:presLayoutVars>
          <dgm:bulletEnabled val="1"/>
        </dgm:presLayoutVars>
      </dgm:prSet>
      <dgm:spPr/>
    </dgm:pt>
  </dgm:ptLst>
  <dgm:cxnLst>
    <dgm:cxn modelId="{58D47315-BD03-43C1-8E79-368DBA3656AE}" type="presOf" srcId="{623CB096-898B-4BAF-8DCC-F01F4D730020}" destId="{1A4804A2-F4DC-4159-BFD9-E19F98E45437}" srcOrd="1" destOrd="0" presId="urn:microsoft.com/office/officeart/2005/8/layout/list1"/>
    <dgm:cxn modelId="{AABAA41A-6586-41E6-A6AA-26FEC1558D7E}" type="presOf" srcId="{0D5014FB-FCEA-4D8A-8718-74A5E1A99473}" destId="{93AFCD63-F3DB-41D8-8A29-1BC6FB5F0F5C}" srcOrd="1" destOrd="0" presId="urn:microsoft.com/office/officeart/2005/8/layout/list1"/>
    <dgm:cxn modelId="{10BE112D-C5C2-4C47-B66A-0C43E90974D9}" srcId="{F9B23F0E-5119-4427-85CC-76CCC29DDB2E}" destId="{623CB096-898B-4BAF-8DCC-F01F4D730020}" srcOrd="0" destOrd="0" parTransId="{B04D4E1D-E7A5-44F1-8A75-2A7372332C1E}" sibTransId="{AD1BCF90-1D99-4502-A031-C19D8126E6BF}"/>
    <dgm:cxn modelId="{8ABB9862-CA41-415F-8BB1-18184A87449D}" type="presOf" srcId="{0C8BB096-3DCB-4058-810A-6C77D56DE6F1}" destId="{7511ED31-1AA7-4FAA-B843-690F65082BB2}" srcOrd="0" destOrd="0" presId="urn:microsoft.com/office/officeart/2005/8/layout/list1"/>
    <dgm:cxn modelId="{F60EE84D-F01E-4092-89BB-0389C088DA9A}" type="presOf" srcId="{0C8BB096-3DCB-4058-810A-6C77D56DE6F1}" destId="{AA296699-E490-4D99-9508-0804BE9ADCC1}" srcOrd="1" destOrd="0" presId="urn:microsoft.com/office/officeart/2005/8/layout/list1"/>
    <dgm:cxn modelId="{1E194A9D-5558-45AE-8C39-E29EFB5153D0}" type="presOf" srcId="{0D5014FB-FCEA-4D8A-8718-74A5E1A99473}" destId="{CC66975B-6CA4-4E24-BDD4-07AC8ABCE1AE}" srcOrd="0" destOrd="0" presId="urn:microsoft.com/office/officeart/2005/8/layout/list1"/>
    <dgm:cxn modelId="{250F71AD-CFBB-4C5F-9946-898A8C626A35}" srcId="{F9B23F0E-5119-4427-85CC-76CCC29DDB2E}" destId="{EBA6B76C-A03F-49AF-8DF4-2816BA4A44D9}" srcOrd="1" destOrd="0" parTransId="{9E4734EC-8952-4467-B1D7-EE909A03F49D}" sibTransId="{68119958-3401-458A-9B37-9390BABB2756}"/>
    <dgm:cxn modelId="{080FB2CC-237B-43CC-AD4C-1AA2C82C2DAC}" srcId="{F9B23F0E-5119-4427-85CC-76CCC29DDB2E}" destId="{0C8BB096-3DCB-4058-810A-6C77D56DE6F1}" srcOrd="3" destOrd="0" parTransId="{893F6103-83B7-4239-857B-9A41A7A6F06A}" sibTransId="{5B1EC33A-E40D-45E7-A2B3-09E0AEBF05FF}"/>
    <dgm:cxn modelId="{3644D8CD-FC22-453B-8D84-E3A3DB9AC8AF}" type="presOf" srcId="{623CB096-898B-4BAF-8DCC-F01F4D730020}" destId="{9E052E7A-B8D6-41AE-831F-BFBBAA01509B}" srcOrd="0" destOrd="0" presId="urn:microsoft.com/office/officeart/2005/8/layout/list1"/>
    <dgm:cxn modelId="{1F3B12D9-8CF7-4DF0-9A8B-D038AF2F5175}" type="presOf" srcId="{EBA6B76C-A03F-49AF-8DF4-2816BA4A44D9}" destId="{2E222088-469E-41DC-A8D2-F7C741819751}" srcOrd="0" destOrd="0" presId="urn:microsoft.com/office/officeart/2005/8/layout/list1"/>
    <dgm:cxn modelId="{A7310DE3-000D-483F-84C0-32E7911A979A}" type="presOf" srcId="{EBA6B76C-A03F-49AF-8DF4-2816BA4A44D9}" destId="{EC016A2D-4C60-46FD-9269-AC021010E033}" srcOrd="1" destOrd="0" presId="urn:microsoft.com/office/officeart/2005/8/layout/list1"/>
    <dgm:cxn modelId="{9C812AFB-2835-47EB-968B-425CFBECA1C5}" type="presOf" srcId="{F9B23F0E-5119-4427-85CC-76CCC29DDB2E}" destId="{71E1007E-48A5-4905-9206-5874EC5DAA76}" srcOrd="0" destOrd="0" presId="urn:microsoft.com/office/officeart/2005/8/layout/list1"/>
    <dgm:cxn modelId="{2F874BFE-D591-4AE8-8025-D7A24EBCF800}" srcId="{F9B23F0E-5119-4427-85CC-76CCC29DDB2E}" destId="{0D5014FB-FCEA-4D8A-8718-74A5E1A99473}" srcOrd="2" destOrd="0" parTransId="{2BDD434A-48E4-4DCC-9B0B-29B94B67C9E1}" sibTransId="{3D6EB4A0-35B0-44F5-A81B-E1C269AEE871}"/>
    <dgm:cxn modelId="{91C1E4E0-64A2-4D87-BB61-BF402364286B}" type="presParOf" srcId="{71E1007E-48A5-4905-9206-5874EC5DAA76}" destId="{DB8AAEB7-975A-43C5-8C66-556AF9132246}" srcOrd="0" destOrd="0" presId="urn:microsoft.com/office/officeart/2005/8/layout/list1"/>
    <dgm:cxn modelId="{6C5F1A2F-2F0D-4DF0-92E6-4BBD701DD12A}" type="presParOf" srcId="{DB8AAEB7-975A-43C5-8C66-556AF9132246}" destId="{9E052E7A-B8D6-41AE-831F-BFBBAA01509B}" srcOrd="0" destOrd="0" presId="urn:microsoft.com/office/officeart/2005/8/layout/list1"/>
    <dgm:cxn modelId="{EABF8003-FAB0-49DA-9341-FBDAB3C4D237}" type="presParOf" srcId="{DB8AAEB7-975A-43C5-8C66-556AF9132246}" destId="{1A4804A2-F4DC-4159-BFD9-E19F98E45437}" srcOrd="1" destOrd="0" presId="urn:microsoft.com/office/officeart/2005/8/layout/list1"/>
    <dgm:cxn modelId="{EC4DDA2E-0E3F-45EE-9BDD-845D1F6F2D27}" type="presParOf" srcId="{71E1007E-48A5-4905-9206-5874EC5DAA76}" destId="{CFC823DD-A362-4A75-8FB2-F2854F12CAE7}" srcOrd="1" destOrd="0" presId="urn:microsoft.com/office/officeart/2005/8/layout/list1"/>
    <dgm:cxn modelId="{5FC181C2-8B55-4B63-AFF7-B971BC28B8F1}" type="presParOf" srcId="{71E1007E-48A5-4905-9206-5874EC5DAA76}" destId="{3442ECD6-678B-41C8-AE5E-25CF3D82DA65}" srcOrd="2" destOrd="0" presId="urn:microsoft.com/office/officeart/2005/8/layout/list1"/>
    <dgm:cxn modelId="{A6C2362F-169F-436F-BA27-0CF5370319BC}" type="presParOf" srcId="{71E1007E-48A5-4905-9206-5874EC5DAA76}" destId="{77DC0981-3826-42A4-8DB1-4F655E244169}" srcOrd="3" destOrd="0" presId="urn:microsoft.com/office/officeart/2005/8/layout/list1"/>
    <dgm:cxn modelId="{97018B1E-9CEF-4D06-AC59-39E6BE4B92D8}" type="presParOf" srcId="{71E1007E-48A5-4905-9206-5874EC5DAA76}" destId="{741C7CD8-49D5-45A7-ABF5-2163A55D9AC9}" srcOrd="4" destOrd="0" presId="urn:microsoft.com/office/officeart/2005/8/layout/list1"/>
    <dgm:cxn modelId="{83E22407-65C6-4401-B69D-BD38D03530C5}" type="presParOf" srcId="{741C7CD8-49D5-45A7-ABF5-2163A55D9AC9}" destId="{2E222088-469E-41DC-A8D2-F7C741819751}" srcOrd="0" destOrd="0" presId="urn:microsoft.com/office/officeart/2005/8/layout/list1"/>
    <dgm:cxn modelId="{EB5B2992-AD2E-4701-AB6B-6DCA36C20476}" type="presParOf" srcId="{741C7CD8-49D5-45A7-ABF5-2163A55D9AC9}" destId="{EC016A2D-4C60-46FD-9269-AC021010E033}" srcOrd="1" destOrd="0" presId="urn:microsoft.com/office/officeart/2005/8/layout/list1"/>
    <dgm:cxn modelId="{7C0799EA-BAD2-434A-99AD-25013C1F911C}" type="presParOf" srcId="{71E1007E-48A5-4905-9206-5874EC5DAA76}" destId="{68FB4151-0B2B-40A7-B3DA-8945C1FB0F5D}" srcOrd="5" destOrd="0" presId="urn:microsoft.com/office/officeart/2005/8/layout/list1"/>
    <dgm:cxn modelId="{57905350-FB10-491C-9338-19F306F0E8BE}" type="presParOf" srcId="{71E1007E-48A5-4905-9206-5874EC5DAA76}" destId="{5568C187-58B8-4201-B9C1-3E53FD357029}" srcOrd="6" destOrd="0" presId="urn:microsoft.com/office/officeart/2005/8/layout/list1"/>
    <dgm:cxn modelId="{37F97062-03FE-439B-BEA9-0410A1B690CD}" type="presParOf" srcId="{71E1007E-48A5-4905-9206-5874EC5DAA76}" destId="{2A4C6FD6-60D3-45F6-9CAD-56727D85AB09}" srcOrd="7" destOrd="0" presId="urn:microsoft.com/office/officeart/2005/8/layout/list1"/>
    <dgm:cxn modelId="{D90250D2-FEAB-4EFC-B0C6-530BCA659745}" type="presParOf" srcId="{71E1007E-48A5-4905-9206-5874EC5DAA76}" destId="{FF57829D-8BA1-4EF2-AE3D-853F7E0F36B8}" srcOrd="8" destOrd="0" presId="urn:microsoft.com/office/officeart/2005/8/layout/list1"/>
    <dgm:cxn modelId="{6A45B21E-8B51-46FD-BDBD-3894ABDE79EA}" type="presParOf" srcId="{FF57829D-8BA1-4EF2-AE3D-853F7E0F36B8}" destId="{CC66975B-6CA4-4E24-BDD4-07AC8ABCE1AE}" srcOrd="0" destOrd="0" presId="urn:microsoft.com/office/officeart/2005/8/layout/list1"/>
    <dgm:cxn modelId="{EBAB07C2-0F34-46AE-8840-BA1B25C5357B}" type="presParOf" srcId="{FF57829D-8BA1-4EF2-AE3D-853F7E0F36B8}" destId="{93AFCD63-F3DB-41D8-8A29-1BC6FB5F0F5C}" srcOrd="1" destOrd="0" presId="urn:microsoft.com/office/officeart/2005/8/layout/list1"/>
    <dgm:cxn modelId="{6C728AF1-5A85-4648-86D0-92B9B2507E9E}" type="presParOf" srcId="{71E1007E-48A5-4905-9206-5874EC5DAA76}" destId="{7ED7BEE4-F2B2-4832-92C2-43045156B8BA}" srcOrd="9" destOrd="0" presId="urn:microsoft.com/office/officeart/2005/8/layout/list1"/>
    <dgm:cxn modelId="{29A92157-213A-40D0-924A-2D20807B6049}" type="presParOf" srcId="{71E1007E-48A5-4905-9206-5874EC5DAA76}" destId="{6326531F-7E4F-4D79-98A6-B5ED3A41A0C9}" srcOrd="10" destOrd="0" presId="urn:microsoft.com/office/officeart/2005/8/layout/list1"/>
    <dgm:cxn modelId="{C361C442-546B-4D77-AC0C-A990A0284F59}" type="presParOf" srcId="{71E1007E-48A5-4905-9206-5874EC5DAA76}" destId="{5C85DFD3-B242-42A2-94C6-3449B4B448A2}" srcOrd="11" destOrd="0" presId="urn:microsoft.com/office/officeart/2005/8/layout/list1"/>
    <dgm:cxn modelId="{48A15F22-FE5D-4A3E-B73E-CEE1078BD843}" type="presParOf" srcId="{71E1007E-48A5-4905-9206-5874EC5DAA76}" destId="{554EBB11-5143-4253-A295-4E3DF36B7AD4}" srcOrd="12" destOrd="0" presId="urn:microsoft.com/office/officeart/2005/8/layout/list1"/>
    <dgm:cxn modelId="{E0C6E4E6-3273-4830-8B5D-DEAEC6794EDF}" type="presParOf" srcId="{554EBB11-5143-4253-A295-4E3DF36B7AD4}" destId="{7511ED31-1AA7-4FAA-B843-690F65082BB2}" srcOrd="0" destOrd="0" presId="urn:microsoft.com/office/officeart/2005/8/layout/list1"/>
    <dgm:cxn modelId="{365D3384-CDFE-4F1E-9567-B6BE5CD20848}" type="presParOf" srcId="{554EBB11-5143-4253-A295-4E3DF36B7AD4}" destId="{AA296699-E490-4D99-9508-0804BE9ADCC1}" srcOrd="1" destOrd="0" presId="urn:microsoft.com/office/officeart/2005/8/layout/list1"/>
    <dgm:cxn modelId="{BD56C16E-B2FB-486A-B385-D4445E62BA87}" type="presParOf" srcId="{71E1007E-48A5-4905-9206-5874EC5DAA76}" destId="{D4FBEBBA-AF15-44C4-951B-B6A9234F7343}" srcOrd="13" destOrd="0" presId="urn:microsoft.com/office/officeart/2005/8/layout/list1"/>
    <dgm:cxn modelId="{686B86B3-23B0-46F9-94DF-20F956D601F9}" type="presParOf" srcId="{71E1007E-48A5-4905-9206-5874EC5DAA76}" destId="{96E46D2B-2A8A-4D1C-B6AF-CC3416792F5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2ECD6-678B-41C8-AE5E-25CF3D82DA65}">
      <dsp:nvSpPr>
        <dsp:cNvPr id="0" name=""/>
        <dsp:cNvSpPr/>
      </dsp:nvSpPr>
      <dsp:spPr>
        <a:xfrm>
          <a:off x="0" y="1031813"/>
          <a:ext cx="625334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A4804A2-F4DC-4159-BFD9-E19F98E45437}">
      <dsp:nvSpPr>
        <dsp:cNvPr id="0" name=""/>
        <dsp:cNvSpPr/>
      </dsp:nvSpPr>
      <dsp:spPr>
        <a:xfrm>
          <a:off x="306273" y="1547489"/>
          <a:ext cx="5947070" cy="136790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453" tIns="0" rIns="165453"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Calibri"/>
            </a:rPr>
            <a:t>1. Exploratory Data Analysis </a:t>
          </a:r>
          <a:endParaRPr lang="en-US" sz="2400" kern="1200"/>
        </a:p>
      </dsp:txBody>
      <dsp:txXfrm>
        <a:off x="373048" y="1614264"/>
        <a:ext cx="5813520" cy="1234352"/>
      </dsp:txXfrm>
    </dsp:sp>
    <dsp:sp modelId="{5568C187-58B8-4201-B9C1-3E53FD357029}">
      <dsp:nvSpPr>
        <dsp:cNvPr id="0" name=""/>
        <dsp:cNvSpPr/>
      </dsp:nvSpPr>
      <dsp:spPr>
        <a:xfrm>
          <a:off x="0" y="2987611"/>
          <a:ext cx="625334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C016A2D-4C60-46FD-9269-AC021010E033}">
      <dsp:nvSpPr>
        <dsp:cNvPr id="0" name=""/>
        <dsp:cNvSpPr/>
      </dsp:nvSpPr>
      <dsp:spPr>
        <a:xfrm>
          <a:off x="289861" y="3386979"/>
          <a:ext cx="5954105" cy="91625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453" tIns="0" rIns="165453"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Calibri"/>
            </a:rPr>
            <a:t>2. Classification Model</a:t>
          </a:r>
        </a:p>
      </dsp:txBody>
      <dsp:txXfrm>
        <a:off x="334589" y="3431707"/>
        <a:ext cx="5864649" cy="826799"/>
      </dsp:txXfrm>
    </dsp:sp>
    <dsp:sp modelId="{6326531F-7E4F-4D79-98A6-B5ED3A41A0C9}">
      <dsp:nvSpPr>
        <dsp:cNvPr id="0" name=""/>
        <dsp:cNvSpPr/>
      </dsp:nvSpPr>
      <dsp:spPr>
        <a:xfrm>
          <a:off x="0" y="4903269"/>
          <a:ext cx="625334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AFCD63-F3DB-41D8-8A29-1BC6FB5F0F5C}">
      <dsp:nvSpPr>
        <dsp:cNvPr id="0" name=""/>
        <dsp:cNvSpPr/>
      </dsp:nvSpPr>
      <dsp:spPr>
        <a:xfrm>
          <a:off x="312667" y="4578549"/>
          <a:ext cx="4377340"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453" tIns="0" rIns="165453" bIns="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rPr>
            <a:t>3</a:t>
          </a:r>
          <a:r>
            <a:rPr lang="en-US" sz="2200" kern="1200"/>
            <a:t>. </a:t>
          </a:r>
          <a:r>
            <a:rPr lang="en-US" sz="2200" kern="1200">
              <a:latin typeface="Calibri"/>
            </a:rPr>
            <a:t>Random Forest Model</a:t>
          </a:r>
          <a:endParaRPr lang="en-US" sz="2200" kern="1200"/>
        </a:p>
      </dsp:txBody>
      <dsp:txXfrm>
        <a:off x="344370" y="4610252"/>
        <a:ext cx="4313934" cy="586034"/>
      </dsp:txXfrm>
    </dsp:sp>
    <dsp:sp modelId="{96E46D2B-2A8A-4D1C-B6AF-CC3416792F50}">
      <dsp:nvSpPr>
        <dsp:cNvPr id="0" name=""/>
        <dsp:cNvSpPr/>
      </dsp:nvSpPr>
      <dsp:spPr>
        <a:xfrm>
          <a:off x="0" y="5901189"/>
          <a:ext cx="625334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296699-E490-4D99-9508-0804BE9ADCC1}">
      <dsp:nvSpPr>
        <dsp:cNvPr id="0" name=""/>
        <dsp:cNvSpPr/>
      </dsp:nvSpPr>
      <dsp:spPr>
        <a:xfrm>
          <a:off x="312667" y="5576469"/>
          <a:ext cx="4377340"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453" tIns="0" rIns="165453" bIns="0" numCol="1" spcCol="1270" anchor="ctr" anchorCtr="0">
          <a:noAutofit/>
        </a:bodyPr>
        <a:lstStyle/>
        <a:p>
          <a:pPr marL="0" lvl="0" indent="0" algn="l" defTabSz="977900" rtl="0">
            <a:lnSpc>
              <a:spcPct val="90000"/>
            </a:lnSpc>
            <a:spcBef>
              <a:spcPct val="0"/>
            </a:spcBef>
            <a:spcAft>
              <a:spcPct val="35000"/>
            </a:spcAft>
            <a:buNone/>
          </a:pPr>
          <a:r>
            <a:rPr lang="en-US" sz="2200" kern="1200">
              <a:latin typeface="Calibri"/>
            </a:rPr>
            <a:t>4. Support Vector Machine Model</a:t>
          </a:r>
        </a:p>
      </dsp:txBody>
      <dsp:txXfrm>
        <a:off x="344370" y="5608172"/>
        <a:ext cx="431393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433" cy="481770"/>
          </a:xfrm>
          <a:prstGeom prst="rect">
            <a:avLst/>
          </a:prstGeom>
        </p:spPr>
        <p:txBody>
          <a:bodyPr vert="horz" lIns="84756" tIns="42378" rIns="84756" bIns="42378" rtlCol="0"/>
          <a:lstStyle>
            <a:lvl1pPr algn="l">
              <a:defRPr sz="1100"/>
            </a:lvl1pPr>
          </a:lstStyle>
          <a:p>
            <a:endParaRPr lang="en-US"/>
          </a:p>
        </p:txBody>
      </p:sp>
      <p:sp>
        <p:nvSpPr>
          <p:cNvPr id="3" name="Date Placeholder 2"/>
          <p:cNvSpPr>
            <a:spLocks noGrp="1"/>
          </p:cNvSpPr>
          <p:nvPr>
            <p:ph type="dt" idx="1"/>
          </p:nvPr>
        </p:nvSpPr>
        <p:spPr>
          <a:xfrm>
            <a:off x="4143231" y="1"/>
            <a:ext cx="3170433" cy="481770"/>
          </a:xfrm>
          <a:prstGeom prst="rect">
            <a:avLst/>
          </a:prstGeom>
        </p:spPr>
        <p:txBody>
          <a:bodyPr vert="horz" lIns="84756" tIns="42378" rIns="84756" bIns="42378" rtlCol="0"/>
          <a:lstStyle>
            <a:lvl1pPr algn="r">
              <a:defRPr sz="1100"/>
            </a:lvl1pPr>
          </a:lstStyle>
          <a:p>
            <a:fld id="{CF7E0E3B-0B23-48B2-ABF4-9AE26AE28F03}" type="datetimeFigureOut">
              <a:rPr lang="en-US" smtClean="0"/>
              <a:t>12/19/2020</a:t>
            </a:fld>
            <a:endParaRPr lang="en-US"/>
          </a:p>
        </p:txBody>
      </p:sp>
      <p:sp>
        <p:nvSpPr>
          <p:cNvPr id="4" name="Slide Image Placeholder 3"/>
          <p:cNvSpPr>
            <a:spLocks noGrp="1" noRot="1" noChangeAspect="1"/>
          </p:cNvSpPr>
          <p:nvPr>
            <p:ph type="sldImg" idx="2"/>
          </p:nvPr>
        </p:nvSpPr>
        <p:spPr>
          <a:xfrm>
            <a:off x="2513013" y="1200150"/>
            <a:ext cx="2289175" cy="3240088"/>
          </a:xfrm>
          <a:prstGeom prst="rect">
            <a:avLst/>
          </a:prstGeom>
          <a:noFill/>
          <a:ln w="12700">
            <a:solidFill>
              <a:prstClr val="black"/>
            </a:solidFill>
          </a:ln>
        </p:spPr>
        <p:txBody>
          <a:bodyPr vert="horz" lIns="84756" tIns="42378" rIns="84756" bIns="42378" rtlCol="0" anchor="ctr"/>
          <a:lstStyle/>
          <a:p>
            <a:endParaRPr lang="en-US"/>
          </a:p>
        </p:txBody>
      </p:sp>
      <p:sp>
        <p:nvSpPr>
          <p:cNvPr id="5" name="Notes Placeholder 4"/>
          <p:cNvSpPr>
            <a:spLocks noGrp="1"/>
          </p:cNvSpPr>
          <p:nvPr>
            <p:ph type="body" sz="quarter" idx="3"/>
          </p:nvPr>
        </p:nvSpPr>
        <p:spPr>
          <a:xfrm>
            <a:off x="731520" y="4621005"/>
            <a:ext cx="5852160" cy="3780045"/>
          </a:xfrm>
          <a:prstGeom prst="rect">
            <a:avLst/>
          </a:prstGeom>
        </p:spPr>
        <p:txBody>
          <a:bodyPr vert="horz" lIns="84756" tIns="42378" rIns="84756" bIns="4237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30"/>
            <a:ext cx="3170433" cy="481770"/>
          </a:xfrm>
          <a:prstGeom prst="rect">
            <a:avLst/>
          </a:prstGeom>
        </p:spPr>
        <p:txBody>
          <a:bodyPr vert="horz" lIns="84756" tIns="42378" rIns="84756" bIns="42378" rtlCol="0" anchor="b"/>
          <a:lstStyle>
            <a:lvl1pPr algn="l">
              <a:defRPr sz="1100"/>
            </a:lvl1pPr>
          </a:lstStyle>
          <a:p>
            <a:endParaRPr lang="en-US"/>
          </a:p>
        </p:txBody>
      </p:sp>
      <p:sp>
        <p:nvSpPr>
          <p:cNvPr id="7" name="Slide Number Placeholder 6"/>
          <p:cNvSpPr>
            <a:spLocks noGrp="1"/>
          </p:cNvSpPr>
          <p:nvPr>
            <p:ph type="sldNum" sz="quarter" idx="5"/>
          </p:nvPr>
        </p:nvSpPr>
        <p:spPr>
          <a:xfrm>
            <a:off x="4143231" y="9119430"/>
            <a:ext cx="3170433" cy="481770"/>
          </a:xfrm>
          <a:prstGeom prst="rect">
            <a:avLst/>
          </a:prstGeom>
        </p:spPr>
        <p:txBody>
          <a:bodyPr vert="horz" lIns="84756" tIns="42378" rIns="84756" bIns="42378" rtlCol="0" anchor="b"/>
          <a:lstStyle>
            <a:lvl1pPr algn="r">
              <a:defRPr sz="1100"/>
            </a:lvl1pPr>
          </a:lstStyle>
          <a:p>
            <a:fld id="{4EE4CF10-9BDA-4BBB-8BFD-BC5F4B6F3592}" type="slidenum">
              <a:rPr lang="en-US" smtClean="0"/>
              <a:t>‹#›</a:t>
            </a:fld>
            <a:endParaRPr lang="en-US"/>
          </a:p>
        </p:txBody>
      </p:sp>
    </p:spTree>
    <p:extLst>
      <p:ext uri="{BB962C8B-B14F-4D97-AF65-F5344CB8AC3E}">
        <p14:creationId xmlns:p14="http://schemas.microsoft.com/office/powerpoint/2010/main" val="410690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3</a:t>
            </a:fld>
            <a:endParaRPr lang="en-US"/>
          </a:p>
        </p:txBody>
      </p:sp>
    </p:spTree>
    <p:extLst>
      <p:ext uri="{BB962C8B-B14F-4D97-AF65-F5344CB8AC3E}">
        <p14:creationId xmlns:p14="http://schemas.microsoft.com/office/powerpoint/2010/main" val="161554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4</a:t>
            </a:fld>
            <a:endParaRPr lang="en-US"/>
          </a:p>
        </p:txBody>
      </p:sp>
    </p:spTree>
    <p:extLst>
      <p:ext uri="{BB962C8B-B14F-4D97-AF65-F5344CB8AC3E}">
        <p14:creationId xmlns:p14="http://schemas.microsoft.com/office/powerpoint/2010/main" val="398295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12</a:t>
            </a:fld>
            <a:endParaRPr lang="en-US"/>
          </a:p>
        </p:txBody>
      </p:sp>
    </p:spTree>
    <p:extLst>
      <p:ext uri="{BB962C8B-B14F-4D97-AF65-F5344CB8AC3E}">
        <p14:creationId xmlns:p14="http://schemas.microsoft.com/office/powerpoint/2010/main" val="382694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13</a:t>
            </a:fld>
            <a:endParaRPr lang="en-US"/>
          </a:p>
        </p:txBody>
      </p:sp>
    </p:spTree>
    <p:extLst>
      <p:ext uri="{BB962C8B-B14F-4D97-AF65-F5344CB8AC3E}">
        <p14:creationId xmlns:p14="http://schemas.microsoft.com/office/powerpoint/2010/main" val="294973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14</a:t>
            </a:fld>
            <a:endParaRPr lang="en-US"/>
          </a:p>
        </p:txBody>
      </p:sp>
    </p:spTree>
    <p:extLst>
      <p:ext uri="{BB962C8B-B14F-4D97-AF65-F5344CB8AC3E}">
        <p14:creationId xmlns:p14="http://schemas.microsoft.com/office/powerpoint/2010/main" val="3724163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16</a:t>
            </a:fld>
            <a:endParaRPr lang="en-US"/>
          </a:p>
        </p:txBody>
      </p:sp>
    </p:spTree>
    <p:extLst>
      <p:ext uri="{BB962C8B-B14F-4D97-AF65-F5344CB8AC3E}">
        <p14:creationId xmlns:p14="http://schemas.microsoft.com/office/powerpoint/2010/main" val="294973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2887" y="534670"/>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12/19/2020</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6500" cy="10693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6500" cy="2477511"/>
          </a:xfrm>
          <a:prstGeom prst="rect">
            <a:avLst/>
          </a:prstGeom>
          <a:solidFill>
            <a:srgbClr val="575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object 42"/>
          <p:cNvSpPr/>
          <p:nvPr/>
        </p:nvSpPr>
        <p:spPr>
          <a:xfrm>
            <a:off x="2143509" y="952904"/>
            <a:ext cx="3269480" cy="3049216"/>
          </a:xfrm>
          <a:prstGeom prst="ellipse">
            <a:avLst/>
          </a:prstGeom>
          <a:solidFill>
            <a:srgbClr val="262626"/>
          </a:solidFill>
          <a:ln w="174625" cmpd="thinThick">
            <a:solidFill>
              <a:srgbClr val="262626"/>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p>
            <a:pPr algn="ctr" defTabSz="685800">
              <a:lnSpc>
                <a:spcPct val="90000"/>
              </a:lnSpc>
              <a:spcBef>
                <a:spcPct val="0"/>
              </a:spcBef>
              <a:spcAft>
                <a:spcPts val="600"/>
              </a:spcAft>
            </a:pPr>
            <a:r>
              <a:rPr lang="en-US" sz="2700">
                <a:solidFill>
                  <a:srgbClr val="FFFFFF"/>
                </a:solidFill>
                <a:latin typeface="+mj-lt"/>
                <a:ea typeface="+mj-ea"/>
                <a:cs typeface="+mj-cs"/>
              </a:rPr>
              <a:t>CREDX CASE STUDY</a:t>
            </a:r>
          </a:p>
          <a:p>
            <a:pPr algn="ctr" defTabSz="685800">
              <a:lnSpc>
                <a:spcPct val="90000"/>
              </a:lnSpc>
              <a:spcBef>
                <a:spcPct val="0"/>
              </a:spcBef>
              <a:spcAft>
                <a:spcPts val="600"/>
              </a:spcAft>
            </a:pPr>
            <a:r>
              <a:rPr lang="en-US" sz="2700">
                <a:solidFill>
                  <a:srgbClr val="FFFFFF"/>
                </a:solidFill>
                <a:latin typeface="+mj-lt"/>
                <a:ea typeface="+mj-ea"/>
                <a:cs typeface="+mj-cs"/>
              </a:rPr>
              <a:t>Cover Page</a:t>
            </a:r>
          </a:p>
        </p:txBody>
      </p:sp>
      <p:pic>
        <p:nvPicPr>
          <p:cNvPr id="6" name="Picture 6" descr="Graphical user interface&#10;&#10;Description automatically generated">
            <a:extLst>
              <a:ext uri="{FF2B5EF4-FFF2-40B4-BE49-F238E27FC236}">
                <a16:creationId xmlns:a16="http://schemas.microsoft.com/office/drawing/2014/main" id="{DBD4C255-4C83-4F56-9AF8-2AA761118EA5}"/>
              </a:ext>
            </a:extLst>
          </p:cNvPr>
          <p:cNvPicPr>
            <a:picLocks noChangeAspect="1"/>
          </p:cNvPicPr>
          <p:nvPr/>
        </p:nvPicPr>
        <p:blipFill>
          <a:blip r:embed="rId2"/>
          <a:stretch>
            <a:fillRect/>
          </a:stretch>
        </p:blipFill>
        <p:spPr>
          <a:xfrm>
            <a:off x="762791" y="5517355"/>
            <a:ext cx="6030915" cy="3392389"/>
          </a:xfrm>
          <a:prstGeom prst="rect">
            <a:avLst/>
          </a:prstGeom>
        </p:spPr>
      </p:pic>
    </p:spTree>
    <p:extLst>
      <p:ext uri="{BB962C8B-B14F-4D97-AF65-F5344CB8AC3E}">
        <p14:creationId xmlns:p14="http://schemas.microsoft.com/office/powerpoint/2010/main" val="2753764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5720" y="915116"/>
            <a:ext cx="5105400" cy="1077218"/>
          </a:xfrm>
          <a:prstGeom prst="rect">
            <a:avLst/>
          </a:prstGeom>
        </p:spPr>
        <p:txBody>
          <a:bodyPr wrap="square">
            <a:spAutoFit/>
          </a:bodyPr>
          <a:lstStyle/>
          <a:p>
            <a:r>
              <a:rPr lang="en-US" sz="3200">
                <a:ln w="0"/>
                <a:effectLst>
                  <a:outerShdw blurRad="38100" dist="19050" dir="2700000" algn="tl" rotWithShape="0">
                    <a:schemeClr val="dk1">
                      <a:alpha val="40000"/>
                    </a:schemeClr>
                  </a:outerShdw>
                </a:effectLst>
              </a:rPr>
              <a:t>EDA-BIVARIATE ANALYSIS</a:t>
            </a:r>
          </a:p>
          <a:p>
            <a:r>
              <a:rPr lang="en-US" sz="3200">
                <a:ln w="0"/>
                <a:effectLst>
                  <a:outerShdw blurRad="38100" dist="19050" dir="2700000" algn="tl" rotWithShape="0">
                    <a:schemeClr val="dk1">
                      <a:alpha val="40000"/>
                    </a:schemeClr>
                  </a:outerShdw>
                </a:effectLst>
              </a:rPr>
              <a:t>CREDIT DATA</a:t>
            </a:r>
          </a:p>
        </p:txBody>
      </p:sp>
      <p:sp>
        <p:nvSpPr>
          <p:cNvPr id="2" name="Title 1">
            <a:extLst>
              <a:ext uri="{FF2B5EF4-FFF2-40B4-BE49-F238E27FC236}">
                <a16:creationId xmlns:a16="http://schemas.microsoft.com/office/drawing/2014/main" id="{E53334E8-6691-497C-B709-E09F699B8C30}"/>
              </a:ext>
            </a:extLst>
          </p:cNvPr>
          <p:cNvSpPr>
            <a:spLocks noGrp="1"/>
          </p:cNvSpPr>
          <p:nvPr>
            <p:ph type="title"/>
          </p:nvPr>
        </p:nvSpPr>
        <p:spPr>
          <a:xfrm>
            <a:off x="373671" y="188686"/>
            <a:ext cx="6806565" cy="1710944"/>
          </a:xfrm>
        </p:spPr>
        <p:txBody>
          <a:bodyPr/>
          <a:lstStyle/>
          <a:p>
            <a:endParaRPr lang="en-US"/>
          </a:p>
        </p:txBody>
      </p:sp>
      <p:sp>
        <p:nvSpPr>
          <p:cNvPr id="3" name="Text Placeholder 2">
            <a:extLst>
              <a:ext uri="{FF2B5EF4-FFF2-40B4-BE49-F238E27FC236}">
                <a16:creationId xmlns:a16="http://schemas.microsoft.com/office/drawing/2014/main" id="{9E5FDBD6-D834-4B14-AE26-B21DB0C288E5}"/>
              </a:ext>
            </a:extLst>
          </p:cNvPr>
          <p:cNvSpPr>
            <a:spLocks noGrp="1"/>
          </p:cNvSpPr>
          <p:nvPr>
            <p:ph type="body" idx="1"/>
          </p:nvPr>
        </p:nvSpPr>
        <p:spPr>
          <a:xfrm>
            <a:off x="378142" y="1998170"/>
            <a:ext cx="6806565" cy="8032968"/>
          </a:xfrm>
        </p:spPr>
        <p:txBody>
          <a:bodyPr wrap="square" lIns="0" tIns="0" rIns="0" bIns="0" anchor="t">
            <a:spAutoFit/>
          </a:bodyPr>
          <a:lstStyle/>
          <a:p>
            <a:pPr marL="285750" indent="-285750" algn="l">
              <a:buFont typeface="Arial,Sans-Serif"/>
              <a:buChar char="•"/>
            </a:pPr>
            <a:r>
              <a:rPr lang="en-US"/>
              <a:t>An ID for each customer</a:t>
            </a:r>
            <a:endParaRPr lang="en-US">
              <a:ea typeface="+mn-lt"/>
              <a:cs typeface="+mn-lt"/>
            </a:endParaRPr>
          </a:p>
          <a:p>
            <a:pPr marL="285750" indent="-285750" algn="l">
              <a:buFont typeface="Arial,Sans-Serif"/>
              <a:buChar char="•"/>
            </a:pPr>
            <a:r>
              <a:rPr lang="en-US">
                <a:solidFill>
                  <a:schemeClr val="tx1"/>
                </a:solidFill>
                <a:ea typeface="+mn-lt"/>
                <a:cs typeface="+mn-lt"/>
              </a:rPr>
              <a:t>Performance tag (shows whether  or not there was a default)</a:t>
            </a:r>
          </a:p>
          <a:p>
            <a:pPr marL="285750" indent="-285750" algn="l">
              <a:buFont typeface="Arial,Sans-Serif"/>
              <a:buChar char="•"/>
            </a:pPr>
            <a:r>
              <a:rPr lang="en-US"/>
              <a:t>Data columns related to defaulters in the 30-, 60- and 90-days bucket (DPD) in the last 6 or 12 months</a:t>
            </a:r>
            <a:endParaRPr lang="en-US">
              <a:ea typeface="+mn-lt"/>
              <a:cs typeface="+mn-lt"/>
            </a:endParaRPr>
          </a:p>
          <a:p>
            <a:pPr marL="285750" indent="-285750" algn="l">
              <a:buFont typeface="Arial,Sans-Serif"/>
              <a:buChar char="•"/>
            </a:pPr>
            <a:r>
              <a:rPr lang="en-US"/>
              <a:t>Number of existing home loans for each customer record</a:t>
            </a:r>
            <a:endParaRPr lang="en-US">
              <a:ea typeface="+mn-lt"/>
              <a:cs typeface="+mn-lt"/>
            </a:endParaRPr>
          </a:p>
          <a:p>
            <a:pPr marL="285750" indent="-285750" algn="l">
              <a:buFont typeface="Arial,Sans-Serif"/>
              <a:buChar char="•"/>
            </a:pPr>
            <a:r>
              <a:rPr lang="en-US"/>
              <a:t>Outstanding balance for each customer record</a:t>
            </a:r>
            <a:endParaRPr lang="en-US">
              <a:ea typeface="+mn-lt"/>
              <a:cs typeface="+mn-lt"/>
            </a:endParaRPr>
          </a:p>
          <a:p>
            <a:pPr marL="285750" indent="-285750" algn="l">
              <a:buFont typeface="Arial,Sans-Serif"/>
              <a:buChar char="•"/>
            </a:pPr>
            <a:r>
              <a:rPr lang="en-US"/>
              <a:t>Number of auto loans , Total number of trades</a:t>
            </a:r>
            <a:endParaRPr lang="en-US">
              <a:ea typeface="+mn-lt"/>
              <a:cs typeface="+mn-lt"/>
            </a:endParaRPr>
          </a:p>
          <a:p>
            <a:pPr marL="285750" indent="-285750" algn="l">
              <a:buFont typeface="Arial,Sans-Serif"/>
              <a:buChar char="•"/>
            </a:pPr>
            <a:endParaRPr lang="en-US">
              <a:ea typeface="+mn-lt"/>
              <a:cs typeface="+mn-lt"/>
            </a:endParaRPr>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algn="l"/>
            <a:endParaRPr lang="en-US">
              <a:ea typeface="+mn-lt"/>
              <a:cs typeface="+mn-lt"/>
            </a:endParaRPr>
          </a:p>
          <a:p>
            <a:pPr algn="l"/>
            <a:endParaRPr lang="en-US"/>
          </a:p>
          <a:p>
            <a:pPr algn="l"/>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endParaRPr lang="en-US"/>
          </a:p>
        </p:txBody>
      </p:sp>
      <p:pic>
        <p:nvPicPr>
          <p:cNvPr id="4" name="Picture 4" descr="Chart, bar chart&#10;&#10;Description automatically generated">
            <a:extLst>
              <a:ext uri="{FF2B5EF4-FFF2-40B4-BE49-F238E27FC236}">
                <a16:creationId xmlns:a16="http://schemas.microsoft.com/office/drawing/2014/main" id="{0986E9D5-8789-4B9C-97CE-DB32D188E05F}"/>
              </a:ext>
            </a:extLst>
          </p:cNvPr>
          <p:cNvPicPr>
            <a:picLocks noChangeAspect="1"/>
          </p:cNvPicPr>
          <p:nvPr/>
        </p:nvPicPr>
        <p:blipFill>
          <a:blip r:embed="rId2"/>
          <a:stretch>
            <a:fillRect/>
          </a:stretch>
        </p:blipFill>
        <p:spPr>
          <a:xfrm>
            <a:off x="270090" y="3998373"/>
            <a:ext cx="6895678" cy="3420667"/>
          </a:xfrm>
          <a:prstGeom prst="rect">
            <a:avLst/>
          </a:prstGeom>
        </p:spPr>
      </p:pic>
      <p:pic>
        <p:nvPicPr>
          <p:cNvPr id="5" name="Picture 5" descr="Chart, bar chart&#10;&#10;Description automatically generated">
            <a:extLst>
              <a:ext uri="{FF2B5EF4-FFF2-40B4-BE49-F238E27FC236}">
                <a16:creationId xmlns:a16="http://schemas.microsoft.com/office/drawing/2014/main" id="{5268BA60-C786-4431-8468-AA1E74F18A4B}"/>
              </a:ext>
            </a:extLst>
          </p:cNvPr>
          <p:cNvPicPr>
            <a:picLocks noChangeAspect="1"/>
          </p:cNvPicPr>
          <p:nvPr/>
        </p:nvPicPr>
        <p:blipFill>
          <a:blip r:embed="rId3"/>
          <a:stretch>
            <a:fillRect/>
          </a:stretch>
        </p:blipFill>
        <p:spPr>
          <a:xfrm>
            <a:off x="366800" y="7620858"/>
            <a:ext cx="6914904" cy="3075796"/>
          </a:xfrm>
          <a:prstGeom prst="rect">
            <a:avLst/>
          </a:prstGeom>
        </p:spPr>
      </p:pic>
    </p:spTree>
    <p:extLst>
      <p:ext uri="{BB962C8B-B14F-4D97-AF65-F5344CB8AC3E}">
        <p14:creationId xmlns:p14="http://schemas.microsoft.com/office/powerpoint/2010/main" val="192510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7850" y="1155700"/>
            <a:ext cx="6629400" cy="584775"/>
          </a:xfrm>
          <a:prstGeom prst="rect">
            <a:avLst/>
          </a:prstGeom>
        </p:spPr>
        <p:txBody>
          <a:bodyPr wrap="square">
            <a:spAutoFit/>
          </a:bodyPr>
          <a:lstStyle/>
          <a:p>
            <a:r>
              <a:rPr lang="en-US" sz="3200">
                <a:ln w="0"/>
                <a:effectLst>
                  <a:outerShdw blurRad="38100" dist="19050" dir="2700000" algn="tl" rotWithShape="0">
                    <a:schemeClr val="dk1">
                      <a:alpha val="40000"/>
                    </a:schemeClr>
                  </a:outerShdw>
                </a:effectLst>
              </a:rPr>
              <a:t>Correlation Analysis</a:t>
            </a:r>
          </a:p>
        </p:txBody>
      </p:sp>
      <p:sp>
        <p:nvSpPr>
          <p:cNvPr id="2" name="Title 1">
            <a:extLst>
              <a:ext uri="{FF2B5EF4-FFF2-40B4-BE49-F238E27FC236}">
                <a16:creationId xmlns:a16="http://schemas.microsoft.com/office/drawing/2014/main" id="{31948F7A-D9D8-4206-B2D3-08E23412C5A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105A144-46BF-45E2-9055-55D34018F983}"/>
              </a:ext>
            </a:extLst>
          </p:cNvPr>
          <p:cNvSpPr>
            <a:spLocks noGrp="1"/>
          </p:cNvSpPr>
          <p:nvPr>
            <p:ph type="body" idx="1"/>
          </p:nvPr>
        </p:nvSpPr>
        <p:spPr>
          <a:xfrm>
            <a:off x="378142" y="2459482"/>
            <a:ext cx="6825792" cy="5539978"/>
          </a:xfrm>
        </p:spPr>
        <p:txBody>
          <a:bodyPr wrap="square" lIns="0" tIns="0" rIns="0" bIns="0" anchor="t">
            <a:spAutoFit/>
          </a:bodyPr>
          <a:lstStyle/>
          <a:p>
            <a:endParaRPr lang="en-US">
              <a:ea typeface="+mn-lt"/>
              <a:cs typeface="+mn-lt"/>
            </a:endParaRPr>
          </a:p>
          <a:p>
            <a:r>
              <a:rPr lang="en-US">
                <a:ea typeface="+mn-lt"/>
                <a:cs typeface="+mn-lt"/>
              </a:rPr>
              <a:t>Correlation of DPD Variables  for 30, 60, 90 DPD cycle has been done</a:t>
            </a:r>
          </a:p>
          <a:p>
            <a:endParaRPr lang="en-US">
              <a:ea typeface="+mn-lt"/>
              <a:cs typeface="+mn-lt"/>
            </a:endParaRPr>
          </a:p>
          <a:p>
            <a:r>
              <a:rPr lang="en-US">
                <a:ea typeface="+mn-lt"/>
                <a:cs typeface="+mn-lt"/>
              </a:rPr>
              <a:t>Correlation between these variable created for 6 Month  DPD duration</a:t>
            </a:r>
          </a:p>
          <a:p>
            <a:endParaRPr lang="en-US">
              <a:ea typeface="+mn-lt"/>
              <a:cs typeface="+mn-lt"/>
            </a:endParaRPr>
          </a:p>
          <a:p>
            <a:pPr algn="l"/>
            <a:r>
              <a:rPr lang="en-US">
                <a:ea typeface="+mn-lt"/>
                <a:cs typeface="+mn-lt"/>
              </a:rPr>
              <a:t>From the above heat Map we can conclude that light blue = 1 is the relationship of variable with itself.</a:t>
            </a:r>
            <a:endParaRPr lang="en-US"/>
          </a:p>
          <a:p>
            <a:pPr algn="l"/>
            <a:endParaRPr lang="en-US">
              <a:ea typeface="+mn-lt"/>
              <a:cs typeface="+mn-lt"/>
            </a:endParaRPr>
          </a:p>
          <a:p>
            <a:pPr algn="l"/>
            <a:r>
              <a:rPr lang="en-US">
                <a:ea typeface="+mn-lt"/>
                <a:cs typeface="+mn-lt"/>
              </a:rPr>
              <a:t>Dark blue color=0.84 shows the negative relationship between the variables</a:t>
            </a:r>
            <a:endParaRPr lang="en-US"/>
          </a:p>
          <a:p>
            <a:pPr algn="l"/>
            <a:endParaRPr lang="en-US">
              <a:ea typeface="+mn-lt"/>
              <a:cs typeface="+mn-lt"/>
            </a:endParaRPr>
          </a:p>
          <a:p>
            <a:pPr algn="l"/>
            <a:r>
              <a:rPr lang="en-US">
                <a:ea typeface="+mn-lt"/>
                <a:cs typeface="+mn-lt"/>
              </a:rPr>
              <a:t>For 6 Months 30DPD and 60DPD average relationship.</a:t>
            </a:r>
            <a:endParaRPr lang="en-US"/>
          </a:p>
          <a:p>
            <a:pPr algn="l"/>
            <a:endParaRPr lang="en-US">
              <a:ea typeface="+mn-lt"/>
              <a:cs typeface="+mn-lt"/>
            </a:endParaRPr>
          </a:p>
          <a:p>
            <a:pPr algn="l"/>
            <a:r>
              <a:rPr lang="en-US">
                <a:ea typeface="+mn-lt"/>
                <a:cs typeface="+mn-lt"/>
              </a:rPr>
              <a:t>For 6 Months 30DPD and 60DPD has significant negative relationship and more towards 0.80 value Dark Blue</a:t>
            </a:r>
            <a:endParaRPr lang="en-US"/>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r>
              <a:rPr lang="en-US">
                <a:ea typeface="+mn-lt"/>
                <a:cs typeface="+mn-lt"/>
              </a:rPr>
              <a:t>   </a:t>
            </a:r>
            <a:endParaRPr lang="en-US"/>
          </a:p>
        </p:txBody>
      </p:sp>
      <p:pic>
        <p:nvPicPr>
          <p:cNvPr id="4" name="Picture 4" descr="A picture containing bird&#10;&#10;Description automatically generated">
            <a:extLst>
              <a:ext uri="{FF2B5EF4-FFF2-40B4-BE49-F238E27FC236}">
                <a16:creationId xmlns:a16="http://schemas.microsoft.com/office/drawing/2014/main" id="{AC5E4D58-633E-4C6C-9C6D-076F9C43916C}"/>
              </a:ext>
            </a:extLst>
          </p:cNvPr>
          <p:cNvPicPr>
            <a:picLocks noChangeAspect="1"/>
          </p:cNvPicPr>
          <p:nvPr/>
        </p:nvPicPr>
        <p:blipFill>
          <a:blip r:embed="rId2"/>
          <a:stretch>
            <a:fillRect/>
          </a:stretch>
        </p:blipFill>
        <p:spPr>
          <a:xfrm>
            <a:off x="385525" y="6650134"/>
            <a:ext cx="6434211" cy="3480132"/>
          </a:xfrm>
          <a:prstGeom prst="rect">
            <a:avLst/>
          </a:prstGeom>
        </p:spPr>
      </p:pic>
      <p:sp>
        <p:nvSpPr>
          <p:cNvPr id="5" name="Rectangle 4">
            <a:extLst>
              <a:ext uri="{FF2B5EF4-FFF2-40B4-BE49-F238E27FC236}">
                <a16:creationId xmlns:a16="http://schemas.microsoft.com/office/drawing/2014/main" id="{57CBB32F-C823-44E4-8F3A-7267F4CF1E32}"/>
              </a:ext>
            </a:extLst>
          </p:cNvPr>
          <p:cNvSpPr/>
          <p:nvPr/>
        </p:nvSpPr>
        <p:spPr>
          <a:xfrm>
            <a:off x="457818" y="8464663"/>
            <a:ext cx="1422544" cy="345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90 DPD</a:t>
            </a:r>
            <a:endParaRPr lang="en-US"/>
          </a:p>
        </p:txBody>
      </p:sp>
      <p:sp>
        <p:nvSpPr>
          <p:cNvPr id="9" name="TextBox 8">
            <a:extLst>
              <a:ext uri="{FF2B5EF4-FFF2-40B4-BE49-F238E27FC236}">
                <a16:creationId xmlns:a16="http://schemas.microsoft.com/office/drawing/2014/main" id="{08691E52-4C76-48F2-9EE4-14155A0537B7}"/>
              </a:ext>
            </a:extLst>
          </p:cNvPr>
          <p:cNvSpPr txBox="1"/>
          <p:nvPr/>
        </p:nvSpPr>
        <p:spPr>
          <a:xfrm>
            <a:off x="-198409" y="103546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10" name="Rectangle 9">
            <a:extLst>
              <a:ext uri="{FF2B5EF4-FFF2-40B4-BE49-F238E27FC236}">
                <a16:creationId xmlns:a16="http://schemas.microsoft.com/office/drawing/2014/main" id="{76F9D33B-FBB4-476A-B62C-73A03D45BB94}"/>
              </a:ext>
            </a:extLst>
          </p:cNvPr>
          <p:cNvSpPr/>
          <p:nvPr/>
        </p:nvSpPr>
        <p:spPr>
          <a:xfrm>
            <a:off x="455221" y="7866551"/>
            <a:ext cx="1422543" cy="38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60 DPD</a:t>
            </a:r>
            <a:endParaRPr lang="en-US"/>
          </a:p>
        </p:txBody>
      </p:sp>
      <p:sp>
        <p:nvSpPr>
          <p:cNvPr id="11" name="Rectangle 10">
            <a:extLst>
              <a:ext uri="{FF2B5EF4-FFF2-40B4-BE49-F238E27FC236}">
                <a16:creationId xmlns:a16="http://schemas.microsoft.com/office/drawing/2014/main" id="{5635B4F4-E9A2-4B7C-A10C-F769A1788C92}"/>
              </a:ext>
            </a:extLst>
          </p:cNvPr>
          <p:cNvSpPr/>
          <p:nvPr/>
        </p:nvSpPr>
        <p:spPr>
          <a:xfrm>
            <a:off x="463683" y="7259796"/>
            <a:ext cx="1403316" cy="38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a:p>
            <a:pPr algn="ctr"/>
            <a:r>
              <a:rPr lang="en-US">
                <a:cs typeface="Calibri"/>
              </a:rPr>
              <a:t>30 DPD</a:t>
            </a:r>
            <a:endParaRPr lang="en-US"/>
          </a:p>
          <a:p>
            <a:pPr algn="ctr"/>
            <a:endParaRPr lang="en-US">
              <a:cs typeface="Calibri"/>
            </a:endParaRPr>
          </a:p>
        </p:txBody>
      </p:sp>
      <p:sp>
        <p:nvSpPr>
          <p:cNvPr id="12" name="Rectangle 11">
            <a:extLst>
              <a:ext uri="{FF2B5EF4-FFF2-40B4-BE49-F238E27FC236}">
                <a16:creationId xmlns:a16="http://schemas.microsoft.com/office/drawing/2014/main" id="{C630BB23-6765-4D37-A31E-A0208118078F}"/>
              </a:ext>
            </a:extLst>
          </p:cNvPr>
          <p:cNvSpPr/>
          <p:nvPr/>
        </p:nvSpPr>
        <p:spPr>
          <a:xfrm>
            <a:off x="2009350" y="9420885"/>
            <a:ext cx="884168" cy="422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90 DPD</a:t>
            </a:r>
            <a:endParaRPr lang="en-US"/>
          </a:p>
        </p:txBody>
      </p:sp>
      <p:sp>
        <p:nvSpPr>
          <p:cNvPr id="13" name="Rectangle 12">
            <a:extLst>
              <a:ext uri="{FF2B5EF4-FFF2-40B4-BE49-F238E27FC236}">
                <a16:creationId xmlns:a16="http://schemas.microsoft.com/office/drawing/2014/main" id="{7E64B599-BF42-4329-9914-C2E6351420BA}"/>
              </a:ext>
            </a:extLst>
          </p:cNvPr>
          <p:cNvSpPr/>
          <p:nvPr/>
        </p:nvSpPr>
        <p:spPr>
          <a:xfrm>
            <a:off x="4842510" y="9467700"/>
            <a:ext cx="1076445" cy="34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30 DPD</a:t>
            </a:r>
          </a:p>
        </p:txBody>
      </p:sp>
      <p:sp>
        <p:nvSpPr>
          <p:cNvPr id="14" name="Rectangle 13">
            <a:extLst>
              <a:ext uri="{FF2B5EF4-FFF2-40B4-BE49-F238E27FC236}">
                <a16:creationId xmlns:a16="http://schemas.microsoft.com/office/drawing/2014/main" id="{26186F5E-3666-4012-9874-6B5D7258428A}"/>
              </a:ext>
            </a:extLst>
          </p:cNvPr>
          <p:cNvSpPr/>
          <p:nvPr/>
        </p:nvSpPr>
        <p:spPr>
          <a:xfrm>
            <a:off x="3371145" y="9437480"/>
            <a:ext cx="1037989" cy="40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60 DPD</a:t>
            </a:r>
            <a:endParaRPr lang="en-US"/>
          </a:p>
        </p:txBody>
      </p:sp>
    </p:spTree>
    <p:extLst>
      <p:ext uri="{BB962C8B-B14F-4D97-AF65-F5344CB8AC3E}">
        <p14:creationId xmlns:p14="http://schemas.microsoft.com/office/powerpoint/2010/main" val="302267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30" y="850900"/>
            <a:ext cx="3647152" cy="646331"/>
          </a:xfrm>
          <a:prstGeom prst="rect">
            <a:avLst/>
          </a:prstGeom>
        </p:spPr>
        <p:txBody>
          <a:bodyPr wrap="none">
            <a:spAutoFit/>
          </a:bodyPr>
          <a:lstStyle/>
          <a:p>
            <a:r>
              <a:rPr lang="en-US" sz="3600">
                <a:ln w="0"/>
                <a:effectLst>
                  <a:outerShdw blurRad="38100" dist="19050" dir="2700000" algn="tl" rotWithShape="0">
                    <a:schemeClr val="dk1">
                      <a:alpha val="40000"/>
                    </a:schemeClr>
                  </a:outerShdw>
                </a:effectLst>
              </a:rPr>
              <a:t>MODEL BUILDING </a:t>
            </a:r>
          </a:p>
        </p:txBody>
      </p:sp>
      <p:sp>
        <p:nvSpPr>
          <p:cNvPr id="4" name="Rectangle 3"/>
          <p:cNvSpPr/>
          <p:nvPr/>
        </p:nvSpPr>
        <p:spPr>
          <a:xfrm>
            <a:off x="309090" y="2048431"/>
            <a:ext cx="6938320" cy="7478970"/>
          </a:xfrm>
          <a:prstGeom prst="rect">
            <a:avLst/>
          </a:prstGeom>
        </p:spPr>
        <p:txBody>
          <a:bodyPr wrap="square">
            <a:spAutoFit/>
          </a:bodyPr>
          <a:lstStyle/>
          <a:p>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OUTLIER TREATMENT:</a:t>
            </a:r>
          </a:p>
          <a:p>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n/a’s were removed.  It was determined that with such a large sample set, and the relatively low accuracy, removing outliers was not necessary.</a:t>
            </a:r>
            <a:endParaRPr lang="en-US" sz="2000" dirty="0">
              <a:solidFill>
                <a:srgbClr val="000000"/>
              </a:solidFill>
              <a:latin typeface="+mj-lt"/>
              <a:ea typeface="Times New Roman" panose="02020603050405020304" pitchFamily="18" charset="0"/>
              <a:cs typeface="Times New Roman" panose="02020603050405020304" pitchFamily="18" charset="0"/>
            </a:endParaRPr>
          </a:p>
          <a:p>
            <a:r>
              <a:rPr lang="en-US" sz="2000" dirty="0">
                <a:effectLst/>
                <a:latin typeface="+mj-lt"/>
                <a:ea typeface="Times New Roman" panose="02020603050405020304" pitchFamily="18" charset="0"/>
              </a:rPr>
              <a:t>The data was pre-processed using the WOE methodology.</a:t>
            </a:r>
          </a:p>
          <a:p>
            <a:endParaRPr lang="en-US" sz="2000" dirty="0">
              <a:effectLst/>
              <a:latin typeface="+mj-lt"/>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DATA SAMPLING: </a:t>
            </a:r>
          </a:p>
          <a:p>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 given data is highly imbalanced. </a:t>
            </a:r>
          </a:p>
          <a:p>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 ROSE data sampling package was used to balance the dataset.</a:t>
            </a:r>
          </a:p>
          <a:p>
            <a:endPar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Training Data  (before ROSE):</a:t>
            </a:r>
          </a:p>
          <a:p>
            <a:pPr marL="342900" indent="-34290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Non-defaults: 52,517</a:t>
            </a:r>
          </a:p>
          <a:p>
            <a:pPr marL="342900" indent="-34290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Defaults: 2,334</a:t>
            </a:r>
          </a:p>
          <a:p>
            <a:pPr marL="342900" indent="-342900">
              <a:buFont typeface="Arial" panose="020B0604020202020204" pitchFamily="34" charset="0"/>
              <a:buChar char="•"/>
            </a:pPr>
            <a:endPar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Training Data  (after ROSE):  </a:t>
            </a:r>
          </a:p>
          <a:p>
            <a:pPr marL="342900" indent="-34290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Non-defaults: 27,325 </a:t>
            </a:r>
          </a:p>
          <a:p>
            <a:pPr marL="342900" indent="-34290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Defaults: 27,462</a:t>
            </a:r>
          </a:p>
          <a:p>
            <a:pPr marL="342900" indent="-342900">
              <a:buFont typeface="Arial" panose="020B0604020202020204" pitchFamily="34" charset="0"/>
              <a:buChar char="•"/>
            </a:pPr>
            <a:endPar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Test Data:  </a:t>
            </a:r>
          </a:p>
          <a:p>
            <a:pPr marL="342900" indent="-34290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Non-defaults: 13,422</a:t>
            </a:r>
          </a:p>
          <a:p>
            <a:pPr marL="342900" indent="-34290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Defaults: 565</a:t>
            </a:r>
          </a:p>
          <a:p>
            <a:endPar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392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1650" y="1231900"/>
            <a:ext cx="7054850" cy="584775"/>
          </a:xfrm>
          <a:prstGeom prst="rect">
            <a:avLst/>
          </a:prstGeom>
        </p:spPr>
        <p:txBody>
          <a:bodyPr wrap="square">
            <a:spAutoFit/>
          </a:bodyPr>
          <a:lstStyle/>
          <a:p>
            <a:pPr algn="ctr"/>
            <a:r>
              <a:rPr lang="en-US" sz="3200"/>
              <a:t>LOGISTIC REGRESSION</a:t>
            </a:r>
          </a:p>
        </p:txBody>
      </p:sp>
      <p:sp>
        <p:nvSpPr>
          <p:cNvPr id="4" name="Rectangle 3"/>
          <p:cNvSpPr/>
          <p:nvPr/>
        </p:nvSpPr>
        <p:spPr>
          <a:xfrm>
            <a:off x="519326" y="2070100"/>
            <a:ext cx="6154523" cy="4524315"/>
          </a:xfrm>
          <a:prstGeom prst="rect">
            <a:avLst/>
          </a:prstGeom>
        </p:spPr>
        <p:txBody>
          <a:bodyPr wrap="square" lIns="91440" tIns="45720" rIns="91440" bIns="45720" anchor="t">
            <a:spAutoFit/>
          </a:bodyPr>
          <a:lstStyle/>
          <a:p>
            <a:r>
              <a:rPr lang="en-US" b="1" dirty="0"/>
              <a:t>Important Predictors &amp; Model Statistics:</a:t>
            </a: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r>
              <a:rPr lang="en-US" b="1" dirty="0"/>
              <a:t>Confusion Matrix</a:t>
            </a:r>
            <a:endParaRPr lang="en-US" sz="1050" b="1" dirty="0">
              <a:latin typeface="Courier New"/>
              <a:cs typeface="Calibri"/>
            </a:endParaRPr>
          </a:p>
          <a:p>
            <a:endParaRPr lang="en-US" b="1" dirty="0"/>
          </a:p>
          <a:p>
            <a:endParaRPr lang="en-US" b="1" dirty="0">
              <a:cs typeface="Calibri"/>
            </a:endParaRPr>
          </a:p>
          <a:p>
            <a:endParaRPr lang="en-US" b="1" dirty="0"/>
          </a:p>
          <a:p>
            <a:pPr marL="342900" indent="-342900">
              <a:buAutoNum type="arabicPeriod"/>
            </a:pP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4062611860"/>
              </p:ext>
            </p:extLst>
          </p:nvPr>
        </p:nvGraphicFramePr>
        <p:xfrm>
          <a:off x="2658527" y="7728132"/>
          <a:ext cx="2090843" cy="1514153"/>
        </p:xfrm>
        <a:graphic>
          <a:graphicData uri="http://schemas.openxmlformats.org/drawingml/2006/table">
            <a:tbl>
              <a:tblPr>
                <a:tableStyleId>{5C22544A-7EE6-4342-B048-85BDC9FD1C3A}</a:tableStyleId>
              </a:tblPr>
              <a:tblGrid>
                <a:gridCol w="1240331">
                  <a:extLst>
                    <a:ext uri="{9D8B030D-6E8A-4147-A177-3AD203B41FA5}">
                      <a16:colId xmlns:a16="http://schemas.microsoft.com/office/drawing/2014/main" val="1472426855"/>
                    </a:ext>
                  </a:extLst>
                </a:gridCol>
                <a:gridCol w="850512">
                  <a:extLst>
                    <a:ext uri="{9D8B030D-6E8A-4147-A177-3AD203B41FA5}">
                      <a16:colId xmlns:a16="http://schemas.microsoft.com/office/drawing/2014/main" val="2593750563"/>
                    </a:ext>
                  </a:extLst>
                </a:gridCol>
              </a:tblGrid>
              <a:tr h="309511">
                <a:tc>
                  <a:txBody>
                    <a:bodyPr/>
                    <a:lstStyle/>
                    <a:p>
                      <a:pPr algn="l" fontAlgn="b"/>
                      <a:r>
                        <a:rPr lang="en-US" sz="1600" b="1" u="none" strike="noStrike">
                          <a:effectLst/>
                        </a:rPr>
                        <a:t>Statistics</a:t>
                      </a:r>
                      <a:endParaRPr lang="en-US" sz="1600" b="1"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u="none" strike="noStrike">
                          <a:effectLst/>
                        </a:rPr>
                        <a:t>Values</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6945412"/>
                  </a:ext>
                </a:extLst>
              </a:tr>
              <a:tr h="276109">
                <a:tc>
                  <a:txBody>
                    <a:bodyPr/>
                    <a:lstStyle/>
                    <a:p>
                      <a:pPr algn="l" fontAlgn="b"/>
                      <a:r>
                        <a:rPr lang="en-US" sz="1600" u="none" strike="noStrike">
                          <a:effectLst/>
                        </a:rPr>
                        <a:t>Cut-off</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4271124"/>
                  </a:ext>
                </a:extLst>
              </a:tr>
              <a:tr h="309511">
                <a:tc>
                  <a:txBody>
                    <a:bodyPr/>
                    <a:lstStyle/>
                    <a:p>
                      <a:pPr algn="l" fontAlgn="b"/>
                      <a:r>
                        <a:rPr lang="en-US" sz="1600" u="none" strike="noStrike">
                          <a:effectLst/>
                        </a:rPr>
                        <a:t>Accuracy</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92.7%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7936649"/>
                  </a:ext>
                </a:extLst>
              </a:tr>
              <a:tr h="309511">
                <a:tc>
                  <a:txBody>
                    <a:bodyPr/>
                    <a:lstStyle/>
                    <a:p>
                      <a:pPr algn="l" fontAlgn="b"/>
                      <a:r>
                        <a:rPr lang="en-US" sz="1600" u="none" strike="noStrike">
                          <a:effectLst/>
                        </a:rPr>
                        <a:t>Sensitivity</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95.9%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242970"/>
                  </a:ext>
                </a:extLst>
              </a:tr>
              <a:tr h="309511">
                <a:tc>
                  <a:txBody>
                    <a:bodyPr/>
                    <a:lstStyle/>
                    <a:p>
                      <a:pPr algn="l" fontAlgn="b"/>
                      <a:r>
                        <a:rPr lang="en-US" sz="1600" u="none" strike="noStrike">
                          <a:effectLst/>
                        </a:rPr>
                        <a:t>Specificity</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460405"/>
                  </a:ext>
                </a:extLst>
              </a:tr>
            </a:tbl>
          </a:graphicData>
        </a:graphic>
      </p:graphicFrame>
      <p:pic>
        <p:nvPicPr>
          <p:cNvPr id="5" name="Picture 4">
            <a:extLst>
              <a:ext uri="{FF2B5EF4-FFF2-40B4-BE49-F238E27FC236}">
                <a16:creationId xmlns:a16="http://schemas.microsoft.com/office/drawing/2014/main" id="{17A3B2F0-1954-4CB1-BC41-EF49417254BD}"/>
              </a:ext>
            </a:extLst>
          </p:cNvPr>
          <p:cNvPicPr>
            <a:picLocks noChangeAspect="1"/>
          </p:cNvPicPr>
          <p:nvPr/>
        </p:nvPicPr>
        <p:blipFill>
          <a:blip r:embed="rId3"/>
          <a:stretch>
            <a:fillRect/>
          </a:stretch>
        </p:blipFill>
        <p:spPr>
          <a:xfrm>
            <a:off x="283310" y="2511219"/>
            <a:ext cx="6841276" cy="2387897"/>
          </a:xfrm>
          <a:prstGeom prst="rect">
            <a:avLst/>
          </a:prstGeom>
        </p:spPr>
      </p:pic>
      <p:pic>
        <p:nvPicPr>
          <p:cNvPr id="8" name="Picture 7">
            <a:extLst>
              <a:ext uri="{FF2B5EF4-FFF2-40B4-BE49-F238E27FC236}">
                <a16:creationId xmlns:a16="http://schemas.microsoft.com/office/drawing/2014/main" id="{DCA6D3EF-918D-464A-B4ED-1FCC8A81ADB2}"/>
              </a:ext>
            </a:extLst>
          </p:cNvPr>
          <p:cNvPicPr>
            <a:picLocks noChangeAspect="1"/>
          </p:cNvPicPr>
          <p:nvPr/>
        </p:nvPicPr>
        <p:blipFill>
          <a:blip r:embed="rId4"/>
          <a:stretch>
            <a:fillRect/>
          </a:stretch>
        </p:blipFill>
        <p:spPr>
          <a:xfrm>
            <a:off x="1321805" y="5901521"/>
            <a:ext cx="4188611" cy="4224720"/>
          </a:xfrm>
          <a:prstGeom prst="rect">
            <a:avLst/>
          </a:prstGeom>
        </p:spPr>
      </p:pic>
    </p:spTree>
    <p:extLst>
      <p:ext uri="{BB962C8B-B14F-4D97-AF65-F5344CB8AC3E}">
        <p14:creationId xmlns:p14="http://schemas.microsoft.com/office/powerpoint/2010/main" val="47765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1650" y="1231900"/>
            <a:ext cx="7054850" cy="584775"/>
          </a:xfrm>
          <a:prstGeom prst="rect">
            <a:avLst/>
          </a:prstGeom>
        </p:spPr>
        <p:txBody>
          <a:bodyPr wrap="square">
            <a:spAutoFit/>
          </a:bodyPr>
          <a:lstStyle/>
          <a:p>
            <a:pPr algn="ctr"/>
            <a:r>
              <a:rPr lang="en-US" sz="3200" dirty="0"/>
              <a:t>RANDOM FOREST</a:t>
            </a:r>
          </a:p>
        </p:txBody>
      </p:sp>
      <p:sp>
        <p:nvSpPr>
          <p:cNvPr id="4" name="Rectangle 3"/>
          <p:cNvSpPr/>
          <p:nvPr/>
        </p:nvSpPr>
        <p:spPr>
          <a:xfrm>
            <a:off x="519326" y="2070100"/>
            <a:ext cx="6154523" cy="4801314"/>
          </a:xfrm>
          <a:prstGeom prst="rect">
            <a:avLst/>
          </a:prstGeom>
        </p:spPr>
        <p:txBody>
          <a:bodyPr wrap="square" lIns="91440" tIns="45720" rIns="91440" bIns="45720" anchor="t">
            <a:spAutoFit/>
          </a:bodyPr>
          <a:lstStyle/>
          <a:p>
            <a:r>
              <a:rPr lang="en-US" b="1" dirty="0"/>
              <a:t>Important Predictors &amp; Model Statistics:</a:t>
            </a:r>
            <a:endParaRPr lang="en-US" b="1" dirty="0">
              <a:cs typeface="Calibri"/>
            </a:endParaRPr>
          </a:p>
          <a:p>
            <a:pPr marL="342900" indent="-342900">
              <a:buFont typeface="Arial" panose="020B0604020202020204" pitchFamily="34" charset="0"/>
              <a:buChar char="•"/>
            </a:pPr>
            <a:endParaRPr lang="en-US" dirty="0">
              <a:cs typeface="Calibri"/>
            </a:endParaRPr>
          </a:p>
          <a:p>
            <a:pPr marL="342900" indent="-342900">
              <a:buFont typeface="Arial" panose="020B0604020202020204" pitchFamily="34" charset="0"/>
              <a:buChar char="•"/>
            </a:pPr>
            <a:r>
              <a:rPr lang="en-US" dirty="0">
                <a:cs typeface="Calibri"/>
              </a:rPr>
              <a:t>The random forest </a:t>
            </a:r>
            <a:r>
              <a:rPr lang="en-US" dirty="0" err="1">
                <a:cs typeface="Calibri"/>
              </a:rPr>
              <a:t>modelw</a:t>
            </a:r>
            <a:r>
              <a:rPr lang="en-US" dirty="0">
                <a:cs typeface="Calibri"/>
              </a:rPr>
              <a:t> as built with the same parameters as the Logistic Regression</a:t>
            </a:r>
          </a:p>
          <a:p>
            <a:pPr marL="342900" indent="-342900">
              <a:buFont typeface="Arial" panose="020B0604020202020204" pitchFamily="34" charset="0"/>
              <a:buChar char="•"/>
            </a:pPr>
            <a:r>
              <a:rPr lang="en-US" dirty="0">
                <a:cs typeface="Calibri"/>
              </a:rPr>
              <a:t>Limitations on running were hit.  Only 100 trees were able to be run.  Models of larger size were not </a:t>
            </a:r>
            <a:r>
              <a:rPr lang="en-US" dirty="0" err="1">
                <a:cs typeface="Calibri"/>
              </a:rPr>
              <a:t>psossible</a:t>
            </a:r>
            <a:endParaRPr lang="en-US"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pPr marL="342900" indent="-342900">
              <a:buAutoNum type="arabicPeriod"/>
            </a:pPr>
            <a:endParaRPr lang="en-US" b="1" dirty="0">
              <a:cs typeface="Calibri"/>
            </a:endParaRPr>
          </a:p>
          <a:p>
            <a:r>
              <a:rPr lang="en-US" b="1" dirty="0"/>
              <a:t>Confusion Matrix</a:t>
            </a:r>
            <a:endParaRPr lang="en-US" sz="1050" b="1" dirty="0">
              <a:latin typeface="Courier New"/>
              <a:cs typeface="Calibri"/>
            </a:endParaRPr>
          </a:p>
          <a:p>
            <a:endParaRPr lang="en-US" b="1" dirty="0"/>
          </a:p>
          <a:p>
            <a:endParaRPr lang="en-US" b="1" dirty="0">
              <a:cs typeface="Calibri"/>
            </a:endParaRPr>
          </a:p>
          <a:p>
            <a:endParaRPr lang="en-US" b="1" dirty="0"/>
          </a:p>
          <a:p>
            <a:pPr marL="342900" indent="-342900">
              <a:buAutoNum type="arabicPeriod"/>
            </a:pPr>
            <a:endParaRPr lang="en-US" b="1" dirty="0"/>
          </a:p>
        </p:txBody>
      </p:sp>
      <p:graphicFrame>
        <p:nvGraphicFramePr>
          <p:cNvPr id="6" name="Table 5"/>
          <p:cNvGraphicFramePr>
            <a:graphicFrameLocks noGrp="1"/>
          </p:cNvGraphicFramePr>
          <p:nvPr/>
        </p:nvGraphicFramePr>
        <p:xfrm>
          <a:off x="2658527" y="7728132"/>
          <a:ext cx="2090843" cy="1514153"/>
        </p:xfrm>
        <a:graphic>
          <a:graphicData uri="http://schemas.openxmlformats.org/drawingml/2006/table">
            <a:tbl>
              <a:tblPr>
                <a:tableStyleId>{5C22544A-7EE6-4342-B048-85BDC9FD1C3A}</a:tableStyleId>
              </a:tblPr>
              <a:tblGrid>
                <a:gridCol w="1240331">
                  <a:extLst>
                    <a:ext uri="{9D8B030D-6E8A-4147-A177-3AD203B41FA5}">
                      <a16:colId xmlns:a16="http://schemas.microsoft.com/office/drawing/2014/main" val="1472426855"/>
                    </a:ext>
                  </a:extLst>
                </a:gridCol>
                <a:gridCol w="850512">
                  <a:extLst>
                    <a:ext uri="{9D8B030D-6E8A-4147-A177-3AD203B41FA5}">
                      <a16:colId xmlns:a16="http://schemas.microsoft.com/office/drawing/2014/main" val="2593750563"/>
                    </a:ext>
                  </a:extLst>
                </a:gridCol>
              </a:tblGrid>
              <a:tr h="309511">
                <a:tc>
                  <a:txBody>
                    <a:bodyPr/>
                    <a:lstStyle/>
                    <a:p>
                      <a:pPr algn="l" fontAlgn="b"/>
                      <a:r>
                        <a:rPr lang="en-US" sz="1600" b="1" u="none" strike="noStrike">
                          <a:effectLst/>
                        </a:rPr>
                        <a:t>Statistics</a:t>
                      </a:r>
                      <a:endParaRPr lang="en-US" sz="1600" b="1"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u="none" strike="noStrike">
                          <a:effectLst/>
                        </a:rPr>
                        <a:t>Values</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6945412"/>
                  </a:ext>
                </a:extLst>
              </a:tr>
              <a:tr h="276109">
                <a:tc>
                  <a:txBody>
                    <a:bodyPr/>
                    <a:lstStyle/>
                    <a:p>
                      <a:pPr algn="l" fontAlgn="b"/>
                      <a:r>
                        <a:rPr lang="en-US" sz="1600" u="none" strike="noStrike">
                          <a:effectLst/>
                        </a:rPr>
                        <a:t>Cut-off</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4271124"/>
                  </a:ext>
                </a:extLst>
              </a:tr>
              <a:tr h="309511">
                <a:tc>
                  <a:txBody>
                    <a:bodyPr/>
                    <a:lstStyle/>
                    <a:p>
                      <a:pPr algn="l" fontAlgn="b"/>
                      <a:r>
                        <a:rPr lang="en-US" sz="1600" u="none" strike="noStrike">
                          <a:effectLst/>
                        </a:rPr>
                        <a:t>Accuracy</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92.7%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7936649"/>
                  </a:ext>
                </a:extLst>
              </a:tr>
              <a:tr h="309511">
                <a:tc>
                  <a:txBody>
                    <a:bodyPr/>
                    <a:lstStyle/>
                    <a:p>
                      <a:pPr algn="l" fontAlgn="b"/>
                      <a:r>
                        <a:rPr lang="en-US" sz="1600" u="none" strike="noStrike">
                          <a:effectLst/>
                        </a:rPr>
                        <a:t>Sensitivity</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95.9%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242970"/>
                  </a:ext>
                </a:extLst>
              </a:tr>
              <a:tr h="309511">
                <a:tc>
                  <a:txBody>
                    <a:bodyPr/>
                    <a:lstStyle/>
                    <a:p>
                      <a:pPr algn="l" fontAlgn="b"/>
                      <a:r>
                        <a:rPr lang="en-US" sz="1600" u="none" strike="noStrike">
                          <a:effectLst/>
                        </a:rPr>
                        <a:t>Specificity</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460405"/>
                  </a:ext>
                </a:extLst>
              </a:tr>
            </a:tbl>
          </a:graphicData>
        </a:graphic>
      </p:graphicFrame>
      <p:pic>
        <p:nvPicPr>
          <p:cNvPr id="7" name="Picture 6">
            <a:extLst>
              <a:ext uri="{FF2B5EF4-FFF2-40B4-BE49-F238E27FC236}">
                <a16:creationId xmlns:a16="http://schemas.microsoft.com/office/drawing/2014/main" id="{72AAECFB-4D29-41BA-B4CC-859104DE93AD}"/>
              </a:ext>
            </a:extLst>
          </p:cNvPr>
          <p:cNvPicPr>
            <a:picLocks noChangeAspect="1"/>
          </p:cNvPicPr>
          <p:nvPr/>
        </p:nvPicPr>
        <p:blipFill>
          <a:blip r:embed="rId3"/>
          <a:stretch>
            <a:fillRect/>
          </a:stretch>
        </p:blipFill>
        <p:spPr>
          <a:xfrm>
            <a:off x="1979447" y="6132076"/>
            <a:ext cx="3597605" cy="3816471"/>
          </a:xfrm>
          <a:prstGeom prst="rect">
            <a:avLst/>
          </a:prstGeom>
        </p:spPr>
      </p:pic>
    </p:spTree>
    <p:extLst>
      <p:ext uri="{BB962C8B-B14F-4D97-AF65-F5344CB8AC3E}">
        <p14:creationId xmlns:p14="http://schemas.microsoft.com/office/powerpoint/2010/main" val="39991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9250" y="1308100"/>
            <a:ext cx="5791200" cy="584775"/>
          </a:xfrm>
          <a:prstGeom prst="rect">
            <a:avLst/>
          </a:prstGeom>
        </p:spPr>
        <p:txBody>
          <a:bodyPr wrap="square">
            <a:spAutoFit/>
          </a:bodyPr>
          <a:lstStyle/>
          <a:p>
            <a:pPr algn="ctr"/>
            <a:r>
              <a:rPr lang="en-US" sz="3200"/>
              <a:t>Support Vector Machine</a:t>
            </a:r>
          </a:p>
        </p:txBody>
      </p:sp>
      <p:sp>
        <p:nvSpPr>
          <p:cNvPr id="10" name="Rectangle 9">
            <a:extLst>
              <a:ext uri="{FF2B5EF4-FFF2-40B4-BE49-F238E27FC236}">
                <a16:creationId xmlns:a16="http://schemas.microsoft.com/office/drawing/2014/main" id="{F158B232-7CF5-4C44-AC0F-A4083680727E}"/>
              </a:ext>
            </a:extLst>
          </p:cNvPr>
          <p:cNvSpPr/>
          <p:nvPr/>
        </p:nvSpPr>
        <p:spPr>
          <a:xfrm>
            <a:off x="519326" y="2070100"/>
            <a:ext cx="6154523" cy="4801314"/>
          </a:xfrm>
          <a:prstGeom prst="rect">
            <a:avLst/>
          </a:prstGeom>
        </p:spPr>
        <p:txBody>
          <a:bodyPr wrap="square" lIns="91440" tIns="45720" rIns="91440" bIns="45720" anchor="t">
            <a:spAutoFit/>
          </a:bodyPr>
          <a:lstStyle/>
          <a:p>
            <a:r>
              <a:rPr lang="en-US" b="1"/>
              <a:t>Support Vector Machines are sturggling to run on my computer</a:t>
            </a:r>
          </a:p>
          <a:p>
            <a:endParaRPr lang="en-US" b="1"/>
          </a:p>
          <a:p>
            <a:r>
              <a:rPr lang="en-US" b="1">
                <a:cs typeface="Calibri"/>
              </a:rPr>
              <a:t>Dataset redced significantly, 5% of nondefaults, 80% of defaults</a:t>
            </a:r>
            <a:endParaRPr lang="en-US" b="1"/>
          </a:p>
          <a:p>
            <a:endParaRPr lang="en-US" b="1"/>
          </a:p>
          <a:p>
            <a:endParaRPr lang="en-US" b="1"/>
          </a:p>
          <a:p>
            <a:r>
              <a:rPr lang="en-US" b="1">
                <a:cs typeface="Calibri"/>
              </a:rPr>
              <a:t>Linear and radial kernels were run, linear results were better, so they are communicated below</a:t>
            </a:r>
          </a:p>
          <a:p>
            <a:endParaRPr lang="en-US" b="1">
              <a:cs typeface="Calibri"/>
            </a:endParaRPr>
          </a:p>
          <a:p>
            <a:r>
              <a:rPr lang="en-US" b="1">
                <a:cs typeface="Calibri"/>
              </a:rPr>
              <a:t>Polynomial kernels were not able to compute on my machine</a:t>
            </a:r>
          </a:p>
          <a:p>
            <a:endParaRPr lang="en-US" b="1">
              <a:cs typeface="Calibri"/>
            </a:endParaRPr>
          </a:p>
          <a:p>
            <a:r>
              <a:rPr lang="en-US" b="1">
                <a:cs typeface="Calibri"/>
              </a:rPr>
              <a:t>Tuning was not able to compute on my machine</a:t>
            </a:r>
          </a:p>
          <a:p>
            <a:endParaRPr lang="en-US" b="1">
              <a:cs typeface="Calibri"/>
            </a:endParaRPr>
          </a:p>
          <a:p>
            <a:r>
              <a:rPr lang="en-US" b="1">
                <a:cs typeface="Calibri"/>
              </a:rPr>
              <a:t>Oveerall, results are not as good as Random Forest</a:t>
            </a:r>
          </a:p>
          <a:p>
            <a:pPr marL="342900" indent="-342900">
              <a:buAutoNum type="arabicPeriod"/>
            </a:pPr>
            <a:endParaRPr lang="en-US" b="1">
              <a:cs typeface="Calibri"/>
            </a:endParaRPr>
          </a:p>
          <a:p>
            <a:endParaRPr lang="en-US" b="1">
              <a:cs typeface="Calibri"/>
            </a:endParaRPr>
          </a:p>
          <a:p>
            <a:pPr marL="342900" indent="-342900">
              <a:buAutoNum type="arabicPeriod"/>
            </a:pPr>
            <a:endParaRPr lang="en-US" b="1">
              <a:cs typeface="Calibri"/>
            </a:endParaRPr>
          </a:p>
        </p:txBody>
      </p:sp>
      <p:graphicFrame>
        <p:nvGraphicFramePr>
          <p:cNvPr id="11" name="Table 10">
            <a:extLst>
              <a:ext uri="{FF2B5EF4-FFF2-40B4-BE49-F238E27FC236}">
                <a16:creationId xmlns:a16="http://schemas.microsoft.com/office/drawing/2014/main" id="{6808C107-FD06-E64A-BA0F-5F97C1FF45D5}"/>
              </a:ext>
            </a:extLst>
          </p:cNvPr>
          <p:cNvGraphicFramePr>
            <a:graphicFrameLocks noGrp="1"/>
          </p:cNvGraphicFramePr>
          <p:nvPr>
            <p:extLst>
              <p:ext uri="{D42A27DB-BD31-4B8C-83A1-F6EECF244321}">
                <p14:modId xmlns:p14="http://schemas.microsoft.com/office/powerpoint/2010/main" val="3309572214"/>
              </p:ext>
            </p:extLst>
          </p:nvPr>
        </p:nvGraphicFramePr>
        <p:xfrm>
          <a:off x="2553922" y="6570640"/>
          <a:ext cx="2971800" cy="2198247"/>
        </p:xfrm>
        <a:graphic>
          <a:graphicData uri="http://schemas.openxmlformats.org/drawingml/2006/table">
            <a:tbl>
              <a:tblPr>
                <a:tableStyleId>{5C22544A-7EE6-4342-B048-85BDC9FD1C3A}</a:tableStyleId>
              </a:tblPr>
              <a:tblGrid>
                <a:gridCol w="1762932">
                  <a:extLst>
                    <a:ext uri="{9D8B030D-6E8A-4147-A177-3AD203B41FA5}">
                      <a16:colId xmlns:a16="http://schemas.microsoft.com/office/drawing/2014/main" val="1472426855"/>
                    </a:ext>
                  </a:extLst>
                </a:gridCol>
                <a:gridCol w="1208868">
                  <a:extLst>
                    <a:ext uri="{9D8B030D-6E8A-4147-A177-3AD203B41FA5}">
                      <a16:colId xmlns:a16="http://schemas.microsoft.com/office/drawing/2014/main" val="2593750563"/>
                    </a:ext>
                  </a:extLst>
                </a:gridCol>
              </a:tblGrid>
              <a:tr h="411480">
                <a:tc>
                  <a:txBody>
                    <a:bodyPr/>
                    <a:lstStyle/>
                    <a:p>
                      <a:pPr algn="l" fontAlgn="b"/>
                      <a:r>
                        <a:rPr lang="en-US" sz="2000" b="1" u="none" strike="noStrike">
                          <a:effectLst/>
                        </a:rPr>
                        <a:t>Statistics</a:t>
                      </a:r>
                      <a:endParaRPr lang="en-US" sz="2000" b="1"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a:effectLst/>
                        </a:rPr>
                        <a:t>Values</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6945412"/>
                  </a:ext>
                </a:extLst>
              </a:tr>
              <a:tr h="552327">
                <a:tc>
                  <a:txBody>
                    <a:bodyPr/>
                    <a:lstStyle/>
                    <a:p>
                      <a:pPr algn="l" fontAlgn="b"/>
                      <a:r>
                        <a:rPr lang="en-US" sz="2000" u="none" strike="noStrike">
                          <a:effectLst/>
                        </a:rPr>
                        <a:t>Cut-off</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default</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4271124"/>
                  </a:ext>
                </a:extLst>
              </a:tr>
              <a:tr h="411480">
                <a:tc>
                  <a:txBody>
                    <a:bodyPr/>
                    <a:lstStyle/>
                    <a:p>
                      <a:pPr algn="l" fontAlgn="b"/>
                      <a:r>
                        <a:rPr lang="en-US" sz="2000" u="none" strike="noStrike">
                          <a:effectLst/>
                        </a:rPr>
                        <a:t>Accuracy</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83.3%</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7936649"/>
                  </a:ext>
                </a:extLst>
              </a:tr>
              <a:tr h="411480">
                <a:tc>
                  <a:txBody>
                    <a:bodyPr/>
                    <a:lstStyle/>
                    <a:p>
                      <a:pPr algn="l" fontAlgn="b"/>
                      <a:r>
                        <a:rPr lang="en-US" sz="2000" u="none" strike="noStrike">
                          <a:effectLst/>
                        </a:rPr>
                        <a:t>Sensitivity</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83.8%</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242970"/>
                  </a:ext>
                </a:extLst>
              </a:tr>
              <a:tr h="411480">
                <a:tc>
                  <a:txBody>
                    <a:bodyPr/>
                    <a:lstStyle/>
                    <a:p>
                      <a:pPr algn="l" fontAlgn="b"/>
                      <a:r>
                        <a:rPr lang="en-US" sz="2000" u="none" strike="noStrike">
                          <a:effectLst/>
                        </a:rPr>
                        <a:t>Specificity</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30.0%</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460405"/>
                  </a:ext>
                </a:extLst>
              </a:tr>
            </a:tbl>
          </a:graphicData>
        </a:graphic>
      </p:graphicFrame>
    </p:spTree>
    <p:extLst>
      <p:ext uri="{BB962C8B-B14F-4D97-AF65-F5344CB8AC3E}">
        <p14:creationId xmlns:p14="http://schemas.microsoft.com/office/powerpoint/2010/main" val="16246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1650" y="1231900"/>
            <a:ext cx="7054850" cy="584775"/>
          </a:xfrm>
          <a:prstGeom prst="rect">
            <a:avLst/>
          </a:prstGeom>
        </p:spPr>
        <p:txBody>
          <a:bodyPr wrap="square">
            <a:spAutoFit/>
          </a:bodyPr>
          <a:lstStyle/>
          <a:p>
            <a:r>
              <a:rPr lang="en-US" sz="3200"/>
              <a:t>Comparison of Models</a:t>
            </a:r>
          </a:p>
        </p:txBody>
      </p:sp>
      <p:sp>
        <p:nvSpPr>
          <p:cNvPr id="4" name="Rectangle 3"/>
          <p:cNvSpPr/>
          <p:nvPr/>
        </p:nvSpPr>
        <p:spPr>
          <a:xfrm>
            <a:off x="519326" y="2070100"/>
            <a:ext cx="6154523" cy="1754326"/>
          </a:xfrm>
          <a:prstGeom prst="rect">
            <a:avLst/>
          </a:prstGeom>
        </p:spPr>
        <p:txBody>
          <a:bodyPr wrap="square" lIns="91440" tIns="45720" rIns="91440" bIns="45720" anchor="t">
            <a:spAutoFit/>
          </a:bodyPr>
          <a:lstStyle/>
          <a:p>
            <a:r>
              <a:rPr lang="en-US" b="1" dirty="0"/>
              <a:t>The Random Forest and Logistic Regression give comparable results.  The SVM model was never fully developed due to technical limitations, so it does not perform at the same level.</a:t>
            </a:r>
            <a:endParaRPr lang="en-US" b="1" dirty="0">
              <a:cs typeface="Calibri"/>
            </a:endParaRPr>
          </a:p>
          <a:p>
            <a:endParaRPr lang="en-US" b="1" dirty="0">
              <a:cs typeface="Calibri"/>
            </a:endParaRPr>
          </a:p>
          <a:p>
            <a:endParaRPr lang="en-US" b="1" dirty="0">
              <a:cs typeface="Calibri"/>
            </a:endParaRPr>
          </a:p>
          <a:p>
            <a:pPr marL="342900" indent="-342900">
              <a:buAutoNum type="arabicPeriod"/>
            </a:pPr>
            <a:endParaRPr lang="en-US" b="1" dirty="0">
              <a:cs typeface="Calibri"/>
            </a:endParaRPr>
          </a:p>
        </p:txBody>
      </p:sp>
    </p:spTree>
    <p:extLst>
      <p:ext uri="{BB962C8B-B14F-4D97-AF65-F5344CB8AC3E}">
        <p14:creationId xmlns:p14="http://schemas.microsoft.com/office/powerpoint/2010/main" val="1024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850" y="1308100"/>
            <a:ext cx="6248400" cy="584775"/>
          </a:xfrm>
          <a:prstGeom prst="rect">
            <a:avLst/>
          </a:prstGeom>
          <a:noFill/>
        </p:spPr>
        <p:txBody>
          <a:bodyPr wrap="square" rtlCol="0">
            <a:spAutoFit/>
          </a:bodyPr>
          <a:lstStyle/>
          <a:p>
            <a:pPr algn="ctr"/>
            <a:r>
              <a:rPr lang="en-US" sz="3200"/>
              <a:t>Conclusion</a:t>
            </a:r>
          </a:p>
        </p:txBody>
      </p:sp>
      <p:sp>
        <p:nvSpPr>
          <p:cNvPr id="4" name="Rectangle 3">
            <a:extLst>
              <a:ext uri="{FF2B5EF4-FFF2-40B4-BE49-F238E27FC236}">
                <a16:creationId xmlns:a16="http://schemas.microsoft.com/office/drawing/2014/main" id="{08D1CFE8-221D-40CC-9189-319E6768850F}"/>
              </a:ext>
            </a:extLst>
          </p:cNvPr>
          <p:cNvSpPr/>
          <p:nvPr/>
        </p:nvSpPr>
        <p:spPr>
          <a:xfrm>
            <a:off x="519326" y="2070100"/>
            <a:ext cx="6154523" cy="3139321"/>
          </a:xfrm>
          <a:prstGeom prst="rect">
            <a:avLst/>
          </a:prstGeom>
        </p:spPr>
        <p:txBody>
          <a:bodyPr wrap="square" lIns="91440" tIns="45720" rIns="91440" bIns="45720" anchor="t">
            <a:spAutoFit/>
          </a:bodyPr>
          <a:lstStyle/>
          <a:p>
            <a:r>
              <a:rPr lang="en-US" b="1"/>
              <a:t>There remain significant concerns with the </a:t>
            </a:r>
            <a:r>
              <a:rPr lang="en-US" b="1" err="1"/>
              <a:t>modellign</a:t>
            </a:r>
            <a:r>
              <a:rPr lang="en-US" b="1"/>
              <a:t> accuracy and the tools with which we have to analyze the data are limited.  </a:t>
            </a:r>
            <a:endParaRPr lang="en-US"/>
          </a:p>
          <a:p>
            <a:endParaRPr lang="en-US" b="1">
              <a:cs typeface="Calibri"/>
            </a:endParaRPr>
          </a:p>
          <a:p>
            <a:r>
              <a:rPr lang="en-US" b="1">
                <a:cs typeface="Calibri"/>
              </a:rPr>
              <a:t>SVM analysis isn't really possible with the dataset.  The Random Forest Dataset gave the most promise, though the accuracy is still quite low with only 39% for specificity and sensitivity.</a:t>
            </a:r>
          </a:p>
          <a:p>
            <a:endParaRPr lang="en-US" b="1">
              <a:cs typeface="Calibri"/>
            </a:endParaRPr>
          </a:p>
          <a:p>
            <a:endParaRPr lang="en-US" b="1">
              <a:cs typeface="Calibri"/>
            </a:endParaRPr>
          </a:p>
          <a:p>
            <a:pPr marL="342900" indent="-342900">
              <a:buAutoNum type="arabicPeriod"/>
            </a:pPr>
            <a:endParaRPr lang="en-US" b="1">
              <a:cs typeface="Calibri"/>
            </a:endParaRPr>
          </a:p>
        </p:txBody>
      </p:sp>
    </p:spTree>
    <p:extLst>
      <p:ext uri="{BB962C8B-B14F-4D97-AF65-F5344CB8AC3E}">
        <p14:creationId xmlns:p14="http://schemas.microsoft.com/office/powerpoint/2010/main" val="337215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1" y="1079500"/>
            <a:ext cx="6934200" cy="655564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lIns="91440" tIns="45720" rIns="91440" bIns="45720" anchor="t">
            <a:spAutoFit/>
          </a:bodyPr>
          <a:lstStyle/>
          <a:p>
            <a:r>
              <a:rPr lang="en-US" sz="3600" b="0" cap="none" spc="0">
                <a:ln w="0"/>
                <a:solidFill>
                  <a:schemeClr val="tx1"/>
                </a:solidFill>
                <a:effectLst>
                  <a:outerShdw blurRad="38100" dist="19050" dir="2700000" algn="tl" rotWithShape="0">
                    <a:schemeClr val="dk1">
                      <a:alpha val="40000"/>
                    </a:schemeClr>
                  </a:outerShdw>
                </a:effectLst>
              </a:rPr>
              <a:t>Problem Statement:</a:t>
            </a:r>
          </a:p>
          <a:p>
            <a:endParaRPr lang="en-US" sz="2000" b="0" cap="none" spc="0">
              <a:ln w="0"/>
              <a:solidFill>
                <a:schemeClr val="tx1"/>
              </a:solidFill>
              <a:effectLst>
                <a:outerShdw blurRad="38100" dist="19050" dir="2700000" algn="tl" rotWithShape="0">
                  <a:schemeClr val="dk1">
                    <a:alpha val="40000"/>
                  </a:schemeClr>
                </a:outerShdw>
              </a:effectLst>
            </a:endParaRPr>
          </a:p>
          <a:p>
            <a:r>
              <a:rPr lang="en-US" sz="2800">
                <a:ln w="0"/>
                <a:solidFill>
                  <a:schemeClr val="tx1"/>
                </a:solidFill>
                <a:effectLst>
                  <a:outerShdw blurRad="38100" dist="19050" dir="2700000" algn="tl" rotWithShape="0">
                    <a:prstClr val="black">
                      <a:alpha val="40000"/>
                    </a:prstClr>
                  </a:outerShdw>
                </a:effectLst>
                <a:cs typeface="Calibri"/>
              </a:rPr>
              <a:t>To provide the Bank with a model which can identify and calculate the risk associated with lending to different demographics of people.  </a:t>
            </a:r>
            <a:endParaRPr lang="en-US" sz="2800">
              <a:ln w="0"/>
              <a:solidFill>
                <a:schemeClr val="tx1"/>
              </a:solidFill>
              <a:effectLst>
                <a:outerShdw blurRad="38100" dist="19050" dir="2700000" algn="tl" rotWithShape="0">
                  <a:prstClr val="black">
                    <a:alpha val="40000"/>
                  </a:prstClr>
                </a:outerShdw>
              </a:effectLst>
              <a:ea typeface="+mn-lt"/>
              <a:cs typeface="+mn-lt"/>
            </a:endParaRPr>
          </a:p>
          <a:p>
            <a:endParaRPr lang="en-US" sz="2000">
              <a:ln w="0"/>
              <a:solidFill>
                <a:schemeClr val="tx1"/>
              </a:solidFill>
              <a:effectLst>
                <a:outerShdw blurRad="38100" dist="19050" dir="2700000" algn="tl" rotWithShape="0">
                  <a:prstClr val="black">
                    <a:alpha val="40000"/>
                  </a:prstClr>
                </a:outerShdw>
              </a:effectLst>
              <a:cs typeface="Calibri"/>
            </a:endParaRPr>
          </a:p>
          <a:p>
            <a:r>
              <a:rPr lang="en-US" sz="3600">
                <a:ln w="0"/>
                <a:solidFill>
                  <a:schemeClr val="tx1"/>
                </a:solidFill>
                <a:effectLst>
                  <a:outerShdw blurRad="38100" dist="19050" dir="2700000" algn="tl" rotWithShape="0">
                    <a:schemeClr val="dk1">
                      <a:alpha val="40000"/>
                    </a:schemeClr>
                  </a:outerShdw>
                </a:effectLst>
              </a:rPr>
              <a:t>Objective</a:t>
            </a:r>
            <a:r>
              <a:rPr lang="en-US" sz="3600" b="0" cap="none" spc="0">
                <a:ln w="0"/>
                <a:solidFill>
                  <a:schemeClr val="tx1"/>
                </a:solidFill>
                <a:effectLst>
                  <a:outerShdw blurRad="38100" dist="19050" dir="2700000" algn="tl" rotWithShape="0">
                    <a:schemeClr val="dk1">
                      <a:alpha val="40000"/>
                    </a:schemeClr>
                  </a:outerShdw>
                </a:effectLst>
              </a:rPr>
              <a:t>:</a:t>
            </a:r>
            <a:endParaRPr lang="en-US" sz="3600" b="0" cap="none" spc="0">
              <a:ln w="0"/>
              <a:solidFill>
                <a:schemeClr val="tx1"/>
              </a:solidFill>
              <a:effectLst>
                <a:outerShdw blurRad="38100" dist="19050" dir="2700000" algn="tl" rotWithShape="0">
                  <a:prstClr val="black">
                    <a:alpha val="40000"/>
                  </a:prstClr>
                </a:outerShdw>
              </a:effectLst>
              <a:cs typeface="Calibri"/>
            </a:endParaRPr>
          </a:p>
          <a:p>
            <a:endParaRPr lang="en-US" sz="2800">
              <a:ln w="0"/>
              <a:solidFill>
                <a:schemeClr val="tx1"/>
              </a:solidFill>
              <a:effectLst>
                <a:outerShdw blurRad="38100" dist="19050" dir="2700000" algn="tl" rotWithShape="0">
                  <a:prstClr val="black">
                    <a:alpha val="40000"/>
                  </a:prstClr>
                </a:outerShdw>
              </a:effectLst>
              <a:ea typeface="+mn-lt"/>
              <a:cs typeface="+mn-lt"/>
            </a:endParaRPr>
          </a:p>
          <a:p>
            <a:r>
              <a:rPr lang="en-US" sz="2800">
                <a:ln w="0"/>
                <a:solidFill>
                  <a:schemeClr val="tx1"/>
                </a:solidFill>
                <a:effectLst>
                  <a:outerShdw blurRad="38100" dist="19050" dir="2700000" algn="tl" rotWithShape="0">
                    <a:prstClr val="black">
                      <a:alpha val="40000"/>
                    </a:prstClr>
                  </a:outerShdw>
                </a:effectLst>
                <a:cs typeface="Calibri"/>
              </a:rPr>
              <a:t>The aim of this project is to predict the likelihood of defaulter cases that may occur in the future for new credit borrowers based on output generated from models such as: The Classification Tree, Random Forest Model and Logistic Regression Analysis on current datasets.  </a:t>
            </a:r>
            <a:endParaRPr lang="en-US" sz="28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9312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2"/>
          <p:cNvSpPr/>
          <p:nvPr/>
        </p:nvSpPr>
        <p:spPr>
          <a:xfrm>
            <a:off x="306704" y="1003300"/>
            <a:ext cx="6934200" cy="533400"/>
          </a:xfrm>
          <a:custGeom>
            <a:avLst/>
            <a:gdLst/>
            <a:ahLst/>
            <a:cxnLst/>
            <a:rect l="l" t="t" r="r" b="b"/>
            <a:pathLst>
              <a:path w="6934200" h="405130">
                <a:moveTo>
                  <a:pt x="0" y="405129"/>
                </a:moveTo>
                <a:lnTo>
                  <a:pt x="6934200" y="405129"/>
                </a:lnTo>
                <a:lnTo>
                  <a:pt x="6934200" y="0"/>
                </a:lnTo>
                <a:lnTo>
                  <a:pt x="0" y="0"/>
                </a:lnTo>
                <a:lnTo>
                  <a:pt x="0" y="405129"/>
                </a:lnTo>
                <a:close/>
              </a:path>
            </a:pathLst>
          </a:custGeom>
          <a:noFill/>
          <a:ln>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r>
              <a:rPr lang="en-US" sz="3600"/>
              <a:t>APPROACH TO SOLUTION</a:t>
            </a:r>
            <a:endParaRPr sz="3600"/>
          </a:p>
        </p:txBody>
      </p:sp>
      <p:graphicFrame>
        <p:nvGraphicFramePr>
          <p:cNvPr id="3" name="Diagram 2"/>
          <p:cNvGraphicFramePr/>
          <p:nvPr>
            <p:extLst>
              <p:ext uri="{D42A27DB-BD31-4B8C-83A1-F6EECF244321}">
                <p14:modId xmlns:p14="http://schemas.microsoft.com/office/powerpoint/2010/main" val="3011632894"/>
              </p:ext>
            </p:extLst>
          </p:nvPr>
        </p:nvGraphicFramePr>
        <p:xfrm>
          <a:off x="1064864" y="1967233"/>
          <a:ext cx="6253344" cy="8053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374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2"/>
          <p:cNvSpPr/>
          <p:nvPr/>
        </p:nvSpPr>
        <p:spPr>
          <a:xfrm>
            <a:off x="306704" y="1013966"/>
            <a:ext cx="4614546" cy="522734"/>
          </a:xfrm>
          <a:custGeom>
            <a:avLst/>
            <a:gdLst/>
            <a:ahLst/>
            <a:cxnLst/>
            <a:rect l="l" t="t" r="r" b="b"/>
            <a:pathLst>
              <a:path w="6934200" h="405130">
                <a:moveTo>
                  <a:pt x="0" y="405129"/>
                </a:moveTo>
                <a:lnTo>
                  <a:pt x="6934200" y="405129"/>
                </a:lnTo>
                <a:lnTo>
                  <a:pt x="6934200" y="0"/>
                </a:lnTo>
                <a:lnTo>
                  <a:pt x="0" y="0"/>
                </a:lnTo>
                <a:lnTo>
                  <a:pt x="0" y="405129"/>
                </a:lnTo>
                <a:close/>
              </a:path>
            </a:pathLst>
          </a:custGeom>
          <a:noFill/>
          <a:ln>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r>
              <a:rPr lang="en-US" sz="3600"/>
              <a:t>DATA UNDERSTANDING</a:t>
            </a:r>
            <a:endParaRPr sz="3600"/>
          </a:p>
        </p:txBody>
      </p:sp>
      <p:sp>
        <p:nvSpPr>
          <p:cNvPr id="4" name="TextBox 3">
            <a:extLst>
              <a:ext uri="{FF2B5EF4-FFF2-40B4-BE49-F238E27FC236}">
                <a16:creationId xmlns:a16="http://schemas.microsoft.com/office/drawing/2014/main" id="{30ED657B-93EB-4539-A084-ED75F7B282AB}"/>
              </a:ext>
            </a:extLst>
          </p:cNvPr>
          <p:cNvSpPr txBox="1"/>
          <p:nvPr/>
        </p:nvSpPr>
        <p:spPr>
          <a:xfrm>
            <a:off x="396680" y="1740347"/>
            <a:ext cx="6434482" cy="84023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For this project, we have used two interrelated datasets: </a:t>
            </a:r>
            <a:endParaRPr lang="en-US"/>
          </a:p>
          <a:p>
            <a:pPr marL="342900" indent="-342900">
              <a:buAutoNum type="arabicPeriod"/>
            </a:pPr>
            <a:r>
              <a:rPr lang="en-US">
                <a:cs typeface="Calibri"/>
              </a:rPr>
              <a:t>credit _bureau.csv </a:t>
            </a:r>
          </a:p>
          <a:p>
            <a:pPr marL="342900" indent="-342900">
              <a:buAutoNum type="arabicPeriod"/>
            </a:pPr>
            <a:r>
              <a:rPr lang="en-US">
                <a:cs typeface="Calibri"/>
              </a:rPr>
              <a:t>demogs.csv</a:t>
            </a:r>
          </a:p>
          <a:p>
            <a:endParaRPr lang="en-US">
              <a:cs typeface="Calibri"/>
            </a:endParaRPr>
          </a:p>
          <a:p>
            <a:r>
              <a:rPr lang="en-US">
                <a:cs typeface="Calibri"/>
              </a:rPr>
              <a:t>credit_bureau.csv includes: </a:t>
            </a:r>
          </a:p>
          <a:p>
            <a:pPr marL="285750" indent="-285750">
              <a:buFont typeface="Arial"/>
              <a:buChar char="•"/>
            </a:pPr>
            <a:r>
              <a:rPr lang="en-US">
                <a:cs typeface="Calibri"/>
              </a:rPr>
              <a:t>An ID for each customer</a:t>
            </a:r>
          </a:p>
          <a:p>
            <a:pPr marL="285750" indent="-285750">
              <a:buFont typeface="Arial"/>
              <a:buChar char="•"/>
            </a:pPr>
            <a:r>
              <a:rPr lang="en-US">
                <a:cs typeface="Calibri"/>
              </a:rPr>
              <a:t>Performance tag (shows whether or not there was a default)</a:t>
            </a:r>
          </a:p>
          <a:p>
            <a:pPr marL="285750" indent="-285750">
              <a:buFont typeface="Arial"/>
              <a:buChar char="•"/>
            </a:pPr>
            <a:r>
              <a:rPr lang="en-US">
                <a:cs typeface="Calibri"/>
              </a:rPr>
              <a:t>Data columns related to defaulters in the 30-, 60- and 90-days bucket (DPD) in the last 6 or 12 months</a:t>
            </a:r>
          </a:p>
          <a:p>
            <a:pPr marL="285750" indent="-285750">
              <a:buFont typeface="Arial"/>
              <a:buChar char="•"/>
            </a:pPr>
            <a:r>
              <a:rPr lang="en-US">
                <a:cs typeface="Calibri"/>
              </a:rPr>
              <a:t>Number of existing home loans for each customer record</a:t>
            </a:r>
          </a:p>
          <a:p>
            <a:pPr marL="285750" indent="-285750">
              <a:buFont typeface="Arial"/>
              <a:buChar char="•"/>
            </a:pPr>
            <a:r>
              <a:rPr lang="en-US">
                <a:cs typeface="Calibri"/>
              </a:rPr>
              <a:t>Outstanding balance for each customer record</a:t>
            </a:r>
          </a:p>
          <a:p>
            <a:pPr marL="285750" indent="-285750">
              <a:buFont typeface="Arial"/>
              <a:buChar char="•"/>
            </a:pPr>
            <a:r>
              <a:rPr lang="en-US">
                <a:cs typeface="Calibri"/>
              </a:rPr>
              <a:t>Number of auto loans </a:t>
            </a:r>
          </a:p>
          <a:p>
            <a:pPr marL="285750" indent="-285750">
              <a:buFont typeface="Arial"/>
              <a:buChar char="•"/>
            </a:pPr>
            <a:r>
              <a:rPr lang="en-US">
                <a:cs typeface="Calibri"/>
              </a:rPr>
              <a:t>Total number of trades</a:t>
            </a:r>
          </a:p>
          <a:p>
            <a:pPr marL="285750" indent="-285750">
              <a:buFont typeface="Arial"/>
              <a:buChar char="•"/>
            </a:pPr>
            <a:endParaRPr lang="en-US">
              <a:solidFill>
                <a:srgbClr val="FF0000"/>
              </a:solidFill>
              <a:cs typeface="Calibri"/>
            </a:endParaRPr>
          </a:p>
          <a:p>
            <a:pPr marL="285750" indent="-285750">
              <a:buFont typeface="Arial"/>
              <a:buChar char="•"/>
            </a:pPr>
            <a:endParaRPr lang="en-US">
              <a:cs typeface="Calibri"/>
            </a:endParaRPr>
          </a:p>
          <a:p>
            <a:r>
              <a:rPr lang="en-US">
                <a:cs typeface="Calibri"/>
              </a:rPr>
              <a:t>demogs.csv includes: </a:t>
            </a:r>
          </a:p>
          <a:p>
            <a:pPr marL="285750" indent="-285750">
              <a:buFont typeface="Arial"/>
              <a:buChar char="•"/>
            </a:pPr>
            <a:r>
              <a:rPr lang="en-US">
                <a:ea typeface="+mn-lt"/>
                <a:cs typeface="+mn-lt"/>
              </a:rPr>
              <a:t>An ID for each customer</a:t>
            </a:r>
          </a:p>
          <a:p>
            <a:pPr marL="285750" indent="-285750">
              <a:buFont typeface="Arial"/>
              <a:buChar char="•"/>
            </a:pPr>
            <a:r>
              <a:rPr lang="en-US">
                <a:cs typeface="Calibri"/>
              </a:rPr>
              <a:t>Performance tag (shows whether or not there was a default)</a:t>
            </a:r>
          </a:p>
          <a:p>
            <a:pPr marL="285750" indent="-285750">
              <a:buFont typeface="Arial"/>
              <a:buChar char="•"/>
            </a:pPr>
            <a:r>
              <a:rPr lang="en-US">
                <a:cs typeface="Calibri"/>
              </a:rPr>
              <a:t>Age</a:t>
            </a:r>
          </a:p>
          <a:p>
            <a:pPr marL="285750" indent="-285750">
              <a:buFont typeface="Arial"/>
              <a:buChar char="•"/>
            </a:pPr>
            <a:r>
              <a:rPr lang="en-US">
                <a:cs typeface="Calibri"/>
              </a:rPr>
              <a:t>Gender</a:t>
            </a:r>
          </a:p>
          <a:p>
            <a:pPr marL="285750" indent="-285750">
              <a:buFont typeface="Arial"/>
              <a:buChar char="•"/>
            </a:pPr>
            <a:r>
              <a:rPr lang="en-US">
                <a:cs typeface="Calibri"/>
              </a:rPr>
              <a:t>Marital Status for each applicant</a:t>
            </a:r>
          </a:p>
          <a:p>
            <a:pPr marL="285750" indent="-285750">
              <a:buFont typeface="Arial"/>
              <a:buChar char="•"/>
            </a:pPr>
            <a:r>
              <a:rPr lang="en-US">
                <a:cs typeface="Calibri"/>
              </a:rPr>
              <a:t>Number of Dependents </a:t>
            </a:r>
          </a:p>
          <a:p>
            <a:pPr marL="285750" indent="-285750">
              <a:buFont typeface="Arial"/>
              <a:buChar char="•"/>
            </a:pPr>
            <a:r>
              <a:rPr lang="en-US">
                <a:cs typeface="Calibri"/>
              </a:rPr>
              <a:t>Income </a:t>
            </a:r>
          </a:p>
          <a:p>
            <a:pPr marL="285750" indent="-285750">
              <a:buFont typeface="Arial"/>
              <a:buChar char="•"/>
            </a:pPr>
            <a:r>
              <a:rPr lang="en-US">
                <a:cs typeface="Calibri"/>
              </a:rPr>
              <a:t>Education</a:t>
            </a:r>
          </a:p>
          <a:p>
            <a:pPr marL="285750" indent="-285750">
              <a:buFont typeface="Arial"/>
              <a:buChar char="•"/>
            </a:pPr>
            <a:r>
              <a:rPr lang="en-US">
                <a:cs typeface="Calibri"/>
              </a:rPr>
              <a:t>Profession</a:t>
            </a:r>
          </a:p>
          <a:p>
            <a:pPr marL="285750" indent="-285750">
              <a:buFont typeface="Arial"/>
              <a:buChar char="•"/>
            </a:pPr>
            <a:r>
              <a:rPr lang="en-US">
                <a:cs typeface="Calibri"/>
              </a:rPr>
              <a:t>Duration in Profession</a:t>
            </a:r>
          </a:p>
          <a:p>
            <a:pPr marL="285750" indent="-285750">
              <a:buFont typeface="Arial"/>
              <a:buChar char="•"/>
            </a:pPr>
            <a:r>
              <a:rPr lang="en-US">
                <a:cs typeface="Calibri"/>
              </a:rPr>
              <a:t>Type of Residence </a:t>
            </a:r>
          </a:p>
          <a:p>
            <a:pPr marL="285750" indent="-285750">
              <a:buFont typeface="Arial"/>
              <a:buChar char="•"/>
            </a:pPr>
            <a:r>
              <a:rPr lang="en-US">
                <a:cs typeface="Calibri"/>
              </a:rPr>
              <a:t>Duration in Residence</a:t>
            </a:r>
          </a:p>
          <a:p>
            <a:pPr marL="285750" indent="-285750">
              <a:buFont typeface="Arial"/>
              <a:buChar char="•"/>
            </a:pPr>
            <a:endParaRPr lang="en-US">
              <a:solidFill>
                <a:srgbClr val="000000"/>
              </a:solidFill>
              <a:cs typeface="Calibri"/>
            </a:endParaRPr>
          </a:p>
        </p:txBody>
      </p:sp>
    </p:spTree>
    <p:extLst>
      <p:ext uri="{BB962C8B-B14F-4D97-AF65-F5344CB8AC3E}">
        <p14:creationId xmlns:p14="http://schemas.microsoft.com/office/powerpoint/2010/main" val="338070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1193" y="1079500"/>
            <a:ext cx="3867277" cy="646331"/>
          </a:xfrm>
          <a:prstGeom prst="rect">
            <a:avLst/>
          </a:prstGeom>
          <a:noFill/>
        </p:spPr>
        <p:txBody>
          <a:bodyPr wrap="none" lIns="91440" tIns="45720" rIns="91440" bIns="45720">
            <a:spAutoFit/>
          </a:bodyPr>
          <a:lstStyle/>
          <a:p>
            <a:pPr algn="ctr"/>
            <a:r>
              <a:rPr lang="en-US" sz="3600">
                <a:ln w="0"/>
                <a:effectLst>
                  <a:outerShdw blurRad="38100" dist="19050" dir="2700000" algn="tl" rotWithShape="0">
                    <a:schemeClr val="dk1">
                      <a:alpha val="40000"/>
                    </a:schemeClr>
                  </a:outerShdw>
                </a:effectLst>
              </a:rPr>
              <a:t>DATA Preprocessing</a:t>
            </a:r>
            <a:endParaRPr lang="en-US" sz="3600" b="0" cap="none" spc="0">
              <a:ln w="0"/>
              <a:solidFill>
                <a:schemeClr val="tx1"/>
              </a:solidFill>
              <a:effectLst>
                <a:outerShdw blurRad="38100" dist="19050" dir="2700000" algn="tl" rotWithShape="0">
                  <a:schemeClr val="dk1">
                    <a:alpha val="40000"/>
                  </a:schemeClr>
                </a:outerShdw>
              </a:effectLst>
            </a:endParaRPr>
          </a:p>
        </p:txBody>
      </p:sp>
      <p:sp>
        <p:nvSpPr>
          <p:cNvPr id="3" name="TextBox 1">
            <a:extLst>
              <a:ext uri="{FF2B5EF4-FFF2-40B4-BE49-F238E27FC236}">
                <a16:creationId xmlns:a16="http://schemas.microsoft.com/office/drawing/2014/main" id="{4ECA1123-E5E8-4C63-BCD0-000487FE38AA}"/>
              </a:ext>
            </a:extLst>
          </p:cNvPr>
          <p:cNvSpPr txBox="1"/>
          <p:nvPr/>
        </p:nvSpPr>
        <p:spPr>
          <a:xfrm>
            <a:off x="609141" y="2184102"/>
            <a:ext cx="6357177" cy="618630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 begin the initial Data exploration process by-</a:t>
            </a:r>
          </a:p>
          <a:p>
            <a:endParaRPr lang="en-US" dirty="0"/>
          </a:p>
          <a:p>
            <a:pPr marL="342900" indent="-342900">
              <a:buAutoNum type="arabicPeriod"/>
            </a:pPr>
            <a:r>
              <a:rPr lang="en-US" dirty="0"/>
              <a:t>Performing EDA:</a:t>
            </a:r>
            <a:endParaRPr lang="en-US" dirty="0">
              <a:cs typeface="Calibri"/>
            </a:endParaRPr>
          </a:p>
          <a:p>
            <a:pPr marL="285750" indent="-285750">
              <a:buFont typeface="Arial"/>
              <a:buChar char="•"/>
            </a:pPr>
            <a:r>
              <a:rPr lang="en-US" dirty="0">
                <a:ea typeface="+mn-lt"/>
                <a:cs typeface="+mn-lt"/>
              </a:rPr>
              <a:t>Merge both datasets </a:t>
            </a:r>
            <a:endParaRPr lang="en-US" dirty="0">
              <a:cs typeface="Calibri"/>
            </a:endParaRPr>
          </a:p>
          <a:p>
            <a:pPr marL="285750" indent="-285750">
              <a:buFont typeface="Arial"/>
              <a:buChar char="•"/>
            </a:pPr>
            <a:r>
              <a:rPr lang="en-US" dirty="0">
                <a:cs typeface="Calibri"/>
              </a:rPr>
              <a:t>Check for</a:t>
            </a:r>
          </a:p>
          <a:p>
            <a:pPr marL="742950" lvl="1" indent="-285750">
              <a:buFont typeface="Arial"/>
              <a:buChar char="•"/>
            </a:pPr>
            <a:r>
              <a:rPr lang="en-US" dirty="0">
                <a:cs typeface="Calibri"/>
              </a:rPr>
              <a:t>null values</a:t>
            </a:r>
          </a:p>
          <a:p>
            <a:pPr marL="742950" lvl="1" indent="-285750">
              <a:buFont typeface="Arial"/>
              <a:buChar char="•"/>
            </a:pPr>
            <a:r>
              <a:rPr lang="en-US" dirty="0">
                <a:cs typeface="Calibri"/>
              </a:rPr>
              <a:t>duplicate values</a:t>
            </a:r>
            <a:endParaRPr lang="en-US" dirty="0"/>
          </a:p>
          <a:p>
            <a:pPr marL="742950" lvl="1" indent="-285750">
              <a:buFont typeface="Arial"/>
              <a:buChar char="•"/>
            </a:pPr>
            <a:r>
              <a:rPr lang="en-US" dirty="0">
                <a:cs typeface="Calibri"/>
              </a:rPr>
              <a:t>Outliers</a:t>
            </a:r>
          </a:p>
          <a:p>
            <a:pPr marL="285750" indent="-285750">
              <a:buFont typeface="Arial"/>
              <a:buChar char="•"/>
            </a:pPr>
            <a:r>
              <a:rPr lang="en-US" dirty="0">
                <a:cs typeface="Calibri"/>
              </a:rPr>
              <a:t>Visualize data to understand general trends and relationships</a:t>
            </a:r>
          </a:p>
          <a:p>
            <a:pPr marL="285750" indent="-285750">
              <a:buFont typeface="Arial"/>
              <a:buChar char="•"/>
            </a:pPr>
            <a:r>
              <a:rPr lang="en-US" dirty="0">
                <a:cs typeface="Calibri"/>
              </a:rPr>
              <a:t>Perform WOE analysis</a:t>
            </a:r>
          </a:p>
          <a:p>
            <a:pPr marL="285750" indent="-285750">
              <a:buFont typeface="Arial"/>
              <a:buChar char="•"/>
            </a:pPr>
            <a:r>
              <a:rPr lang="en-US" dirty="0">
                <a:cs typeface="Calibri"/>
              </a:rPr>
              <a:t>Perform IV analysis</a:t>
            </a:r>
          </a:p>
          <a:p>
            <a:pPr marL="285750" indent="-285750">
              <a:buFont typeface="Arial"/>
              <a:buChar char="•"/>
            </a:pPr>
            <a:endParaRPr lang="en-US" dirty="0">
              <a:cs typeface="Calibri"/>
            </a:endParaRPr>
          </a:p>
          <a:p>
            <a:pPr marL="285750" indent="-285750">
              <a:buFont typeface="Arial"/>
              <a:buChar char="•"/>
            </a:pPr>
            <a:endParaRPr lang="en-US" dirty="0">
              <a:cs typeface="Calibri"/>
            </a:endParaRPr>
          </a:p>
          <a:p>
            <a:endParaRPr lang="en-US" dirty="0">
              <a:cs typeface="Calibri"/>
            </a:endParaRPr>
          </a:p>
          <a:p>
            <a:r>
              <a:rPr lang="en-US" dirty="0">
                <a:cs typeface="Calibri"/>
              </a:rPr>
              <a:t>2.   Analysis Methods Used:</a:t>
            </a:r>
          </a:p>
          <a:p>
            <a:pPr marL="285750" indent="-285750">
              <a:buFont typeface="Arial"/>
              <a:buChar char="•"/>
            </a:pPr>
            <a:r>
              <a:rPr lang="en-US" dirty="0">
                <a:ea typeface="+mn-lt"/>
                <a:cs typeface="+mn-lt"/>
              </a:rPr>
              <a:t>Logistic Regression Analysis</a:t>
            </a:r>
            <a:endParaRPr lang="en-US" dirty="0">
              <a:cs typeface="Calibri"/>
            </a:endParaRPr>
          </a:p>
          <a:p>
            <a:pPr marL="285750" indent="-285750">
              <a:buFont typeface="Arial"/>
              <a:buChar char="•"/>
            </a:pPr>
            <a:r>
              <a:rPr lang="en-US" dirty="0">
                <a:cs typeface="Calibri"/>
              </a:rPr>
              <a:t>Random Forest</a:t>
            </a:r>
          </a:p>
          <a:p>
            <a:pPr marL="285750" indent="-285750">
              <a:buFont typeface="Arial"/>
              <a:buChar char="•"/>
            </a:pPr>
            <a:r>
              <a:rPr lang="en-US" dirty="0">
                <a:cs typeface="Calibri"/>
              </a:rPr>
              <a:t>Support Vector Machine</a:t>
            </a:r>
          </a:p>
          <a:p>
            <a:pPr marL="285750" indent="-285750">
              <a:buFont typeface="Arial"/>
              <a:buChar char="•"/>
            </a:pPr>
            <a:endParaRPr lang="en-US" dirty="0">
              <a:cs typeface="Calibri"/>
            </a:endParaRPr>
          </a:p>
          <a:p>
            <a:pPr marL="285750" indent="-285750">
              <a:buFont typeface="Arial"/>
              <a:buChar char="•"/>
            </a:pPr>
            <a:endParaRPr lang="en-US" dirty="0">
              <a:cs typeface="Calibri"/>
            </a:endParaRPr>
          </a:p>
          <a:p>
            <a:endParaRPr lang="en-US" dirty="0">
              <a:cs typeface="Calibri"/>
            </a:endParaRPr>
          </a:p>
          <a:p>
            <a:pPr marL="342900" indent="-342900">
              <a:buAutoNum type="arabicPeriod"/>
            </a:pPr>
            <a:endParaRPr lang="en-US" dirty="0">
              <a:cs typeface="Calibri"/>
            </a:endParaRPr>
          </a:p>
        </p:txBody>
      </p:sp>
    </p:spTree>
    <p:extLst>
      <p:ext uri="{BB962C8B-B14F-4D97-AF65-F5344CB8AC3E}">
        <p14:creationId xmlns:p14="http://schemas.microsoft.com/office/powerpoint/2010/main" val="57571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011675" y="661084"/>
            <a:ext cx="5219506" cy="1077218"/>
          </a:xfrm>
          <a:prstGeom prst="rect">
            <a:avLst/>
          </a:prstGeom>
          <a:noFill/>
        </p:spPr>
        <p:txBody>
          <a:bodyPr wrap="non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EDA-UNIVARIATE ANALYSIS</a:t>
            </a:r>
          </a:p>
          <a:p>
            <a:pPr algn="ctr"/>
            <a:r>
              <a:rPr lang="en-US" sz="2800">
                <a:ln w="0"/>
                <a:effectLst>
                  <a:outerShdw blurRad="38100" dist="19050" dir="2700000" algn="tl" rotWithShape="0">
                    <a:schemeClr val="dk1">
                      <a:alpha val="40000"/>
                    </a:schemeClr>
                  </a:outerShdw>
                </a:effectLst>
              </a:rPr>
              <a:t>DEMOGRAPHIC DATA</a:t>
            </a:r>
            <a:endParaRPr lang="en-US" sz="2800"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E155B8FB-E1D5-466F-B6C4-59B980476AC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3A9A4C2-EEFD-4FEE-9095-EE69CAF33D7D}"/>
              </a:ext>
            </a:extLst>
          </p:cNvPr>
          <p:cNvSpPr>
            <a:spLocks noGrp="1"/>
          </p:cNvSpPr>
          <p:nvPr>
            <p:ph type="body" idx="1"/>
          </p:nvPr>
        </p:nvSpPr>
        <p:spPr>
          <a:xfrm>
            <a:off x="378142" y="2459482"/>
            <a:ext cx="6806565" cy="1938992"/>
          </a:xfrm>
        </p:spPr>
        <p:txBody>
          <a:bodyPr wrap="square" lIns="0" tIns="0" rIns="0" bIns="0" anchor="t">
            <a:spAutoFit/>
          </a:bodyPr>
          <a:lstStyle/>
          <a:p>
            <a:pPr marL="285750" indent="-285750" algn="l">
              <a:buFont typeface="Arial,Sans-Serif"/>
              <a:buChar char="•"/>
            </a:pPr>
            <a:r>
              <a:rPr lang="en-US"/>
              <a:t>An ID for each customer,</a:t>
            </a:r>
            <a:r>
              <a:rPr lang="en-US">
                <a:solidFill>
                  <a:srgbClr val="000000"/>
                </a:solidFill>
              </a:rPr>
              <a:t> </a:t>
            </a:r>
            <a:r>
              <a:rPr lang="en-US">
                <a:solidFill>
                  <a:schemeClr val="tx1"/>
                </a:solidFill>
              </a:rPr>
              <a:t>Performance</a:t>
            </a:r>
            <a:r>
              <a:rPr lang="en-US">
                <a:solidFill>
                  <a:schemeClr val="tx1"/>
                </a:solidFill>
                <a:ea typeface="+mn-lt"/>
                <a:cs typeface="+mn-lt"/>
              </a:rPr>
              <a:t> tag (shows whether there was a default),</a:t>
            </a:r>
            <a:r>
              <a:rPr lang="en-US">
                <a:solidFill>
                  <a:srgbClr val="FF0000"/>
                </a:solidFill>
                <a:ea typeface="+mn-lt"/>
                <a:cs typeface="+mn-lt"/>
              </a:rPr>
              <a:t> </a:t>
            </a:r>
            <a:r>
              <a:rPr lang="en-US">
                <a:ea typeface="+mn-lt"/>
                <a:cs typeface="+mn-lt"/>
              </a:rPr>
              <a:t>Age, Gender, Marital Status for each applicant, Number of Dependents , Income , Education, Profession, Duration in Profession, Type of Residence , Duration in Residence</a:t>
            </a:r>
            <a:endParaRPr lang="en-US"/>
          </a:p>
          <a:p>
            <a:pPr marL="285750" indent="-285750" algn="l">
              <a:buFont typeface="Arial,Sans-Serif"/>
              <a:buChar char="•"/>
            </a:pPr>
            <a:endParaRPr lang="en-US"/>
          </a:p>
          <a:p>
            <a:pPr marL="285750" indent="-285750" algn="l">
              <a:buFont typeface="Arial,Sans-Serif"/>
              <a:buChar char="•"/>
            </a:pPr>
            <a:endParaRPr lang="en-US"/>
          </a:p>
          <a:p>
            <a:endParaRPr lang="en-US"/>
          </a:p>
        </p:txBody>
      </p:sp>
      <p:pic>
        <p:nvPicPr>
          <p:cNvPr id="4" name="Picture 4" descr="Chart, bar chart&#10;&#10;Description automatically generated">
            <a:extLst>
              <a:ext uri="{FF2B5EF4-FFF2-40B4-BE49-F238E27FC236}">
                <a16:creationId xmlns:a16="http://schemas.microsoft.com/office/drawing/2014/main" id="{CE32B5AC-763B-4A52-831F-5CD49E369788}"/>
              </a:ext>
            </a:extLst>
          </p:cNvPr>
          <p:cNvPicPr>
            <a:picLocks noChangeAspect="1"/>
          </p:cNvPicPr>
          <p:nvPr/>
        </p:nvPicPr>
        <p:blipFill>
          <a:blip r:embed="rId2"/>
          <a:stretch>
            <a:fillRect/>
          </a:stretch>
        </p:blipFill>
        <p:spPr>
          <a:xfrm>
            <a:off x="597030" y="3787016"/>
            <a:ext cx="6357301" cy="3113018"/>
          </a:xfrm>
          <a:prstGeom prst="rect">
            <a:avLst/>
          </a:prstGeom>
        </p:spPr>
      </p:pic>
      <p:pic>
        <p:nvPicPr>
          <p:cNvPr id="5" name="Picture 5" descr="Chart, bar chart&#10;&#10;Description automatically generated">
            <a:extLst>
              <a:ext uri="{FF2B5EF4-FFF2-40B4-BE49-F238E27FC236}">
                <a16:creationId xmlns:a16="http://schemas.microsoft.com/office/drawing/2014/main" id="{B56C2B67-6EB2-4FCA-80CB-79476EEA0374}"/>
              </a:ext>
            </a:extLst>
          </p:cNvPr>
          <p:cNvPicPr>
            <a:picLocks noChangeAspect="1"/>
          </p:cNvPicPr>
          <p:nvPr/>
        </p:nvPicPr>
        <p:blipFill>
          <a:blip r:embed="rId3"/>
          <a:stretch>
            <a:fillRect/>
          </a:stretch>
        </p:blipFill>
        <p:spPr>
          <a:xfrm>
            <a:off x="386655" y="7043975"/>
            <a:ext cx="6645716" cy="3289212"/>
          </a:xfrm>
          <a:prstGeom prst="rect">
            <a:avLst/>
          </a:prstGeom>
        </p:spPr>
      </p:pic>
    </p:spTree>
    <p:extLst>
      <p:ext uri="{BB962C8B-B14F-4D97-AF65-F5344CB8AC3E}">
        <p14:creationId xmlns:p14="http://schemas.microsoft.com/office/powerpoint/2010/main" val="146217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61676" y="1156769"/>
            <a:ext cx="5043800" cy="1077218"/>
          </a:xfrm>
          <a:prstGeom prst="rect">
            <a:avLst/>
          </a:prstGeom>
        </p:spPr>
        <p:txBody>
          <a:bodyPr wrap="square">
            <a:spAutoFit/>
          </a:bodyPr>
          <a:lstStyle/>
          <a:p>
            <a:r>
              <a:rPr lang="en-US" sz="3200">
                <a:ln w="0"/>
                <a:effectLst>
                  <a:outerShdw blurRad="38100" dist="19050" dir="2700000" algn="tl" rotWithShape="0">
                    <a:schemeClr val="dk1">
                      <a:alpha val="40000"/>
                    </a:schemeClr>
                  </a:outerShdw>
                </a:effectLst>
              </a:rPr>
              <a:t>EDA-UNIVARIATE ANALYSIS</a:t>
            </a:r>
          </a:p>
          <a:p>
            <a:r>
              <a:rPr lang="en-US" sz="3200">
                <a:ln w="0"/>
                <a:effectLst>
                  <a:outerShdw blurRad="38100" dist="19050" dir="2700000" algn="tl" rotWithShape="0">
                    <a:schemeClr val="dk1">
                      <a:alpha val="40000"/>
                    </a:schemeClr>
                  </a:outerShdw>
                </a:effectLst>
              </a:rPr>
              <a:t>CREDIT DATA</a:t>
            </a:r>
            <a:endParaRPr lang="en-US" sz="3200"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2FE2052A-5B11-4FE5-9BB0-F027AF7E39BE}"/>
              </a:ext>
            </a:extLst>
          </p:cNvPr>
          <p:cNvSpPr>
            <a:spLocks noGrp="1"/>
          </p:cNvSpPr>
          <p:nvPr>
            <p:ph type="title"/>
          </p:nvPr>
        </p:nvSpPr>
        <p:spPr>
          <a:xfrm>
            <a:off x="373671" y="515449"/>
            <a:ext cx="6806565" cy="1710944"/>
          </a:xfrm>
        </p:spPr>
        <p:txBody>
          <a:bodyPr/>
          <a:lstStyle/>
          <a:p>
            <a:endParaRPr lang="en-US"/>
          </a:p>
        </p:txBody>
      </p:sp>
      <p:sp>
        <p:nvSpPr>
          <p:cNvPr id="3" name="Text Placeholder 2">
            <a:extLst>
              <a:ext uri="{FF2B5EF4-FFF2-40B4-BE49-F238E27FC236}">
                <a16:creationId xmlns:a16="http://schemas.microsoft.com/office/drawing/2014/main" id="{F6F937BC-D80F-47ED-8A50-9DD20960129A}"/>
              </a:ext>
            </a:extLst>
          </p:cNvPr>
          <p:cNvSpPr>
            <a:spLocks noGrp="1"/>
          </p:cNvSpPr>
          <p:nvPr>
            <p:ph type="body" idx="1"/>
          </p:nvPr>
        </p:nvSpPr>
        <p:spPr>
          <a:xfrm>
            <a:off x="378142" y="2459482"/>
            <a:ext cx="6806565" cy="6924973"/>
          </a:xfrm>
        </p:spPr>
        <p:txBody>
          <a:bodyPr wrap="square" lIns="0" tIns="0" rIns="0" bIns="0" anchor="t">
            <a:spAutoFit/>
          </a:bodyPr>
          <a:lstStyle/>
          <a:p>
            <a:pPr marL="285750" indent="-285750" algn="l">
              <a:buFont typeface="Arial,Sans-Serif"/>
              <a:buChar char="•"/>
            </a:pPr>
            <a:r>
              <a:rPr lang="en-US">
                <a:ea typeface="+mn-lt"/>
                <a:cs typeface="+mn-lt"/>
              </a:rPr>
              <a:t>An ID for each customer</a:t>
            </a:r>
          </a:p>
          <a:p>
            <a:pPr marL="285750" indent="-285750" algn="l">
              <a:buFont typeface="Arial,Sans-Serif"/>
              <a:buChar char="•"/>
            </a:pPr>
            <a:r>
              <a:rPr lang="en-US">
                <a:solidFill>
                  <a:schemeClr val="tx1"/>
                </a:solidFill>
              </a:rPr>
              <a:t>Performance tag (shows whether or not there was a default)</a:t>
            </a:r>
            <a:endParaRPr lang="en-US">
              <a:solidFill>
                <a:schemeClr val="tx1"/>
              </a:solidFill>
              <a:ea typeface="+mn-lt"/>
              <a:cs typeface="+mn-lt"/>
            </a:endParaRPr>
          </a:p>
          <a:p>
            <a:pPr marL="285750" indent="-285750" algn="l">
              <a:buFont typeface="Arial,Sans-Serif"/>
              <a:buChar char="•"/>
            </a:pPr>
            <a:r>
              <a:rPr lang="en-US">
                <a:ea typeface="+mn-lt"/>
                <a:cs typeface="+mn-lt"/>
              </a:rPr>
              <a:t>Data columns related to defaulters in the 30-, 60- and 90-days bucket (DPD) in the last 6 or 12 months</a:t>
            </a:r>
          </a:p>
          <a:p>
            <a:pPr marL="285750" indent="-285750" algn="l">
              <a:buFont typeface="Arial,Sans-Serif"/>
              <a:buChar char="•"/>
            </a:pPr>
            <a:r>
              <a:rPr lang="en-US">
                <a:ea typeface="+mn-lt"/>
                <a:cs typeface="+mn-lt"/>
              </a:rPr>
              <a:t>Number of existing home loans for each customer record</a:t>
            </a:r>
          </a:p>
          <a:p>
            <a:pPr marL="285750" indent="-285750" algn="l">
              <a:buFont typeface="Arial,Sans-Serif"/>
              <a:buChar char="•"/>
            </a:pPr>
            <a:r>
              <a:rPr lang="en-US">
                <a:ea typeface="+mn-lt"/>
                <a:cs typeface="+mn-lt"/>
              </a:rPr>
              <a:t>Outstanding balance for each customer record</a:t>
            </a:r>
          </a:p>
          <a:p>
            <a:pPr marL="285750" indent="-285750" algn="l">
              <a:buFont typeface="Arial,Sans-Serif"/>
              <a:buChar char="•"/>
            </a:pPr>
            <a:r>
              <a:rPr lang="en-US">
                <a:ea typeface="+mn-lt"/>
                <a:cs typeface="+mn-lt"/>
              </a:rPr>
              <a:t>Number of auto loans , Total number of trades</a:t>
            </a:r>
          </a:p>
          <a:p>
            <a:pPr marL="285750" indent="-285750" algn="l">
              <a:buFont typeface="Arial,Sans-Serif"/>
              <a:buChar char="•"/>
            </a:pPr>
            <a:endParaRPr lang="en-US"/>
          </a:p>
          <a:p>
            <a:pPr algn="l"/>
            <a:r>
              <a:rPr lang="en-US"/>
              <a:t>Out Standing amount.</a:t>
            </a:r>
          </a:p>
          <a:p>
            <a:pPr algn="l"/>
            <a:r>
              <a:rPr lang="en-US">
                <a:ea typeface="+mn-lt"/>
                <a:cs typeface="+mn-lt"/>
              </a:rPr>
              <a:t>From the  graph we can </a:t>
            </a:r>
          </a:p>
          <a:p>
            <a:pPr algn="l"/>
            <a:r>
              <a:rPr lang="en-US">
                <a:ea typeface="+mn-lt"/>
                <a:cs typeface="+mn-lt"/>
              </a:rPr>
              <a:t>conclude that maximum</a:t>
            </a:r>
          </a:p>
          <a:p>
            <a:pPr algn="l"/>
            <a:r>
              <a:rPr lang="en-US">
                <a:ea typeface="+mn-lt"/>
                <a:cs typeface="+mn-lt"/>
              </a:rPr>
              <a:t>observations are skewed</a:t>
            </a:r>
          </a:p>
          <a:p>
            <a:pPr algn="l"/>
            <a:r>
              <a:rPr lang="en-US">
                <a:ea typeface="+mn-lt"/>
                <a:cs typeface="+mn-lt"/>
              </a:rPr>
              <a:t>to the below average </a:t>
            </a:r>
          </a:p>
          <a:p>
            <a:pPr algn="l"/>
            <a:r>
              <a:rPr lang="en-US">
                <a:ea typeface="+mn-lt"/>
                <a:cs typeface="+mn-lt"/>
              </a:rPr>
              <a:t>outstanding amount</a:t>
            </a:r>
            <a:br>
              <a:rPr lang="en-US">
                <a:ea typeface="+mn-lt"/>
                <a:cs typeface="+mn-lt"/>
              </a:rPr>
            </a:br>
            <a:r>
              <a:rPr lang="en-US">
                <a:ea typeface="+mn-lt"/>
                <a:cs typeface="+mn-lt"/>
              </a:rPr>
              <a:t> which we can see</a:t>
            </a:r>
          </a:p>
          <a:p>
            <a:pPr algn="l"/>
            <a:r>
              <a:rPr lang="en-US">
                <a:ea typeface="+mn-lt"/>
                <a:cs typeface="+mn-lt"/>
              </a:rPr>
              <a:t> Median&lt;Mean</a:t>
            </a:r>
            <a:endParaRPr lang="en-US"/>
          </a:p>
          <a:p>
            <a:pPr algn="l"/>
            <a:endParaRPr lang="en-US"/>
          </a:p>
          <a:p>
            <a:pPr algn="l"/>
            <a:endParaRPr lang="en-US"/>
          </a:p>
          <a:p>
            <a:pPr algn="l"/>
            <a:endParaRPr lang="en-US"/>
          </a:p>
          <a:p>
            <a:pPr algn="l"/>
            <a:r>
              <a:rPr lang="en-US"/>
              <a:t>Existing home </a:t>
            </a:r>
          </a:p>
          <a:p>
            <a:pPr algn="l"/>
            <a:r>
              <a:rPr lang="en-US"/>
              <a:t>Open home </a:t>
            </a:r>
          </a:p>
          <a:p>
            <a:pPr algn="l"/>
            <a:r>
              <a:rPr lang="en-US"/>
              <a:t>Loans :</a:t>
            </a:r>
          </a:p>
          <a:p>
            <a:pPr algn="l"/>
            <a:endParaRPr lang="en-US"/>
          </a:p>
          <a:p>
            <a:pPr marL="285750" indent="-285750" algn="l">
              <a:buFont typeface="Arial,Sans-Serif"/>
              <a:buChar char="•"/>
            </a:pPr>
            <a:endParaRPr lang="en-US"/>
          </a:p>
          <a:p>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0FA138AF-A3FF-46DD-89CB-06AF94CA3B0D}"/>
              </a:ext>
            </a:extLst>
          </p:cNvPr>
          <p:cNvPicPr>
            <a:picLocks noChangeAspect="1"/>
          </p:cNvPicPr>
          <p:nvPr/>
        </p:nvPicPr>
        <p:blipFill>
          <a:blip r:embed="rId2"/>
          <a:stretch>
            <a:fillRect/>
          </a:stretch>
        </p:blipFill>
        <p:spPr>
          <a:xfrm>
            <a:off x="2980322" y="4480986"/>
            <a:ext cx="3761556" cy="2591008"/>
          </a:xfrm>
          <a:prstGeom prst="rect">
            <a:avLst/>
          </a:prstGeom>
        </p:spPr>
      </p:pic>
      <p:pic>
        <p:nvPicPr>
          <p:cNvPr id="5" name="Picture 5" descr="Chart, bar chart&#10;&#10;Description automatically generated">
            <a:extLst>
              <a:ext uri="{FF2B5EF4-FFF2-40B4-BE49-F238E27FC236}">
                <a16:creationId xmlns:a16="http://schemas.microsoft.com/office/drawing/2014/main" id="{C492E40C-8038-4DFD-BF95-EF509C7BE528}"/>
              </a:ext>
            </a:extLst>
          </p:cNvPr>
          <p:cNvPicPr>
            <a:picLocks noChangeAspect="1"/>
          </p:cNvPicPr>
          <p:nvPr/>
        </p:nvPicPr>
        <p:blipFill>
          <a:blip r:embed="rId3"/>
          <a:stretch>
            <a:fillRect/>
          </a:stretch>
        </p:blipFill>
        <p:spPr>
          <a:xfrm>
            <a:off x="1980720" y="7580492"/>
            <a:ext cx="5568963" cy="2753143"/>
          </a:xfrm>
          <a:prstGeom prst="rect">
            <a:avLst/>
          </a:prstGeom>
        </p:spPr>
      </p:pic>
    </p:spTree>
    <p:extLst>
      <p:ext uri="{BB962C8B-B14F-4D97-AF65-F5344CB8AC3E}">
        <p14:creationId xmlns:p14="http://schemas.microsoft.com/office/powerpoint/2010/main" val="76996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1680" y="1079500"/>
            <a:ext cx="4993483" cy="1200329"/>
          </a:xfrm>
          <a:prstGeom prst="rect">
            <a:avLst/>
          </a:prstGeom>
          <a:noFill/>
        </p:spPr>
        <p:txBody>
          <a:bodyPr wrap="non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EDA-BIVARIATE ANALYSIS</a:t>
            </a:r>
          </a:p>
          <a:p>
            <a:pPr algn="ctr"/>
            <a:r>
              <a:rPr lang="en-US" sz="3600" b="0" cap="none" spc="0">
                <a:ln w="0"/>
                <a:solidFill>
                  <a:schemeClr val="tx1"/>
                </a:solidFill>
                <a:effectLst>
                  <a:outerShdw blurRad="38100" dist="19050" dir="2700000" algn="tl" rotWithShape="0">
                    <a:schemeClr val="dk1">
                      <a:alpha val="40000"/>
                    </a:schemeClr>
                  </a:outerShdw>
                </a:effectLst>
              </a:rPr>
              <a:t>DEMOGRAPHIC DATA</a:t>
            </a:r>
          </a:p>
        </p:txBody>
      </p:sp>
      <p:sp>
        <p:nvSpPr>
          <p:cNvPr id="2" name="Title 1">
            <a:extLst>
              <a:ext uri="{FF2B5EF4-FFF2-40B4-BE49-F238E27FC236}">
                <a16:creationId xmlns:a16="http://schemas.microsoft.com/office/drawing/2014/main" id="{D0C01856-232E-4F1B-AC27-B450B833A3F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AAB73790-948C-4EE2-9DF2-988A1ED0C7B5}"/>
              </a:ext>
            </a:extLst>
          </p:cNvPr>
          <p:cNvSpPr>
            <a:spLocks noGrp="1"/>
          </p:cNvSpPr>
          <p:nvPr>
            <p:ph type="body" idx="1"/>
          </p:nvPr>
        </p:nvSpPr>
        <p:spPr>
          <a:xfrm>
            <a:off x="378142" y="2459482"/>
            <a:ext cx="6806565" cy="6924973"/>
          </a:xfrm>
        </p:spPr>
        <p:txBody>
          <a:bodyPr wrap="square" lIns="0" tIns="0" rIns="0" bIns="0" anchor="t">
            <a:spAutoFit/>
          </a:bodyPr>
          <a:lstStyle/>
          <a:p>
            <a:pPr marL="285750" indent="-285750" algn="l">
              <a:buFont typeface="Arial,Sans-Serif"/>
              <a:buChar char="•"/>
            </a:pPr>
            <a:r>
              <a:rPr lang="en-US">
                <a:ea typeface="+mn-lt"/>
                <a:cs typeface="+mn-lt"/>
              </a:rPr>
              <a:t>An ID for each customer, </a:t>
            </a:r>
            <a:r>
              <a:rPr lang="en-US">
                <a:solidFill>
                  <a:schemeClr val="tx1"/>
                </a:solidFill>
                <a:ea typeface="+mn-lt"/>
                <a:cs typeface="+mn-lt"/>
              </a:rPr>
              <a:t>Performance</a:t>
            </a:r>
            <a:r>
              <a:rPr lang="en-US">
                <a:solidFill>
                  <a:schemeClr val="tx1"/>
                </a:solidFill>
              </a:rPr>
              <a:t> tag (shows whether or not there was a default),</a:t>
            </a:r>
            <a:r>
              <a:rPr lang="en-US">
                <a:solidFill>
                  <a:srgbClr val="FF0000"/>
                </a:solidFill>
              </a:rPr>
              <a:t> </a:t>
            </a:r>
            <a:r>
              <a:rPr lang="en-US"/>
              <a:t>Age, Gender, Marital Status for each applicant, Number of Dependents , Income , Education, Profession, Duration in Profession, Type of Residence , Duration in Residence</a:t>
            </a:r>
            <a:endParaRPr lang="en-US">
              <a:ea typeface="+mn-lt"/>
              <a:cs typeface="+mn-lt"/>
            </a:endParaRPr>
          </a:p>
          <a:p>
            <a:pPr marL="285750" indent="-285750" algn="l">
              <a:buFont typeface="Arial,Sans-Serif"/>
              <a:buChar char="•"/>
            </a:pPr>
            <a:endParaRPr lang="en-US">
              <a:ea typeface="+mn-lt"/>
              <a:cs typeface="+mn-lt"/>
            </a:endParaRPr>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algn="l"/>
            <a:endParaRPr lang="en-US">
              <a:ea typeface="+mn-lt"/>
              <a:cs typeface="+mn-lt"/>
            </a:endParaRPr>
          </a:p>
          <a:p>
            <a:pPr algn="l">
              <a:buFont typeface="Arial,Sans-Serif"/>
            </a:pPr>
            <a:r>
              <a:rPr lang="en-US">
                <a:ea typeface="+mn-lt"/>
                <a:cs typeface="+mn-lt"/>
              </a:rPr>
              <a:t>Conclusion: From the above plot we can conclude that default is high between 36 to 55 Age compare to Other groups but even population is also high</a:t>
            </a:r>
            <a:endParaRPr lang="en-US"/>
          </a:p>
          <a:p>
            <a:endParaRPr lang="en-US"/>
          </a:p>
          <a:p>
            <a:endParaRPr lang="en-US"/>
          </a:p>
        </p:txBody>
      </p:sp>
      <p:pic>
        <p:nvPicPr>
          <p:cNvPr id="7" name="Picture 7" descr="Chart, bar chart&#10;&#10;Description automatically generated">
            <a:extLst>
              <a:ext uri="{FF2B5EF4-FFF2-40B4-BE49-F238E27FC236}">
                <a16:creationId xmlns:a16="http://schemas.microsoft.com/office/drawing/2014/main" id="{A66C54EF-0B21-454B-B3D5-818A1BCB715B}"/>
              </a:ext>
            </a:extLst>
          </p:cNvPr>
          <p:cNvPicPr>
            <a:picLocks noChangeAspect="1"/>
          </p:cNvPicPr>
          <p:nvPr/>
        </p:nvPicPr>
        <p:blipFill>
          <a:blip r:embed="rId2"/>
          <a:stretch>
            <a:fillRect/>
          </a:stretch>
        </p:blipFill>
        <p:spPr>
          <a:xfrm>
            <a:off x="135816" y="4137628"/>
            <a:ext cx="7087953" cy="3469160"/>
          </a:xfrm>
          <a:prstGeom prst="rect">
            <a:avLst/>
          </a:prstGeom>
        </p:spPr>
      </p:pic>
    </p:spTree>
    <p:extLst>
      <p:ext uri="{BB962C8B-B14F-4D97-AF65-F5344CB8AC3E}">
        <p14:creationId xmlns:p14="http://schemas.microsoft.com/office/powerpoint/2010/main" val="235721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65AB-51F0-4700-8C4E-B2C71F64D3A0}"/>
              </a:ext>
            </a:extLst>
          </p:cNvPr>
          <p:cNvSpPr>
            <a:spLocks noGrp="1"/>
          </p:cNvSpPr>
          <p:nvPr>
            <p:ph type="title"/>
          </p:nvPr>
        </p:nvSpPr>
        <p:spPr>
          <a:xfrm>
            <a:off x="392887" y="6089630"/>
            <a:ext cx="6806565" cy="553998"/>
          </a:xfrm>
        </p:spPr>
        <p:txBody>
          <a:bodyPr wrap="square" lIns="0" tIns="0" rIns="0" bIns="0" anchor="t">
            <a:spAutoFit/>
          </a:bodyPr>
          <a:lstStyle/>
          <a:p>
            <a:r>
              <a:rPr lang="en-US">
                <a:ea typeface="+mj-lt"/>
                <a:cs typeface="+mj-lt"/>
              </a:rPr>
              <a:t>Conclusion : For Dependent 4 and 5 default rate is seen with less frequency of 12000 people.</a:t>
            </a:r>
            <a:endParaRPr lang="en-US"/>
          </a:p>
        </p:txBody>
      </p:sp>
      <p:sp>
        <p:nvSpPr>
          <p:cNvPr id="3" name="Text Placeholder 2">
            <a:extLst>
              <a:ext uri="{FF2B5EF4-FFF2-40B4-BE49-F238E27FC236}">
                <a16:creationId xmlns:a16="http://schemas.microsoft.com/office/drawing/2014/main" id="{F9BF9B25-61AC-4A56-8123-89425877A72A}"/>
              </a:ext>
            </a:extLst>
          </p:cNvPr>
          <p:cNvSpPr>
            <a:spLocks noGrp="1"/>
          </p:cNvSpPr>
          <p:nvPr>
            <p:ph type="body" idx="1"/>
          </p:nvPr>
        </p:nvSpPr>
        <p:spPr>
          <a:xfrm>
            <a:off x="378142" y="2459482"/>
            <a:ext cx="6806565" cy="830997"/>
          </a:xfrm>
        </p:spPr>
        <p:txBody>
          <a:bodyPr wrap="square" lIns="0" tIns="0" rIns="0" bIns="0" anchor="t">
            <a:spAutoFit/>
          </a:bodyPr>
          <a:lstStyle/>
          <a:p>
            <a:endParaRPr lang="en-US"/>
          </a:p>
          <a:p>
            <a:endParaRPr lang="en-US"/>
          </a:p>
          <a:p>
            <a:endParaRPr lang="en-US"/>
          </a:p>
        </p:txBody>
      </p:sp>
      <p:pic>
        <p:nvPicPr>
          <p:cNvPr id="4" name="Picture 4" descr="Chart, bar chart&#10;&#10;Description automatically generated">
            <a:extLst>
              <a:ext uri="{FF2B5EF4-FFF2-40B4-BE49-F238E27FC236}">
                <a16:creationId xmlns:a16="http://schemas.microsoft.com/office/drawing/2014/main" id="{2B0A6F0E-A8D3-466C-BAA4-F8660B8AE5F5}"/>
              </a:ext>
            </a:extLst>
          </p:cNvPr>
          <p:cNvPicPr>
            <a:picLocks noChangeAspect="1"/>
          </p:cNvPicPr>
          <p:nvPr/>
        </p:nvPicPr>
        <p:blipFill>
          <a:blip r:embed="rId2"/>
          <a:stretch>
            <a:fillRect/>
          </a:stretch>
        </p:blipFill>
        <p:spPr>
          <a:xfrm>
            <a:off x="386723" y="1643760"/>
            <a:ext cx="7164866" cy="3844627"/>
          </a:xfrm>
          <a:prstGeom prst="rect">
            <a:avLst/>
          </a:prstGeom>
        </p:spPr>
      </p:pic>
    </p:spTree>
    <p:extLst>
      <p:ext uri="{BB962C8B-B14F-4D97-AF65-F5344CB8AC3E}">
        <p14:creationId xmlns:p14="http://schemas.microsoft.com/office/powerpoint/2010/main" val="1538182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1076</Words>
  <Application>Microsoft Office PowerPoint</Application>
  <PresentationFormat>Custom</PresentationFormat>
  <Paragraphs>271</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Arial,Sans-Serif</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 For Dependent 4 and 5 default rate is seen with less frequency of 12000 people.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UpGrad-CapStone-BFS</dc:title>
  <dc:creator>Sharath</dc:creator>
  <cp:lastModifiedBy>Darren Clark</cp:lastModifiedBy>
  <cp:revision>5</cp:revision>
  <cp:lastPrinted>2019-06-16T10:18:43Z</cp:lastPrinted>
  <dcterms:created xsi:type="dcterms:W3CDTF">2019-06-15T11:10:55Z</dcterms:created>
  <dcterms:modified xsi:type="dcterms:W3CDTF">2020-12-20T03:56:40Z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2019-05-20T00:00:00Z</vt:filetime>
  </property>
  <property fmtid="{D5CDD505-2E9C-101B-9397-08002B2CF9AE}" pid="3" name="Creator">
    <vt:lpwstr>Microsoft® Word for Office 365</vt:lpwstr>
  </property>
  <property fmtid="{D5CDD505-2E9C-101B-9397-08002B2CF9AE}" pid="4" name="LastSaved">
    <vt:filetime>2019-06-15T00:00:00Z</vt:filetime>
  </property>
</Properties>
</file>