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2" r:id="rId1"/>
  </p:sldMasterIdLst>
  <p:sldIdLst>
    <p:sldId id="256" r:id="rId2"/>
    <p:sldId id="259" r:id="rId3"/>
    <p:sldId id="257" r:id="rId4"/>
    <p:sldId id="258" r:id="rId5"/>
    <p:sldId id="260" r:id="rId6"/>
    <p:sldId id="261" r:id="rId7"/>
    <p:sldId id="262" r:id="rId8"/>
    <p:sldId id="263" r:id="rId9"/>
    <p:sldId id="264" r:id="rId10"/>
    <p:sldId id="265" r:id="rId11"/>
    <p:sldId id="266" r:id="rId12"/>
    <p:sldId id="267" r:id="rId13"/>
    <p:sldId id="271" r:id="rId14"/>
    <p:sldId id="269" r:id="rId15"/>
    <p:sldId id="268"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6949300-D1BF-40EB-8A39-7BA743F2DBE8}" type="datetimeFigureOut">
              <a:rPr lang="en-IN" smtClean="0"/>
              <a:t>23-12-2020</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03C51D9-033A-4A22-8F71-1EBE6B0A70E5}" type="slidenum">
              <a:rPr lang="en-IN" smtClean="0"/>
              <a:t>‹#›</a:t>
            </a:fld>
            <a:endParaRPr lang="en-IN"/>
          </a:p>
        </p:txBody>
      </p:sp>
    </p:spTree>
    <p:extLst>
      <p:ext uri="{BB962C8B-B14F-4D97-AF65-F5344CB8AC3E}">
        <p14:creationId xmlns:p14="http://schemas.microsoft.com/office/powerpoint/2010/main" val="1765870120"/>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949300-D1BF-40EB-8A39-7BA743F2DBE8}" type="datetimeFigureOut">
              <a:rPr lang="en-IN" smtClean="0"/>
              <a:t>23-12-2020</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03C51D9-033A-4A22-8F71-1EBE6B0A70E5}" type="slidenum">
              <a:rPr lang="en-IN" smtClean="0"/>
              <a:t>‹#›</a:t>
            </a:fld>
            <a:endParaRPr lang="en-IN"/>
          </a:p>
        </p:txBody>
      </p:sp>
    </p:spTree>
    <p:extLst>
      <p:ext uri="{BB962C8B-B14F-4D97-AF65-F5344CB8AC3E}">
        <p14:creationId xmlns:p14="http://schemas.microsoft.com/office/powerpoint/2010/main" val="730416477"/>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6949300-D1BF-40EB-8A39-7BA743F2DBE8}" type="datetimeFigureOut">
              <a:rPr lang="en-IN" smtClean="0"/>
              <a:t>23-12-2020</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03C51D9-033A-4A22-8F71-1EBE6B0A70E5}" type="slidenum">
              <a:rPr lang="en-IN" smtClean="0"/>
              <a:t>‹#›</a:t>
            </a:fld>
            <a:endParaRPr lang="en-IN"/>
          </a:p>
        </p:txBody>
      </p:sp>
    </p:spTree>
    <p:extLst>
      <p:ext uri="{BB962C8B-B14F-4D97-AF65-F5344CB8AC3E}">
        <p14:creationId xmlns:p14="http://schemas.microsoft.com/office/powerpoint/2010/main" val="3630820202"/>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6949300-D1BF-40EB-8A39-7BA743F2DBE8}" type="datetimeFigureOut">
              <a:rPr lang="en-IN" smtClean="0"/>
              <a:t>23-12-2020</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03C51D9-033A-4A22-8F71-1EBE6B0A70E5}" type="slidenum">
              <a:rPr lang="en-IN" smtClean="0"/>
              <a:t>‹#›</a:t>
            </a:fld>
            <a:endParaRPr lang="en-IN"/>
          </a:p>
        </p:txBody>
      </p:sp>
    </p:spTree>
    <p:extLst>
      <p:ext uri="{BB962C8B-B14F-4D97-AF65-F5344CB8AC3E}">
        <p14:creationId xmlns:p14="http://schemas.microsoft.com/office/powerpoint/2010/main" val="1599260175"/>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949300-D1BF-40EB-8A39-7BA743F2DBE8}" type="datetimeFigureOut">
              <a:rPr lang="en-IN" smtClean="0"/>
              <a:t>23-12-2020</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03C51D9-033A-4A22-8F71-1EBE6B0A70E5}" type="slidenum">
              <a:rPr lang="en-IN" smtClean="0"/>
              <a:t>‹#›</a:t>
            </a:fld>
            <a:endParaRPr lang="en-IN"/>
          </a:p>
        </p:txBody>
      </p:sp>
    </p:spTree>
    <p:extLst>
      <p:ext uri="{BB962C8B-B14F-4D97-AF65-F5344CB8AC3E}">
        <p14:creationId xmlns:p14="http://schemas.microsoft.com/office/powerpoint/2010/main" val="2330358361"/>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6949300-D1BF-40EB-8A39-7BA743F2DBE8}" type="datetimeFigureOut">
              <a:rPr lang="en-IN" smtClean="0"/>
              <a:t>23-12-2020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03C51D9-033A-4A22-8F71-1EBE6B0A70E5}" type="slidenum">
              <a:rPr lang="en-IN" smtClean="0"/>
              <a:t>‹#›</a:t>
            </a:fld>
            <a:endParaRPr lang="en-IN"/>
          </a:p>
        </p:txBody>
      </p:sp>
    </p:spTree>
    <p:extLst>
      <p:ext uri="{BB962C8B-B14F-4D97-AF65-F5344CB8AC3E}">
        <p14:creationId xmlns:p14="http://schemas.microsoft.com/office/powerpoint/2010/main" val="2243935684"/>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6949300-D1BF-40EB-8A39-7BA743F2DBE8}" type="datetimeFigureOut">
              <a:rPr lang="en-IN" smtClean="0"/>
              <a:t>23-12-2020</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003C51D9-033A-4A22-8F71-1EBE6B0A70E5}" type="slidenum">
              <a:rPr lang="en-IN" smtClean="0"/>
              <a:t>‹#›</a:t>
            </a:fld>
            <a:endParaRPr lang="en-IN"/>
          </a:p>
        </p:txBody>
      </p:sp>
    </p:spTree>
    <p:extLst>
      <p:ext uri="{BB962C8B-B14F-4D97-AF65-F5344CB8AC3E}">
        <p14:creationId xmlns:p14="http://schemas.microsoft.com/office/powerpoint/2010/main" val="3491729984"/>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6949300-D1BF-40EB-8A39-7BA743F2DBE8}" type="datetimeFigureOut">
              <a:rPr lang="en-IN" smtClean="0"/>
              <a:t>23-12-2020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3C51D9-033A-4A22-8F71-1EBE6B0A70E5}" type="slidenum">
              <a:rPr lang="en-IN" smtClean="0"/>
              <a:t>‹#›</a:t>
            </a:fld>
            <a:endParaRPr lang="en-IN"/>
          </a:p>
        </p:txBody>
      </p:sp>
    </p:spTree>
    <p:extLst>
      <p:ext uri="{BB962C8B-B14F-4D97-AF65-F5344CB8AC3E}">
        <p14:creationId xmlns:p14="http://schemas.microsoft.com/office/powerpoint/2010/main" val="3820142931"/>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6949300-D1BF-40EB-8A39-7BA743F2DBE8}" type="datetimeFigureOut">
              <a:rPr lang="en-IN" smtClean="0"/>
              <a:t>23-12-2020</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03C51D9-033A-4A22-8F71-1EBE6B0A70E5}" type="slidenum">
              <a:rPr lang="en-IN" smtClean="0"/>
              <a:t>‹#›</a:t>
            </a:fld>
            <a:endParaRPr lang="en-IN"/>
          </a:p>
        </p:txBody>
      </p:sp>
    </p:spTree>
    <p:extLst>
      <p:ext uri="{BB962C8B-B14F-4D97-AF65-F5344CB8AC3E}">
        <p14:creationId xmlns:p14="http://schemas.microsoft.com/office/powerpoint/2010/main" val="3123766549"/>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949300-D1BF-40EB-8A39-7BA743F2DBE8}" type="datetimeFigureOut">
              <a:rPr lang="en-IN" smtClean="0"/>
              <a:t>23-12-2020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3C51D9-033A-4A22-8F71-1EBE6B0A70E5}" type="slidenum">
              <a:rPr lang="en-IN" smtClean="0"/>
              <a:t>‹#›</a:t>
            </a:fld>
            <a:endParaRPr lang="en-IN"/>
          </a:p>
        </p:txBody>
      </p:sp>
    </p:spTree>
    <p:extLst>
      <p:ext uri="{BB962C8B-B14F-4D97-AF65-F5344CB8AC3E}">
        <p14:creationId xmlns:p14="http://schemas.microsoft.com/office/powerpoint/2010/main" val="3537437009"/>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949300-D1BF-40EB-8A39-7BA743F2DBE8}" type="datetimeFigureOut">
              <a:rPr lang="en-IN" smtClean="0"/>
              <a:t>23-12-2020</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03C51D9-033A-4A22-8F71-1EBE6B0A70E5}" type="slidenum">
              <a:rPr lang="en-IN" smtClean="0"/>
              <a:t>‹#›</a:t>
            </a:fld>
            <a:endParaRPr lang="en-IN"/>
          </a:p>
        </p:txBody>
      </p:sp>
    </p:spTree>
    <p:extLst>
      <p:ext uri="{BB962C8B-B14F-4D97-AF65-F5344CB8AC3E}">
        <p14:creationId xmlns:p14="http://schemas.microsoft.com/office/powerpoint/2010/main" val="4034774509"/>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949300-D1BF-40EB-8A39-7BA743F2DBE8}" type="datetimeFigureOut">
              <a:rPr lang="en-IN" smtClean="0"/>
              <a:t>23-12-2020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3C51D9-033A-4A22-8F71-1EBE6B0A70E5}" type="slidenum">
              <a:rPr lang="en-IN" smtClean="0"/>
              <a:t>‹#›</a:t>
            </a:fld>
            <a:endParaRPr lang="en-IN"/>
          </a:p>
        </p:txBody>
      </p:sp>
    </p:spTree>
    <p:extLst>
      <p:ext uri="{BB962C8B-B14F-4D97-AF65-F5344CB8AC3E}">
        <p14:creationId xmlns:p14="http://schemas.microsoft.com/office/powerpoint/2010/main" val="3361407492"/>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949300-D1BF-40EB-8A39-7BA743F2DBE8}" type="datetimeFigureOut">
              <a:rPr lang="en-IN" smtClean="0"/>
              <a:t>23-12-2020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03C51D9-033A-4A22-8F71-1EBE6B0A70E5}" type="slidenum">
              <a:rPr lang="en-IN" smtClean="0"/>
              <a:t>‹#›</a:t>
            </a:fld>
            <a:endParaRPr lang="en-IN"/>
          </a:p>
        </p:txBody>
      </p:sp>
    </p:spTree>
    <p:extLst>
      <p:ext uri="{BB962C8B-B14F-4D97-AF65-F5344CB8AC3E}">
        <p14:creationId xmlns:p14="http://schemas.microsoft.com/office/powerpoint/2010/main" val="1854899588"/>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949300-D1BF-40EB-8A39-7BA743F2DBE8}" type="datetimeFigureOut">
              <a:rPr lang="en-IN" smtClean="0"/>
              <a:t>23-12-2020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03C51D9-033A-4A22-8F71-1EBE6B0A70E5}" type="slidenum">
              <a:rPr lang="en-IN" smtClean="0"/>
              <a:t>‹#›</a:t>
            </a:fld>
            <a:endParaRPr lang="en-IN"/>
          </a:p>
        </p:txBody>
      </p:sp>
    </p:spTree>
    <p:extLst>
      <p:ext uri="{BB962C8B-B14F-4D97-AF65-F5344CB8AC3E}">
        <p14:creationId xmlns:p14="http://schemas.microsoft.com/office/powerpoint/2010/main" val="3154821940"/>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949300-D1BF-40EB-8A39-7BA743F2DBE8}" type="datetimeFigureOut">
              <a:rPr lang="en-IN" smtClean="0"/>
              <a:t>23-12-2020</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03C51D9-033A-4A22-8F71-1EBE6B0A70E5}" type="slidenum">
              <a:rPr lang="en-IN" smtClean="0"/>
              <a:t>‹#›</a:t>
            </a:fld>
            <a:endParaRPr lang="en-IN"/>
          </a:p>
        </p:txBody>
      </p:sp>
    </p:spTree>
    <p:extLst>
      <p:ext uri="{BB962C8B-B14F-4D97-AF65-F5344CB8AC3E}">
        <p14:creationId xmlns:p14="http://schemas.microsoft.com/office/powerpoint/2010/main" val="3813259796"/>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949300-D1BF-40EB-8A39-7BA743F2DBE8}" type="datetimeFigureOut">
              <a:rPr lang="en-IN" smtClean="0"/>
              <a:t>23-12-2020</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03C51D9-033A-4A22-8F71-1EBE6B0A70E5}" type="slidenum">
              <a:rPr lang="en-IN" smtClean="0"/>
              <a:t>‹#›</a:t>
            </a:fld>
            <a:endParaRPr lang="en-IN"/>
          </a:p>
        </p:txBody>
      </p:sp>
    </p:spTree>
    <p:extLst>
      <p:ext uri="{BB962C8B-B14F-4D97-AF65-F5344CB8AC3E}">
        <p14:creationId xmlns:p14="http://schemas.microsoft.com/office/powerpoint/2010/main" val="1874087175"/>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949300-D1BF-40EB-8A39-7BA743F2DBE8}" type="datetimeFigureOut">
              <a:rPr lang="en-IN" smtClean="0"/>
              <a:t>23-12-2020</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03C51D9-033A-4A22-8F71-1EBE6B0A70E5}" type="slidenum">
              <a:rPr lang="en-IN" smtClean="0"/>
              <a:t>‹#›</a:t>
            </a:fld>
            <a:endParaRPr lang="en-IN"/>
          </a:p>
        </p:txBody>
      </p:sp>
    </p:spTree>
    <p:extLst>
      <p:ext uri="{BB962C8B-B14F-4D97-AF65-F5344CB8AC3E}">
        <p14:creationId xmlns:p14="http://schemas.microsoft.com/office/powerpoint/2010/main" val="3950974346"/>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6949300-D1BF-40EB-8A39-7BA743F2DBE8}" type="datetimeFigureOut">
              <a:rPr lang="en-IN" smtClean="0"/>
              <a:t>23-12-2020</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03C51D9-033A-4A22-8F71-1EBE6B0A70E5}" type="slidenum">
              <a:rPr lang="en-IN" smtClean="0"/>
              <a:t>‹#›</a:t>
            </a:fld>
            <a:endParaRPr lang="en-IN"/>
          </a:p>
        </p:txBody>
      </p:sp>
    </p:spTree>
    <p:extLst>
      <p:ext uri="{BB962C8B-B14F-4D97-AF65-F5344CB8AC3E}">
        <p14:creationId xmlns:p14="http://schemas.microsoft.com/office/powerpoint/2010/main" val="1672097063"/>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 id="2147483985" r:id="rId13"/>
    <p:sldLayoutId id="2147483986" r:id="rId14"/>
    <p:sldLayoutId id="2147483987" r:id="rId15"/>
    <p:sldLayoutId id="2147483988" r:id="rId16"/>
    <p:sldLayoutId id="2147483989" r:id="rId17"/>
  </p:sldLayoutIdLst>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www.youtube.com/" TargetMode="External"/><Relationship Id="rId3" Type="http://schemas.openxmlformats.org/officeDocument/2006/relationships/hyperlink" Target="https://www.geeksforgeeks.org/" TargetMode="External"/><Relationship Id="rId7" Type="http://schemas.openxmlformats.org/officeDocument/2006/relationships/hyperlink" Target="https://www.tutorialspoint.com/index.htm" TargetMode="External"/><Relationship Id="rId2" Type="http://schemas.openxmlformats.org/officeDocument/2006/relationships/hyperlink" Target="https://stackoverflow.com/" TargetMode="External"/><Relationship Id="rId1" Type="http://schemas.openxmlformats.org/officeDocument/2006/relationships/slideLayout" Target="../slideLayouts/slideLayout2.xml"/><Relationship Id="rId6" Type="http://schemas.openxmlformats.org/officeDocument/2006/relationships/hyperlink" Target="https://docs.python.org/3/" TargetMode="External"/><Relationship Id="rId5" Type="http://schemas.openxmlformats.org/officeDocument/2006/relationships/hyperlink" Target="https://www.javatpoint.com/" TargetMode="External"/><Relationship Id="rId4" Type="http://schemas.openxmlformats.org/officeDocument/2006/relationships/hyperlink" Target="https://www.crummy.com/software/BeautifulSoup/bs4/doc/"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E5FEF-4E9C-4270-9B18-C8ABC40AA568}"/>
              </a:ext>
            </a:extLst>
          </p:cNvPr>
          <p:cNvSpPr>
            <a:spLocks noGrp="1"/>
          </p:cNvSpPr>
          <p:nvPr>
            <p:ph type="ctrTitle"/>
          </p:nvPr>
        </p:nvSpPr>
        <p:spPr>
          <a:xfrm>
            <a:off x="753925" y="2076450"/>
            <a:ext cx="10684151" cy="1345134"/>
          </a:xfrm>
        </p:spPr>
        <p:txBody>
          <a:bodyPr anchor="ctr">
            <a:normAutofit/>
          </a:bodyPr>
          <a:lstStyle/>
          <a:p>
            <a:r>
              <a:rPr lang="en-US" sz="4200" dirty="0">
                <a:solidFill>
                  <a:srgbClr val="FFFFFF"/>
                </a:solidFill>
              </a:rPr>
              <a:t>Web Data Mining For Terrorism Analysis</a:t>
            </a:r>
            <a:endParaRPr lang="en-IN" sz="4200" dirty="0">
              <a:solidFill>
                <a:srgbClr val="FFFFFF"/>
              </a:solidFill>
            </a:endParaRPr>
          </a:p>
        </p:txBody>
      </p:sp>
      <p:sp>
        <p:nvSpPr>
          <p:cNvPr id="32" name="Subtitle 2">
            <a:extLst>
              <a:ext uri="{FF2B5EF4-FFF2-40B4-BE49-F238E27FC236}">
                <a16:creationId xmlns:a16="http://schemas.microsoft.com/office/drawing/2014/main" id="{912FE67C-DAB0-4918-AE59-A9532F44BC97}"/>
              </a:ext>
            </a:extLst>
          </p:cNvPr>
          <p:cNvSpPr>
            <a:spLocks noGrp="1"/>
          </p:cNvSpPr>
          <p:nvPr>
            <p:ph type="subTitle" idx="1"/>
          </p:nvPr>
        </p:nvSpPr>
        <p:spPr>
          <a:xfrm>
            <a:off x="1154955" y="4777380"/>
            <a:ext cx="8825658" cy="861420"/>
          </a:xfrm>
        </p:spPr>
        <p:txBody>
          <a:bodyPr/>
          <a:lstStyle/>
          <a:p>
            <a:pPr algn="r"/>
            <a:r>
              <a:rPr lang="en-US" dirty="0"/>
              <a:t>Project Created by:  Virat Bamaniya  &amp;  Milan Solanki</a:t>
            </a:r>
            <a:endParaRPr lang="en-IN" dirty="0"/>
          </a:p>
        </p:txBody>
      </p:sp>
    </p:spTree>
    <p:extLst>
      <p:ext uri="{BB962C8B-B14F-4D97-AF65-F5344CB8AC3E}">
        <p14:creationId xmlns:p14="http://schemas.microsoft.com/office/powerpoint/2010/main" val="471772353"/>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FA88C-0910-4BF5-A7F1-0114E63BDE22}"/>
              </a:ext>
            </a:extLst>
          </p:cNvPr>
          <p:cNvSpPr>
            <a:spLocks noGrp="1"/>
          </p:cNvSpPr>
          <p:nvPr>
            <p:ph type="title"/>
          </p:nvPr>
        </p:nvSpPr>
        <p:spPr/>
        <p:txBody>
          <a:bodyPr/>
          <a:lstStyle/>
          <a:p>
            <a:r>
              <a:rPr lang="en-US" dirty="0"/>
              <a:t>UI Screens</a:t>
            </a:r>
            <a:endParaRPr lang="en-IN" dirty="0"/>
          </a:p>
        </p:txBody>
      </p:sp>
      <p:pic>
        <p:nvPicPr>
          <p:cNvPr id="5" name="Content Placeholder 4">
            <a:extLst>
              <a:ext uri="{FF2B5EF4-FFF2-40B4-BE49-F238E27FC236}">
                <a16:creationId xmlns:a16="http://schemas.microsoft.com/office/drawing/2014/main" id="{E33D3ED8-5AD6-496D-AB60-800B4A8125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1445" y="2603500"/>
            <a:ext cx="6073422" cy="3416300"/>
          </a:xfrm>
        </p:spPr>
      </p:pic>
      <p:sp>
        <p:nvSpPr>
          <p:cNvPr id="6" name="TextBox 5">
            <a:extLst>
              <a:ext uri="{FF2B5EF4-FFF2-40B4-BE49-F238E27FC236}">
                <a16:creationId xmlns:a16="http://schemas.microsoft.com/office/drawing/2014/main" id="{B4DDCD4B-9765-483A-93AA-6DD22DBECF28}"/>
              </a:ext>
            </a:extLst>
          </p:cNvPr>
          <p:cNvSpPr txBox="1"/>
          <p:nvPr/>
        </p:nvSpPr>
        <p:spPr>
          <a:xfrm>
            <a:off x="4947544" y="1772734"/>
            <a:ext cx="1241224" cy="369332"/>
          </a:xfrm>
          <a:prstGeom prst="rect">
            <a:avLst/>
          </a:prstGeom>
          <a:noFill/>
        </p:spPr>
        <p:txBody>
          <a:bodyPr wrap="square" rtlCol="0">
            <a:spAutoFit/>
          </a:bodyPr>
          <a:lstStyle/>
          <a:p>
            <a:pPr algn="ctr"/>
            <a:r>
              <a:rPr lang="en-US" dirty="0">
                <a:solidFill>
                  <a:schemeClr val="bg1"/>
                </a:solidFill>
              </a:rPr>
              <a:t>Home</a:t>
            </a:r>
            <a:endParaRPr lang="en-IN" dirty="0">
              <a:solidFill>
                <a:schemeClr val="bg1"/>
              </a:solidFill>
            </a:endParaRPr>
          </a:p>
        </p:txBody>
      </p:sp>
    </p:spTree>
    <p:extLst>
      <p:ext uri="{BB962C8B-B14F-4D97-AF65-F5344CB8AC3E}">
        <p14:creationId xmlns:p14="http://schemas.microsoft.com/office/powerpoint/2010/main" val="3762660578"/>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53179AF-51F5-482E-9476-341E1B3C21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1445" y="2603500"/>
            <a:ext cx="6073422" cy="3416300"/>
          </a:xfrm>
        </p:spPr>
      </p:pic>
      <p:sp>
        <p:nvSpPr>
          <p:cNvPr id="6" name="TextBox 5">
            <a:extLst>
              <a:ext uri="{FF2B5EF4-FFF2-40B4-BE49-F238E27FC236}">
                <a16:creationId xmlns:a16="http://schemas.microsoft.com/office/drawing/2014/main" id="{2B5B1A1D-15C6-4E1B-8781-129E894BCD1F}"/>
              </a:ext>
            </a:extLst>
          </p:cNvPr>
          <p:cNvSpPr txBox="1"/>
          <p:nvPr/>
        </p:nvSpPr>
        <p:spPr>
          <a:xfrm>
            <a:off x="4947544" y="1834672"/>
            <a:ext cx="1241224" cy="369332"/>
          </a:xfrm>
          <a:prstGeom prst="rect">
            <a:avLst/>
          </a:prstGeom>
          <a:noFill/>
        </p:spPr>
        <p:txBody>
          <a:bodyPr wrap="square" rtlCol="0">
            <a:spAutoFit/>
          </a:bodyPr>
          <a:lstStyle/>
          <a:p>
            <a:pPr algn="ctr"/>
            <a:r>
              <a:rPr lang="en-US" dirty="0">
                <a:solidFill>
                  <a:schemeClr val="bg1"/>
                </a:solidFill>
              </a:rPr>
              <a:t>Detect</a:t>
            </a:r>
            <a:endParaRPr lang="en-IN" dirty="0">
              <a:solidFill>
                <a:schemeClr val="bg1"/>
              </a:solidFill>
            </a:endParaRPr>
          </a:p>
        </p:txBody>
      </p:sp>
    </p:spTree>
    <p:extLst>
      <p:ext uri="{BB962C8B-B14F-4D97-AF65-F5344CB8AC3E}">
        <p14:creationId xmlns:p14="http://schemas.microsoft.com/office/powerpoint/2010/main" val="4027229933"/>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7424DF2-F85B-4EEC-A0FA-E978F7DE19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1445" y="2603500"/>
            <a:ext cx="6073422" cy="3416300"/>
          </a:xfrm>
        </p:spPr>
      </p:pic>
      <p:sp>
        <p:nvSpPr>
          <p:cNvPr id="6" name="TextBox 5">
            <a:extLst>
              <a:ext uri="{FF2B5EF4-FFF2-40B4-BE49-F238E27FC236}">
                <a16:creationId xmlns:a16="http://schemas.microsoft.com/office/drawing/2014/main" id="{61E0539B-91AA-4641-9354-417DBFD6118D}"/>
              </a:ext>
            </a:extLst>
          </p:cNvPr>
          <p:cNvSpPr txBox="1"/>
          <p:nvPr/>
        </p:nvSpPr>
        <p:spPr>
          <a:xfrm>
            <a:off x="4947544" y="1790284"/>
            <a:ext cx="1241224" cy="369332"/>
          </a:xfrm>
          <a:prstGeom prst="rect">
            <a:avLst/>
          </a:prstGeom>
          <a:noFill/>
        </p:spPr>
        <p:txBody>
          <a:bodyPr wrap="square" rtlCol="0">
            <a:spAutoFit/>
          </a:bodyPr>
          <a:lstStyle/>
          <a:p>
            <a:pPr algn="ctr"/>
            <a:r>
              <a:rPr lang="en-US" dirty="0">
                <a:solidFill>
                  <a:schemeClr val="bg1"/>
                </a:solidFill>
              </a:rPr>
              <a:t>About</a:t>
            </a:r>
            <a:endParaRPr lang="en-IN" dirty="0">
              <a:solidFill>
                <a:schemeClr val="bg1"/>
              </a:solidFill>
            </a:endParaRPr>
          </a:p>
        </p:txBody>
      </p:sp>
    </p:spTree>
    <p:extLst>
      <p:ext uri="{BB962C8B-B14F-4D97-AF65-F5344CB8AC3E}">
        <p14:creationId xmlns:p14="http://schemas.microsoft.com/office/powerpoint/2010/main" val="2567290983"/>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4D516-85D0-4E49-A756-448EE4DEA261}"/>
              </a:ext>
            </a:extLst>
          </p:cNvPr>
          <p:cNvSpPr>
            <a:spLocks noGrp="1"/>
          </p:cNvSpPr>
          <p:nvPr>
            <p:ph type="title"/>
          </p:nvPr>
        </p:nvSpPr>
        <p:spPr/>
        <p:txBody>
          <a:bodyPr/>
          <a:lstStyle/>
          <a:p>
            <a:r>
              <a:rPr lang="en-US" dirty="0"/>
              <a:t>Timeline Chart</a:t>
            </a:r>
            <a:endParaRPr lang="en-IN" dirty="0"/>
          </a:p>
        </p:txBody>
      </p:sp>
      <p:grpSp>
        <p:nvGrpSpPr>
          <p:cNvPr id="4" name="Group 3" title="Milestone">
            <a:extLst>
              <a:ext uri="{FF2B5EF4-FFF2-40B4-BE49-F238E27FC236}">
                <a16:creationId xmlns:a16="http://schemas.microsoft.com/office/drawing/2014/main" id="{9F9F0F7C-492E-4CBF-9C3C-222E66687181}"/>
              </a:ext>
            </a:extLst>
          </p:cNvPr>
          <p:cNvGrpSpPr/>
          <p:nvPr/>
        </p:nvGrpSpPr>
        <p:grpSpPr>
          <a:xfrm>
            <a:off x="182868" y="4709053"/>
            <a:ext cx="5913132" cy="562643"/>
            <a:chOff x="446364" y="3962124"/>
            <a:chExt cx="5913132" cy="562643"/>
          </a:xfrm>
        </p:grpSpPr>
        <p:sp>
          <p:nvSpPr>
            <p:cNvPr id="5" name="TextBox 4">
              <a:extLst>
                <a:ext uri="{FF2B5EF4-FFF2-40B4-BE49-F238E27FC236}">
                  <a16:creationId xmlns:a16="http://schemas.microsoft.com/office/drawing/2014/main" id="{6311C9FD-2950-426F-BDD9-4F88DFF17CAB}"/>
                </a:ext>
              </a:extLst>
            </p:cNvPr>
            <p:cNvSpPr txBox="1"/>
            <p:nvPr/>
          </p:nvSpPr>
          <p:spPr>
            <a:xfrm>
              <a:off x="1078799" y="4027988"/>
              <a:ext cx="1294782" cy="276999"/>
            </a:xfrm>
            <a:prstGeom prst="rect">
              <a:avLst/>
            </a:prstGeom>
            <a:noFill/>
          </p:spPr>
          <p:txBody>
            <a:bodyPr wrap="square" lIns="0" tIns="0" rIns="0" bIns="0" rtlCol="0">
              <a:spAutoFit/>
            </a:bodyPr>
            <a:lstStyle/>
            <a:p>
              <a:r>
                <a:rPr lang="en-US" dirty="0">
                  <a:solidFill>
                    <a:schemeClr val="tx1">
                      <a:lumMod val="75000"/>
                      <a:lumOff val="25000"/>
                    </a:schemeClr>
                  </a:solidFill>
                </a:rPr>
                <a:t>Analysis</a:t>
              </a:r>
            </a:p>
          </p:txBody>
        </p:sp>
        <p:sp>
          <p:nvSpPr>
            <p:cNvPr id="6" name="Rectangle: Rounded Corners 5" title="Milestone Graphic">
              <a:extLst>
                <a:ext uri="{FF2B5EF4-FFF2-40B4-BE49-F238E27FC236}">
                  <a16:creationId xmlns:a16="http://schemas.microsoft.com/office/drawing/2014/main" id="{8FC82580-EF4B-4FAD-AF19-F14126A2322B}"/>
                </a:ext>
              </a:extLst>
            </p:cNvPr>
            <p:cNvSpPr/>
            <p:nvPr/>
          </p:nvSpPr>
          <p:spPr>
            <a:xfrm>
              <a:off x="1087953" y="4363769"/>
              <a:ext cx="5271543" cy="160998"/>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6" title="Milestone Flag">
              <a:extLst>
                <a:ext uri="{FF2B5EF4-FFF2-40B4-BE49-F238E27FC236}">
                  <a16:creationId xmlns:a16="http://schemas.microsoft.com/office/drawing/2014/main" id="{4203974E-6AD2-4E48-93CB-5982D5A8A1CC}"/>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33525" t="18748" r="17129" b="44918"/>
            <a:stretch/>
          </p:blipFill>
          <p:spPr>
            <a:xfrm flipH="1">
              <a:off x="446364" y="3962124"/>
              <a:ext cx="573660" cy="422383"/>
            </a:xfrm>
            <a:prstGeom prst="rect">
              <a:avLst/>
            </a:prstGeom>
          </p:spPr>
        </p:pic>
        <p:sp>
          <p:nvSpPr>
            <p:cNvPr id="8" name="Rectangle 7">
              <a:extLst>
                <a:ext uri="{FF2B5EF4-FFF2-40B4-BE49-F238E27FC236}">
                  <a16:creationId xmlns:a16="http://schemas.microsoft.com/office/drawing/2014/main" id="{D59608B8-319B-4376-9EE7-CA7E2CE515BA}"/>
                </a:ext>
              </a:extLst>
            </p:cNvPr>
            <p:cNvSpPr/>
            <p:nvPr/>
          </p:nvSpPr>
          <p:spPr>
            <a:xfrm>
              <a:off x="684583" y="4054460"/>
              <a:ext cx="344966" cy="276999"/>
            </a:xfrm>
            <a:prstGeom prst="rect">
              <a:avLst/>
            </a:prstGeom>
          </p:spPr>
          <p:txBody>
            <a:bodyPr wrap="none">
              <a:spAutoFit/>
            </a:bodyPr>
            <a:lstStyle/>
            <a:p>
              <a:pPr algn="ctr"/>
              <a:r>
                <a:rPr lang="en-US" sz="1200" dirty="0">
                  <a:solidFill>
                    <a:schemeClr val="tx1">
                      <a:lumMod val="75000"/>
                      <a:lumOff val="25000"/>
                    </a:schemeClr>
                  </a:solidFill>
                </a:rPr>
                <a:t>01</a:t>
              </a:r>
            </a:p>
          </p:txBody>
        </p:sp>
      </p:grpSp>
      <p:cxnSp>
        <p:nvCxnSpPr>
          <p:cNvPr id="9" name="Straight Connector 8" title="callout lines">
            <a:extLst>
              <a:ext uri="{FF2B5EF4-FFF2-40B4-BE49-F238E27FC236}">
                <a16:creationId xmlns:a16="http://schemas.microsoft.com/office/drawing/2014/main" id="{7465BA74-849D-4E1B-9C71-921326039CF9}"/>
              </a:ext>
            </a:extLst>
          </p:cNvPr>
          <p:cNvCxnSpPr>
            <a:cxnSpLocks/>
          </p:cNvCxnSpPr>
          <p:nvPr/>
        </p:nvCxnSpPr>
        <p:spPr>
          <a:xfrm>
            <a:off x="957234" y="5354006"/>
            <a:ext cx="0" cy="1005717"/>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grpSp>
        <p:nvGrpSpPr>
          <p:cNvPr id="10" name="Group 9" descr="Year 1">
            <a:extLst>
              <a:ext uri="{FF2B5EF4-FFF2-40B4-BE49-F238E27FC236}">
                <a16:creationId xmlns:a16="http://schemas.microsoft.com/office/drawing/2014/main" id="{3F0F3593-59F3-477C-8619-0EF24D918179}"/>
              </a:ext>
            </a:extLst>
          </p:cNvPr>
          <p:cNvGrpSpPr/>
          <p:nvPr/>
        </p:nvGrpSpPr>
        <p:grpSpPr>
          <a:xfrm>
            <a:off x="923927" y="5789260"/>
            <a:ext cx="2573329" cy="1033079"/>
            <a:chOff x="1147186" y="5778006"/>
            <a:chExt cx="2573329" cy="1033079"/>
          </a:xfrm>
        </p:grpSpPr>
        <p:cxnSp>
          <p:nvCxnSpPr>
            <p:cNvPr id="11" name="Straight Connector 10" title="q lines">
              <a:extLst>
                <a:ext uri="{FF2B5EF4-FFF2-40B4-BE49-F238E27FC236}">
                  <a16:creationId xmlns:a16="http://schemas.microsoft.com/office/drawing/2014/main" id="{BDE96F84-EE96-446E-80FB-867B8C9FDC61}"/>
                </a:ext>
              </a:extLst>
            </p:cNvPr>
            <p:cNvCxnSpPr>
              <a:cxnSpLocks/>
            </p:cNvCxnSpPr>
            <p:nvPr/>
          </p:nvCxnSpPr>
          <p:spPr>
            <a:xfrm>
              <a:off x="2475056" y="5778006"/>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2" name="Straight Connector 11" title="q lines">
              <a:extLst>
                <a:ext uri="{FF2B5EF4-FFF2-40B4-BE49-F238E27FC236}">
                  <a16:creationId xmlns:a16="http://schemas.microsoft.com/office/drawing/2014/main" id="{5B93CC04-B551-4019-8358-1D543C078B36}"/>
                </a:ext>
              </a:extLst>
            </p:cNvPr>
            <p:cNvCxnSpPr>
              <a:cxnSpLocks/>
            </p:cNvCxnSpPr>
            <p:nvPr/>
          </p:nvCxnSpPr>
          <p:spPr>
            <a:xfrm>
              <a:off x="3122338" y="5778006"/>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ADD79BD-3E4D-44AE-BDC3-4346D37D4CB9}"/>
                </a:ext>
              </a:extLst>
            </p:cNvPr>
            <p:cNvSpPr txBox="1"/>
            <p:nvPr/>
          </p:nvSpPr>
          <p:spPr>
            <a:xfrm>
              <a:off x="2110658" y="6575348"/>
              <a:ext cx="728795" cy="235737"/>
            </a:xfrm>
            <a:prstGeom prst="rect">
              <a:avLst/>
            </a:prstGeom>
            <a:noFill/>
          </p:spPr>
          <p:txBody>
            <a:bodyPr wrap="square" lIns="0" tIns="0" rIns="0" bIns="0" rtlCol="0">
              <a:noAutofit/>
            </a:bodyPr>
            <a:lstStyle/>
            <a:p>
              <a:pPr algn="ctr"/>
              <a:r>
                <a:rPr lang="en-US" sz="1000" b="1" dirty="0">
                  <a:solidFill>
                    <a:schemeClr val="tx1">
                      <a:lumMod val="75000"/>
                      <a:lumOff val="25000"/>
                    </a:schemeClr>
                  </a:solidFill>
                </a:rPr>
                <a:t>September</a:t>
              </a:r>
            </a:p>
          </p:txBody>
        </p:sp>
        <p:cxnSp>
          <p:nvCxnSpPr>
            <p:cNvPr id="14" name="Straight Connector 13" title="q lines">
              <a:extLst>
                <a:ext uri="{FF2B5EF4-FFF2-40B4-BE49-F238E27FC236}">
                  <a16:creationId xmlns:a16="http://schemas.microsoft.com/office/drawing/2014/main" id="{3DE8E7F3-7E1C-4AF4-BE7C-A4C9A46F78AD}"/>
                </a:ext>
              </a:extLst>
            </p:cNvPr>
            <p:cNvCxnSpPr>
              <a:cxnSpLocks/>
            </p:cNvCxnSpPr>
            <p:nvPr/>
          </p:nvCxnSpPr>
          <p:spPr>
            <a:xfrm>
              <a:off x="1827774" y="5778006"/>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15" name="Rectangle: Rounded Corners 14" title="Year Bar">
              <a:extLst>
                <a:ext uri="{FF2B5EF4-FFF2-40B4-BE49-F238E27FC236}">
                  <a16:creationId xmlns:a16="http://schemas.microsoft.com/office/drawing/2014/main" id="{3101DBAE-05F7-4F6E-9FA3-6609D2503E15}"/>
                </a:ext>
              </a:extLst>
            </p:cNvPr>
            <p:cNvSpPr/>
            <p:nvPr/>
          </p:nvSpPr>
          <p:spPr>
            <a:xfrm>
              <a:off x="1147186" y="6381273"/>
              <a:ext cx="2573329" cy="164859"/>
            </a:xfrm>
            <a:prstGeom prst="roundRect">
              <a:avLst>
                <a:gd name="adj" fmla="val 500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title="q lines">
              <a:extLst>
                <a:ext uri="{FF2B5EF4-FFF2-40B4-BE49-F238E27FC236}">
                  <a16:creationId xmlns:a16="http://schemas.microsoft.com/office/drawing/2014/main" id="{AD01C8D0-BBF9-44C7-846B-26AC2CDF3343}"/>
                </a:ext>
              </a:extLst>
            </p:cNvPr>
            <p:cNvCxnSpPr>
              <a:cxnSpLocks/>
            </p:cNvCxnSpPr>
            <p:nvPr/>
          </p:nvCxnSpPr>
          <p:spPr>
            <a:xfrm>
              <a:off x="1180492" y="5778006"/>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grpSp>
      <p:grpSp>
        <p:nvGrpSpPr>
          <p:cNvPr id="17" name="Group 16" title="Milestone">
            <a:extLst>
              <a:ext uri="{FF2B5EF4-FFF2-40B4-BE49-F238E27FC236}">
                <a16:creationId xmlns:a16="http://schemas.microsoft.com/office/drawing/2014/main" id="{78AB8728-6B4D-47D1-A239-FB56557B71AF}"/>
              </a:ext>
            </a:extLst>
          </p:cNvPr>
          <p:cNvGrpSpPr/>
          <p:nvPr/>
        </p:nvGrpSpPr>
        <p:grpSpPr>
          <a:xfrm>
            <a:off x="2806365" y="4135077"/>
            <a:ext cx="4615794" cy="609155"/>
            <a:chOff x="3047824" y="3575569"/>
            <a:chExt cx="4615794" cy="609155"/>
          </a:xfrm>
        </p:grpSpPr>
        <p:sp>
          <p:nvSpPr>
            <p:cNvPr id="18" name="TextBox 17">
              <a:extLst>
                <a:ext uri="{FF2B5EF4-FFF2-40B4-BE49-F238E27FC236}">
                  <a16:creationId xmlns:a16="http://schemas.microsoft.com/office/drawing/2014/main" id="{BFF78654-FD0B-4EDF-9952-0F8BD03EC9A4}"/>
                </a:ext>
              </a:extLst>
            </p:cNvPr>
            <p:cNvSpPr txBox="1"/>
            <p:nvPr/>
          </p:nvSpPr>
          <p:spPr>
            <a:xfrm>
              <a:off x="3674982" y="3648568"/>
              <a:ext cx="1294782" cy="276999"/>
            </a:xfrm>
            <a:prstGeom prst="rect">
              <a:avLst/>
            </a:prstGeom>
            <a:noFill/>
          </p:spPr>
          <p:txBody>
            <a:bodyPr wrap="square" lIns="0" tIns="0" rIns="0" bIns="0" rtlCol="0">
              <a:spAutoFit/>
            </a:bodyPr>
            <a:lstStyle/>
            <a:p>
              <a:r>
                <a:rPr lang="en-US" dirty="0">
                  <a:solidFill>
                    <a:schemeClr val="tx1">
                      <a:lumMod val="75000"/>
                      <a:lumOff val="25000"/>
                    </a:schemeClr>
                  </a:solidFill>
                </a:rPr>
                <a:t>Design</a:t>
              </a:r>
            </a:p>
          </p:txBody>
        </p:sp>
        <p:sp>
          <p:nvSpPr>
            <p:cNvPr id="19" name="Rectangle: Rounded Corners 18" title="Milestone Graphic">
              <a:extLst>
                <a:ext uri="{FF2B5EF4-FFF2-40B4-BE49-F238E27FC236}">
                  <a16:creationId xmlns:a16="http://schemas.microsoft.com/office/drawing/2014/main" id="{F07C1612-68F6-4871-AE9E-53DC1AED090B}"/>
                </a:ext>
              </a:extLst>
            </p:cNvPr>
            <p:cNvSpPr/>
            <p:nvPr/>
          </p:nvSpPr>
          <p:spPr>
            <a:xfrm>
              <a:off x="3674982" y="4009663"/>
              <a:ext cx="3988636" cy="175061"/>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title="Milestone Flag">
              <a:extLst>
                <a:ext uri="{FF2B5EF4-FFF2-40B4-BE49-F238E27FC236}">
                  <a16:creationId xmlns:a16="http://schemas.microsoft.com/office/drawing/2014/main" id="{528E8AE1-7214-4EBB-88F6-2FDE545F3DF3}"/>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33525" t="18748" r="17129" b="44918"/>
            <a:stretch/>
          </p:blipFill>
          <p:spPr>
            <a:xfrm flipH="1">
              <a:off x="3047824" y="3575569"/>
              <a:ext cx="573660" cy="422383"/>
            </a:xfrm>
            <a:prstGeom prst="rect">
              <a:avLst/>
            </a:prstGeom>
          </p:spPr>
        </p:pic>
        <p:sp>
          <p:nvSpPr>
            <p:cNvPr id="21" name="Rectangle 20">
              <a:extLst>
                <a:ext uri="{FF2B5EF4-FFF2-40B4-BE49-F238E27FC236}">
                  <a16:creationId xmlns:a16="http://schemas.microsoft.com/office/drawing/2014/main" id="{85C59DFB-5542-4CFF-80ED-CA9F2B19B709}"/>
                </a:ext>
              </a:extLst>
            </p:cNvPr>
            <p:cNvSpPr/>
            <p:nvPr/>
          </p:nvSpPr>
          <p:spPr>
            <a:xfrm>
              <a:off x="3286043" y="3667905"/>
              <a:ext cx="344966" cy="276999"/>
            </a:xfrm>
            <a:prstGeom prst="rect">
              <a:avLst/>
            </a:prstGeom>
          </p:spPr>
          <p:txBody>
            <a:bodyPr wrap="none">
              <a:spAutoFit/>
            </a:bodyPr>
            <a:lstStyle/>
            <a:p>
              <a:pPr algn="ctr"/>
              <a:r>
                <a:rPr lang="en-US" sz="1200" dirty="0">
                  <a:solidFill>
                    <a:schemeClr val="tx1">
                      <a:lumMod val="75000"/>
                      <a:lumOff val="25000"/>
                    </a:schemeClr>
                  </a:solidFill>
                </a:rPr>
                <a:t>02</a:t>
              </a:r>
            </a:p>
          </p:txBody>
        </p:sp>
      </p:grpSp>
      <p:cxnSp>
        <p:nvCxnSpPr>
          <p:cNvPr id="22" name="Straight Connector 21" title="callout lines">
            <a:extLst>
              <a:ext uri="{FF2B5EF4-FFF2-40B4-BE49-F238E27FC236}">
                <a16:creationId xmlns:a16="http://schemas.microsoft.com/office/drawing/2014/main" id="{AB1AC6AA-B265-484A-B6DE-1CE6B56BCAD8}"/>
              </a:ext>
            </a:extLst>
          </p:cNvPr>
          <p:cNvCxnSpPr>
            <a:cxnSpLocks/>
          </p:cNvCxnSpPr>
          <p:nvPr/>
        </p:nvCxnSpPr>
        <p:spPr>
          <a:xfrm>
            <a:off x="3546362" y="4801389"/>
            <a:ext cx="0" cy="1562865"/>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grpSp>
        <p:nvGrpSpPr>
          <p:cNvPr id="23" name="Group 22" descr="Year 2">
            <a:extLst>
              <a:ext uri="{FF2B5EF4-FFF2-40B4-BE49-F238E27FC236}">
                <a16:creationId xmlns:a16="http://schemas.microsoft.com/office/drawing/2014/main" id="{C7A78C56-9FB5-4B15-AEBC-42C68B8ED905}"/>
              </a:ext>
            </a:extLst>
          </p:cNvPr>
          <p:cNvGrpSpPr/>
          <p:nvPr/>
        </p:nvGrpSpPr>
        <p:grpSpPr>
          <a:xfrm>
            <a:off x="3522677" y="5776213"/>
            <a:ext cx="2573329" cy="1039881"/>
            <a:chOff x="3720514" y="5411918"/>
            <a:chExt cx="2573329" cy="1039881"/>
          </a:xfrm>
        </p:grpSpPr>
        <p:cxnSp>
          <p:nvCxnSpPr>
            <p:cNvPr id="24" name="Straight Connector 23" title="q lines">
              <a:extLst>
                <a:ext uri="{FF2B5EF4-FFF2-40B4-BE49-F238E27FC236}">
                  <a16:creationId xmlns:a16="http://schemas.microsoft.com/office/drawing/2014/main" id="{89A7A68B-AF1E-43D2-9DC6-56637F72E255}"/>
                </a:ext>
              </a:extLst>
            </p:cNvPr>
            <p:cNvCxnSpPr>
              <a:cxnSpLocks/>
            </p:cNvCxnSpPr>
            <p:nvPr/>
          </p:nvCxnSpPr>
          <p:spPr>
            <a:xfrm>
              <a:off x="4373387" y="5424965"/>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26" name="Straight Connector 25" title="q lines">
              <a:extLst>
                <a:ext uri="{FF2B5EF4-FFF2-40B4-BE49-F238E27FC236}">
                  <a16:creationId xmlns:a16="http://schemas.microsoft.com/office/drawing/2014/main" id="{1BE957A1-EDBA-4155-ABB9-3B7959326CEA}"/>
                </a:ext>
              </a:extLst>
            </p:cNvPr>
            <p:cNvCxnSpPr>
              <a:cxnSpLocks/>
            </p:cNvCxnSpPr>
            <p:nvPr/>
          </p:nvCxnSpPr>
          <p:spPr>
            <a:xfrm>
              <a:off x="5628122" y="5411918"/>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27B34A6-677E-4328-AA27-B4A5CA84E798}"/>
                </a:ext>
              </a:extLst>
            </p:cNvPr>
            <p:cNvSpPr txBox="1"/>
            <p:nvPr/>
          </p:nvSpPr>
          <p:spPr>
            <a:xfrm>
              <a:off x="4722673" y="6216062"/>
              <a:ext cx="569010" cy="235737"/>
            </a:xfrm>
            <a:prstGeom prst="rect">
              <a:avLst/>
            </a:prstGeom>
            <a:noFill/>
          </p:spPr>
          <p:txBody>
            <a:bodyPr wrap="square" lIns="0" tIns="0" rIns="0" bIns="0" rtlCol="0">
              <a:noAutofit/>
            </a:bodyPr>
            <a:lstStyle/>
            <a:p>
              <a:pPr algn="ctr"/>
              <a:r>
                <a:rPr lang="en-US" sz="1000" b="1" dirty="0">
                  <a:solidFill>
                    <a:schemeClr val="tx1">
                      <a:lumMod val="75000"/>
                      <a:lumOff val="25000"/>
                    </a:schemeClr>
                  </a:solidFill>
                </a:rPr>
                <a:t>October</a:t>
              </a:r>
            </a:p>
          </p:txBody>
        </p:sp>
        <p:sp>
          <p:nvSpPr>
            <p:cNvPr id="28" name="Rectangle: Rounded Corners 27" title="Year Bar">
              <a:extLst>
                <a:ext uri="{FF2B5EF4-FFF2-40B4-BE49-F238E27FC236}">
                  <a16:creationId xmlns:a16="http://schemas.microsoft.com/office/drawing/2014/main" id="{40E8CD81-763D-4597-BB2E-3A3F5419049D}"/>
                </a:ext>
              </a:extLst>
            </p:cNvPr>
            <p:cNvSpPr/>
            <p:nvPr/>
          </p:nvSpPr>
          <p:spPr>
            <a:xfrm>
              <a:off x="3720514" y="6025787"/>
              <a:ext cx="2573329" cy="164859"/>
            </a:xfrm>
            <a:prstGeom prst="roundRect">
              <a:avLst>
                <a:gd name="adj" fmla="val 5000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title="Milestone">
            <a:extLst>
              <a:ext uri="{FF2B5EF4-FFF2-40B4-BE49-F238E27FC236}">
                <a16:creationId xmlns:a16="http://schemas.microsoft.com/office/drawing/2014/main" id="{04398C3C-CCE3-4383-AC20-EC687898B5A6}"/>
              </a:ext>
            </a:extLst>
          </p:cNvPr>
          <p:cNvGrpSpPr/>
          <p:nvPr/>
        </p:nvGrpSpPr>
        <p:grpSpPr>
          <a:xfrm>
            <a:off x="5430285" y="3465209"/>
            <a:ext cx="3630383" cy="571516"/>
            <a:chOff x="5653543" y="3048963"/>
            <a:chExt cx="3630383" cy="571516"/>
          </a:xfrm>
        </p:grpSpPr>
        <p:sp>
          <p:nvSpPr>
            <p:cNvPr id="30" name="TextBox 29">
              <a:extLst>
                <a:ext uri="{FF2B5EF4-FFF2-40B4-BE49-F238E27FC236}">
                  <a16:creationId xmlns:a16="http://schemas.microsoft.com/office/drawing/2014/main" id="{88C459F5-3C06-43EA-81BB-3EC538CCDF20}"/>
                </a:ext>
              </a:extLst>
            </p:cNvPr>
            <p:cNvSpPr txBox="1"/>
            <p:nvPr/>
          </p:nvSpPr>
          <p:spPr>
            <a:xfrm>
              <a:off x="6280627" y="3108996"/>
              <a:ext cx="1294782" cy="276999"/>
            </a:xfrm>
            <a:prstGeom prst="rect">
              <a:avLst/>
            </a:prstGeom>
            <a:noFill/>
          </p:spPr>
          <p:txBody>
            <a:bodyPr wrap="square" lIns="0" tIns="0" rIns="0" bIns="0" rtlCol="0">
              <a:spAutoFit/>
            </a:bodyPr>
            <a:lstStyle/>
            <a:p>
              <a:r>
                <a:rPr lang="en-US" dirty="0">
                  <a:solidFill>
                    <a:schemeClr val="tx1">
                      <a:lumMod val="75000"/>
                      <a:lumOff val="25000"/>
                    </a:schemeClr>
                  </a:solidFill>
                </a:rPr>
                <a:t>Coding</a:t>
              </a:r>
            </a:p>
          </p:txBody>
        </p:sp>
        <p:sp>
          <p:nvSpPr>
            <p:cNvPr id="31" name="Rectangle: Rounded Corners 30" title="Milestone Graphic">
              <a:extLst>
                <a:ext uri="{FF2B5EF4-FFF2-40B4-BE49-F238E27FC236}">
                  <a16:creationId xmlns:a16="http://schemas.microsoft.com/office/drawing/2014/main" id="{541198DB-B37F-4BF9-981F-FB3FD0EA2D96}"/>
                </a:ext>
              </a:extLst>
            </p:cNvPr>
            <p:cNvSpPr/>
            <p:nvPr/>
          </p:nvSpPr>
          <p:spPr>
            <a:xfrm flipV="1">
              <a:off x="6246086" y="3469269"/>
              <a:ext cx="3037840" cy="151210"/>
            </a:xfrm>
            <a:prstGeom prst="round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 name="Graphic 31" title="Milestone Flag">
              <a:extLst>
                <a:ext uri="{FF2B5EF4-FFF2-40B4-BE49-F238E27FC236}">
                  <a16:creationId xmlns:a16="http://schemas.microsoft.com/office/drawing/2014/main" id="{9459972C-A12C-4D50-9827-F000583A1E8E}"/>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33525" t="18748" r="17129" b="44918"/>
            <a:stretch/>
          </p:blipFill>
          <p:spPr>
            <a:xfrm flipH="1">
              <a:off x="5653543" y="3048963"/>
              <a:ext cx="573660" cy="422383"/>
            </a:xfrm>
            <a:prstGeom prst="rect">
              <a:avLst/>
            </a:prstGeom>
          </p:spPr>
        </p:pic>
        <p:sp>
          <p:nvSpPr>
            <p:cNvPr id="33" name="Rectangle 32">
              <a:extLst>
                <a:ext uri="{FF2B5EF4-FFF2-40B4-BE49-F238E27FC236}">
                  <a16:creationId xmlns:a16="http://schemas.microsoft.com/office/drawing/2014/main" id="{1CD5FBE0-B467-482F-AABC-9A0BEDF4C693}"/>
                </a:ext>
              </a:extLst>
            </p:cNvPr>
            <p:cNvSpPr/>
            <p:nvPr/>
          </p:nvSpPr>
          <p:spPr>
            <a:xfrm>
              <a:off x="5891762" y="3141299"/>
              <a:ext cx="344966" cy="276999"/>
            </a:xfrm>
            <a:prstGeom prst="rect">
              <a:avLst/>
            </a:prstGeom>
          </p:spPr>
          <p:txBody>
            <a:bodyPr wrap="none">
              <a:spAutoFit/>
            </a:bodyPr>
            <a:lstStyle/>
            <a:p>
              <a:pPr algn="ctr"/>
              <a:r>
                <a:rPr lang="en-US" sz="1200" dirty="0">
                  <a:solidFill>
                    <a:schemeClr val="tx1">
                      <a:lumMod val="75000"/>
                      <a:lumOff val="25000"/>
                    </a:schemeClr>
                  </a:solidFill>
                </a:rPr>
                <a:t>03</a:t>
              </a:r>
            </a:p>
          </p:txBody>
        </p:sp>
      </p:grpSp>
      <p:cxnSp>
        <p:nvCxnSpPr>
          <p:cNvPr id="34" name="Straight Connector 33" title="callout lines">
            <a:extLst>
              <a:ext uri="{FF2B5EF4-FFF2-40B4-BE49-F238E27FC236}">
                <a16:creationId xmlns:a16="http://schemas.microsoft.com/office/drawing/2014/main" id="{7EE3CCC8-ED96-4804-AD69-9CC29371269C}"/>
              </a:ext>
            </a:extLst>
          </p:cNvPr>
          <p:cNvCxnSpPr>
            <a:cxnSpLocks/>
          </p:cNvCxnSpPr>
          <p:nvPr/>
        </p:nvCxnSpPr>
        <p:spPr>
          <a:xfrm>
            <a:off x="6135490" y="4135077"/>
            <a:ext cx="0" cy="2229177"/>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grpSp>
        <p:nvGrpSpPr>
          <p:cNvPr id="35" name="Group 34" title="Milestone">
            <a:extLst>
              <a:ext uri="{FF2B5EF4-FFF2-40B4-BE49-F238E27FC236}">
                <a16:creationId xmlns:a16="http://schemas.microsoft.com/office/drawing/2014/main" id="{513B63F5-8063-48FE-B97C-DBB06742B431}"/>
              </a:ext>
            </a:extLst>
          </p:cNvPr>
          <p:cNvGrpSpPr/>
          <p:nvPr/>
        </p:nvGrpSpPr>
        <p:grpSpPr>
          <a:xfrm>
            <a:off x="4175550" y="2893364"/>
            <a:ext cx="3964039" cy="602967"/>
            <a:chOff x="5159372" y="2477118"/>
            <a:chExt cx="3291869" cy="602967"/>
          </a:xfrm>
        </p:grpSpPr>
        <p:sp>
          <p:nvSpPr>
            <p:cNvPr id="36" name="TextBox 35">
              <a:extLst>
                <a:ext uri="{FF2B5EF4-FFF2-40B4-BE49-F238E27FC236}">
                  <a16:creationId xmlns:a16="http://schemas.microsoft.com/office/drawing/2014/main" id="{8485D194-D83A-4072-8F9B-A0A7085F6B5F}"/>
                </a:ext>
              </a:extLst>
            </p:cNvPr>
            <p:cNvSpPr txBox="1"/>
            <p:nvPr/>
          </p:nvSpPr>
          <p:spPr>
            <a:xfrm>
              <a:off x="5739191" y="2565377"/>
              <a:ext cx="1491885" cy="276999"/>
            </a:xfrm>
            <a:prstGeom prst="rect">
              <a:avLst/>
            </a:prstGeom>
            <a:noFill/>
          </p:spPr>
          <p:txBody>
            <a:bodyPr wrap="square" lIns="0" tIns="0" rIns="0" bIns="0" rtlCol="0">
              <a:spAutoFit/>
            </a:bodyPr>
            <a:lstStyle/>
            <a:p>
              <a:r>
                <a:rPr lang="en-US" dirty="0">
                  <a:solidFill>
                    <a:schemeClr val="tx1">
                      <a:lumMod val="75000"/>
                      <a:lumOff val="25000"/>
                    </a:schemeClr>
                  </a:solidFill>
                </a:rPr>
                <a:t>Documentation</a:t>
              </a:r>
            </a:p>
          </p:txBody>
        </p:sp>
        <p:sp>
          <p:nvSpPr>
            <p:cNvPr id="37" name="Rectangle: Rounded Corners 36" title="Milestone Graphic">
              <a:extLst>
                <a:ext uri="{FF2B5EF4-FFF2-40B4-BE49-F238E27FC236}">
                  <a16:creationId xmlns:a16="http://schemas.microsoft.com/office/drawing/2014/main" id="{C6817DD1-9DD3-4FDE-BCDD-7A6F3D842CD8}"/>
                </a:ext>
              </a:extLst>
            </p:cNvPr>
            <p:cNvSpPr/>
            <p:nvPr/>
          </p:nvSpPr>
          <p:spPr>
            <a:xfrm>
              <a:off x="5733033" y="2922593"/>
              <a:ext cx="2718208" cy="157492"/>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title="Milestone Flag">
              <a:extLst>
                <a:ext uri="{FF2B5EF4-FFF2-40B4-BE49-F238E27FC236}">
                  <a16:creationId xmlns:a16="http://schemas.microsoft.com/office/drawing/2014/main" id="{607C8E7B-A5F7-4BF7-81A6-00B86F816548}"/>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33525" t="18748" r="17129" b="44918"/>
            <a:stretch/>
          </p:blipFill>
          <p:spPr>
            <a:xfrm flipH="1">
              <a:off x="5159372" y="2477118"/>
              <a:ext cx="573660" cy="422383"/>
            </a:xfrm>
            <a:prstGeom prst="rect">
              <a:avLst/>
            </a:prstGeom>
          </p:spPr>
        </p:pic>
        <p:sp>
          <p:nvSpPr>
            <p:cNvPr id="39" name="Rectangle 38">
              <a:extLst>
                <a:ext uri="{FF2B5EF4-FFF2-40B4-BE49-F238E27FC236}">
                  <a16:creationId xmlns:a16="http://schemas.microsoft.com/office/drawing/2014/main" id="{07086E73-3EE0-440E-8F08-E385C0124DD2}"/>
                </a:ext>
              </a:extLst>
            </p:cNvPr>
            <p:cNvSpPr/>
            <p:nvPr/>
          </p:nvSpPr>
          <p:spPr>
            <a:xfrm>
              <a:off x="5386315" y="2533125"/>
              <a:ext cx="344966" cy="276999"/>
            </a:xfrm>
            <a:prstGeom prst="rect">
              <a:avLst/>
            </a:prstGeom>
          </p:spPr>
          <p:txBody>
            <a:bodyPr wrap="square">
              <a:spAutoFit/>
            </a:bodyPr>
            <a:lstStyle/>
            <a:p>
              <a:pPr algn="ctr"/>
              <a:r>
                <a:rPr lang="en-US" sz="1200" dirty="0">
                  <a:solidFill>
                    <a:schemeClr val="tx1">
                      <a:lumMod val="75000"/>
                      <a:lumOff val="25000"/>
                    </a:schemeClr>
                  </a:solidFill>
                </a:rPr>
                <a:t>04</a:t>
              </a:r>
            </a:p>
          </p:txBody>
        </p:sp>
      </p:grpSp>
      <p:cxnSp>
        <p:nvCxnSpPr>
          <p:cNvPr id="40" name="Straight Connector 39" title="callout lines">
            <a:extLst>
              <a:ext uri="{FF2B5EF4-FFF2-40B4-BE49-F238E27FC236}">
                <a16:creationId xmlns:a16="http://schemas.microsoft.com/office/drawing/2014/main" id="{32FE0C7C-60E0-43A7-9A44-D2E76D588237}"/>
              </a:ext>
            </a:extLst>
          </p:cNvPr>
          <p:cNvCxnSpPr>
            <a:cxnSpLocks/>
          </p:cNvCxnSpPr>
          <p:nvPr/>
        </p:nvCxnSpPr>
        <p:spPr>
          <a:xfrm>
            <a:off x="4883401" y="3596848"/>
            <a:ext cx="0" cy="2762875"/>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grpSp>
        <p:nvGrpSpPr>
          <p:cNvPr id="41" name="Group 40" title="Milestone">
            <a:extLst>
              <a:ext uri="{FF2B5EF4-FFF2-40B4-BE49-F238E27FC236}">
                <a16:creationId xmlns:a16="http://schemas.microsoft.com/office/drawing/2014/main" id="{B41E81D7-7318-4CD1-8F3C-9F749555FA81}"/>
              </a:ext>
            </a:extLst>
          </p:cNvPr>
          <p:cNvGrpSpPr/>
          <p:nvPr/>
        </p:nvGrpSpPr>
        <p:grpSpPr>
          <a:xfrm>
            <a:off x="7998221" y="1450605"/>
            <a:ext cx="2041104" cy="883106"/>
            <a:chOff x="8221479" y="1034359"/>
            <a:chExt cx="2041104" cy="883106"/>
          </a:xfrm>
        </p:grpSpPr>
        <p:sp>
          <p:nvSpPr>
            <p:cNvPr id="42" name="TextBox 41">
              <a:extLst>
                <a:ext uri="{FF2B5EF4-FFF2-40B4-BE49-F238E27FC236}">
                  <a16:creationId xmlns:a16="http://schemas.microsoft.com/office/drawing/2014/main" id="{B269FD47-2DA8-49DF-992F-D7FAD783F8A4}"/>
                </a:ext>
              </a:extLst>
            </p:cNvPr>
            <p:cNvSpPr txBox="1"/>
            <p:nvPr/>
          </p:nvSpPr>
          <p:spPr>
            <a:xfrm>
              <a:off x="8838171" y="1092085"/>
              <a:ext cx="1294782" cy="553998"/>
            </a:xfrm>
            <a:prstGeom prst="rect">
              <a:avLst/>
            </a:prstGeom>
            <a:noFill/>
          </p:spPr>
          <p:txBody>
            <a:bodyPr wrap="square" lIns="0" tIns="0" rIns="0" bIns="0" rtlCol="0">
              <a:spAutoFit/>
            </a:bodyPr>
            <a:lstStyle/>
            <a:p>
              <a:r>
                <a:rPr lang="en-US" dirty="0">
                  <a:solidFill>
                    <a:schemeClr val="bg1"/>
                  </a:solidFill>
                </a:rPr>
                <a:t>Testing &amp; Finalizing</a:t>
              </a:r>
            </a:p>
          </p:txBody>
        </p:sp>
        <p:pic>
          <p:nvPicPr>
            <p:cNvPr id="43" name="Graphic 42" descr="Flag">
              <a:extLst>
                <a:ext uri="{FF2B5EF4-FFF2-40B4-BE49-F238E27FC236}">
                  <a16:creationId xmlns:a16="http://schemas.microsoft.com/office/drawing/2014/main" id="{8AA1EF1E-E12D-4A21-97B1-5D4FEFFC6550}"/>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33525" t="18748" r="17129" b="44918"/>
            <a:stretch/>
          </p:blipFill>
          <p:spPr>
            <a:xfrm flipH="1">
              <a:off x="8221479" y="1034359"/>
              <a:ext cx="573660" cy="422383"/>
            </a:xfrm>
            <a:prstGeom prst="rect">
              <a:avLst/>
            </a:prstGeom>
          </p:spPr>
        </p:pic>
        <p:sp>
          <p:nvSpPr>
            <p:cNvPr id="44" name="Rectangle: Rounded Corners 43" title="Milestone Graphic">
              <a:extLst>
                <a:ext uri="{FF2B5EF4-FFF2-40B4-BE49-F238E27FC236}">
                  <a16:creationId xmlns:a16="http://schemas.microsoft.com/office/drawing/2014/main" id="{194C9530-03E1-47EB-804D-860705DCF956}"/>
                </a:ext>
              </a:extLst>
            </p:cNvPr>
            <p:cNvSpPr/>
            <p:nvPr/>
          </p:nvSpPr>
          <p:spPr>
            <a:xfrm>
              <a:off x="8842060" y="1773465"/>
              <a:ext cx="1420523" cy="1440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5" name="Graphic 44" descr="Icon Checked">
              <a:extLst>
                <a:ext uri="{FF2B5EF4-FFF2-40B4-BE49-F238E27FC236}">
                  <a16:creationId xmlns:a16="http://schemas.microsoft.com/office/drawing/2014/main" id="{EF4F8504-F229-45AD-929F-F41B072A71CC}"/>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20199" t="23238" r="22077" b="24597"/>
            <a:stretch/>
          </p:blipFill>
          <p:spPr>
            <a:xfrm>
              <a:off x="8434681" y="1086592"/>
              <a:ext cx="371215" cy="335466"/>
            </a:xfrm>
            <a:prstGeom prst="rect">
              <a:avLst/>
            </a:prstGeom>
          </p:spPr>
        </p:pic>
      </p:grpSp>
      <p:grpSp>
        <p:nvGrpSpPr>
          <p:cNvPr id="46" name="Group 45" descr="Year 3&#10;">
            <a:extLst>
              <a:ext uri="{FF2B5EF4-FFF2-40B4-BE49-F238E27FC236}">
                <a16:creationId xmlns:a16="http://schemas.microsoft.com/office/drawing/2014/main" id="{1C583096-5355-4DB7-823B-38AD74579032}"/>
              </a:ext>
            </a:extLst>
          </p:cNvPr>
          <p:cNvGrpSpPr/>
          <p:nvPr/>
        </p:nvGrpSpPr>
        <p:grpSpPr>
          <a:xfrm>
            <a:off x="6022828" y="5776213"/>
            <a:ext cx="2674321" cy="1081787"/>
            <a:chOff x="6253981" y="5778006"/>
            <a:chExt cx="2674321" cy="1081787"/>
          </a:xfrm>
        </p:grpSpPr>
        <p:cxnSp>
          <p:nvCxnSpPr>
            <p:cNvPr id="47" name="Straight Connector 46" title="q lines">
              <a:extLst>
                <a:ext uri="{FF2B5EF4-FFF2-40B4-BE49-F238E27FC236}">
                  <a16:creationId xmlns:a16="http://schemas.microsoft.com/office/drawing/2014/main" id="{40CABD80-06CC-499A-8C1F-C85941E73A93}"/>
                </a:ext>
              </a:extLst>
            </p:cNvPr>
            <p:cNvCxnSpPr>
              <a:cxnSpLocks/>
            </p:cNvCxnSpPr>
            <p:nvPr/>
          </p:nvCxnSpPr>
          <p:spPr>
            <a:xfrm>
              <a:off x="8300594" y="5778006"/>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B15D7D7B-C574-4F0F-85F9-F3F43D76D2F8}"/>
                </a:ext>
              </a:extLst>
            </p:cNvPr>
            <p:cNvSpPr txBox="1"/>
            <p:nvPr/>
          </p:nvSpPr>
          <p:spPr>
            <a:xfrm>
              <a:off x="7325383" y="6575348"/>
              <a:ext cx="655858" cy="284445"/>
            </a:xfrm>
            <a:prstGeom prst="rect">
              <a:avLst/>
            </a:prstGeom>
            <a:noFill/>
          </p:spPr>
          <p:txBody>
            <a:bodyPr wrap="square" lIns="0" tIns="0" rIns="0" bIns="0" rtlCol="0">
              <a:noAutofit/>
            </a:bodyPr>
            <a:lstStyle/>
            <a:p>
              <a:pPr algn="ctr"/>
              <a:r>
                <a:rPr lang="en-US" sz="1000" b="1" dirty="0">
                  <a:solidFill>
                    <a:schemeClr val="tx1">
                      <a:lumMod val="75000"/>
                      <a:lumOff val="25000"/>
                    </a:schemeClr>
                  </a:solidFill>
                </a:rPr>
                <a:t>November</a:t>
              </a:r>
            </a:p>
          </p:txBody>
        </p:sp>
        <p:cxnSp>
          <p:nvCxnSpPr>
            <p:cNvPr id="49" name="Straight Connector 48" title="q lines">
              <a:extLst>
                <a:ext uri="{FF2B5EF4-FFF2-40B4-BE49-F238E27FC236}">
                  <a16:creationId xmlns:a16="http://schemas.microsoft.com/office/drawing/2014/main" id="{6EF5A35E-39A6-4D0C-8879-A7B7B128FA84}"/>
                </a:ext>
              </a:extLst>
            </p:cNvPr>
            <p:cNvCxnSpPr>
              <a:cxnSpLocks/>
            </p:cNvCxnSpPr>
            <p:nvPr/>
          </p:nvCxnSpPr>
          <p:spPr>
            <a:xfrm>
              <a:off x="7006030" y="5778006"/>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50" name="Rectangle: Rounded Corners 49" title="Year Bar">
              <a:extLst>
                <a:ext uri="{FF2B5EF4-FFF2-40B4-BE49-F238E27FC236}">
                  <a16:creationId xmlns:a16="http://schemas.microsoft.com/office/drawing/2014/main" id="{C71F3ED5-93F2-46B4-9F1F-C7ACEF67A5D3}"/>
                </a:ext>
              </a:extLst>
            </p:cNvPr>
            <p:cNvSpPr/>
            <p:nvPr/>
          </p:nvSpPr>
          <p:spPr>
            <a:xfrm>
              <a:off x="6354973" y="6375207"/>
              <a:ext cx="2573329" cy="164859"/>
            </a:xfrm>
            <a:prstGeom prst="round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TextBox 50">
              <a:extLst>
                <a:ext uri="{FF2B5EF4-FFF2-40B4-BE49-F238E27FC236}">
                  <a16:creationId xmlns:a16="http://schemas.microsoft.com/office/drawing/2014/main" id="{795BAC22-1EA5-477C-932E-F8427EC3A3AE}"/>
                </a:ext>
              </a:extLst>
            </p:cNvPr>
            <p:cNvSpPr txBox="1"/>
            <p:nvPr/>
          </p:nvSpPr>
          <p:spPr>
            <a:xfrm>
              <a:off x="6253981" y="6102356"/>
              <a:ext cx="216000" cy="144000"/>
            </a:xfrm>
            <a:prstGeom prst="rect">
              <a:avLst/>
            </a:prstGeom>
            <a:noFill/>
          </p:spPr>
          <p:txBody>
            <a:bodyPr wrap="square" lIns="0" tIns="0" rIns="0" bIns="0" rtlCol="0" anchor="ctr">
              <a:noAutofit/>
            </a:bodyPr>
            <a:lstStyle/>
            <a:p>
              <a:pPr algn="ctr"/>
              <a:r>
                <a:rPr lang="en-US" sz="1000" b="1" dirty="0">
                  <a:solidFill>
                    <a:schemeClr val="bg1"/>
                  </a:solidFill>
                </a:rPr>
                <a:t>Q1</a:t>
              </a:r>
              <a:endParaRPr lang="en-US" sz="1000" dirty="0">
                <a:solidFill>
                  <a:schemeClr val="bg1"/>
                </a:solidFill>
              </a:endParaRPr>
            </a:p>
          </p:txBody>
        </p:sp>
        <p:sp>
          <p:nvSpPr>
            <p:cNvPr id="52" name="TextBox 51">
              <a:extLst>
                <a:ext uri="{FF2B5EF4-FFF2-40B4-BE49-F238E27FC236}">
                  <a16:creationId xmlns:a16="http://schemas.microsoft.com/office/drawing/2014/main" id="{18E0D7A0-2526-4E8D-B9EA-5ECD43304828}"/>
                </a:ext>
              </a:extLst>
            </p:cNvPr>
            <p:cNvSpPr txBox="1"/>
            <p:nvPr/>
          </p:nvSpPr>
          <p:spPr>
            <a:xfrm>
              <a:off x="6901431" y="6102356"/>
              <a:ext cx="216000" cy="144000"/>
            </a:xfrm>
            <a:prstGeom prst="rect">
              <a:avLst/>
            </a:prstGeom>
            <a:noFill/>
          </p:spPr>
          <p:txBody>
            <a:bodyPr wrap="square" lIns="0" tIns="0" rIns="0" bIns="0" rtlCol="0" anchor="ctr">
              <a:noAutofit/>
            </a:bodyPr>
            <a:lstStyle/>
            <a:p>
              <a:pPr algn="ctr"/>
              <a:r>
                <a:rPr lang="en-US" sz="1000" b="1" dirty="0">
                  <a:solidFill>
                    <a:schemeClr val="bg1"/>
                  </a:solidFill>
                </a:rPr>
                <a:t>Q2</a:t>
              </a:r>
              <a:endParaRPr lang="en-US" sz="1000" dirty="0">
                <a:solidFill>
                  <a:schemeClr val="bg1"/>
                </a:solidFill>
              </a:endParaRPr>
            </a:p>
          </p:txBody>
        </p:sp>
        <p:sp>
          <p:nvSpPr>
            <p:cNvPr id="53" name="TextBox 52">
              <a:extLst>
                <a:ext uri="{FF2B5EF4-FFF2-40B4-BE49-F238E27FC236}">
                  <a16:creationId xmlns:a16="http://schemas.microsoft.com/office/drawing/2014/main" id="{4D0283DC-3885-449E-9DF2-6720BFDE6CCB}"/>
                </a:ext>
              </a:extLst>
            </p:cNvPr>
            <p:cNvSpPr txBox="1"/>
            <p:nvPr/>
          </p:nvSpPr>
          <p:spPr>
            <a:xfrm>
              <a:off x="7548881" y="6102356"/>
              <a:ext cx="216000" cy="144000"/>
            </a:xfrm>
            <a:prstGeom prst="rect">
              <a:avLst/>
            </a:prstGeom>
            <a:noFill/>
          </p:spPr>
          <p:txBody>
            <a:bodyPr wrap="square" lIns="0" tIns="0" rIns="0" bIns="0" rtlCol="0" anchor="ctr">
              <a:noAutofit/>
            </a:bodyPr>
            <a:lstStyle/>
            <a:p>
              <a:pPr algn="ctr"/>
              <a:r>
                <a:rPr lang="en-US" sz="1000" b="1" dirty="0">
                  <a:solidFill>
                    <a:schemeClr val="bg1"/>
                  </a:solidFill>
                </a:rPr>
                <a:t>Q3</a:t>
              </a:r>
              <a:endParaRPr lang="en-US" sz="1000" dirty="0">
                <a:solidFill>
                  <a:schemeClr val="bg1"/>
                </a:solidFill>
              </a:endParaRPr>
            </a:p>
          </p:txBody>
        </p:sp>
        <p:sp>
          <p:nvSpPr>
            <p:cNvPr id="54" name="TextBox 53">
              <a:extLst>
                <a:ext uri="{FF2B5EF4-FFF2-40B4-BE49-F238E27FC236}">
                  <a16:creationId xmlns:a16="http://schemas.microsoft.com/office/drawing/2014/main" id="{6F5731D9-A135-4924-81D2-C28D153D28E4}"/>
                </a:ext>
              </a:extLst>
            </p:cNvPr>
            <p:cNvSpPr txBox="1"/>
            <p:nvPr/>
          </p:nvSpPr>
          <p:spPr>
            <a:xfrm>
              <a:off x="8196331" y="6102356"/>
              <a:ext cx="216000" cy="144000"/>
            </a:xfrm>
            <a:prstGeom prst="rect">
              <a:avLst/>
            </a:prstGeom>
            <a:noFill/>
          </p:spPr>
          <p:txBody>
            <a:bodyPr wrap="square" lIns="0" tIns="0" rIns="0" bIns="0" rtlCol="0" anchor="ctr">
              <a:noAutofit/>
            </a:bodyPr>
            <a:lstStyle/>
            <a:p>
              <a:pPr algn="ctr"/>
              <a:r>
                <a:rPr lang="en-US" sz="1000" b="1" dirty="0">
                  <a:solidFill>
                    <a:schemeClr val="bg1"/>
                  </a:solidFill>
                </a:rPr>
                <a:t>Q4</a:t>
              </a:r>
              <a:endParaRPr lang="en-US" sz="1000" dirty="0">
                <a:solidFill>
                  <a:schemeClr val="bg1"/>
                </a:solidFill>
              </a:endParaRPr>
            </a:p>
          </p:txBody>
        </p:sp>
        <p:cxnSp>
          <p:nvCxnSpPr>
            <p:cNvPr id="55" name="Straight Connector 54" title="q lines">
              <a:extLst>
                <a:ext uri="{FF2B5EF4-FFF2-40B4-BE49-F238E27FC236}">
                  <a16:creationId xmlns:a16="http://schemas.microsoft.com/office/drawing/2014/main" id="{40DD3FBB-FC0F-4529-B1E9-B56131F9AE77}"/>
                </a:ext>
              </a:extLst>
            </p:cNvPr>
            <p:cNvCxnSpPr>
              <a:cxnSpLocks/>
            </p:cNvCxnSpPr>
            <p:nvPr/>
          </p:nvCxnSpPr>
          <p:spPr>
            <a:xfrm>
              <a:off x="7653312" y="5778006"/>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grpSp>
      <p:cxnSp>
        <p:nvCxnSpPr>
          <p:cNvPr id="56" name="Straight Connector 55" title="callout lines">
            <a:extLst>
              <a:ext uri="{FF2B5EF4-FFF2-40B4-BE49-F238E27FC236}">
                <a16:creationId xmlns:a16="http://schemas.microsoft.com/office/drawing/2014/main" id="{7909E3F6-4DEF-4978-8D67-16EC338507C2}"/>
              </a:ext>
            </a:extLst>
          </p:cNvPr>
          <p:cNvCxnSpPr>
            <a:cxnSpLocks/>
          </p:cNvCxnSpPr>
          <p:nvPr/>
        </p:nvCxnSpPr>
        <p:spPr>
          <a:xfrm>
            <a:off x="8724618" y="2427926"/>
            <a:ext cx="0" cy="3936328"/>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grpSp>
        <p:nvGrpSpPr>
          <p:cNvPr id="57" name="Group 56" title="Milestone">
            <a:extLst>
              <a:ext uri="{FF2B5EF4-FFF2-40B4-BE49-F238E27FC236}">
                <a16:creationId xmlns:a16="http://schemas.microsoft.com/office/drawing/2014/main" id="{23248E04-67C0-4479-9A95-A31B4476A682}"/>
              </a:ext>
            </a:extLst>
          </p:cNvPr>
          <p:cNvGrpSpPr/>
          <p:nvPr/>
        </p:nvGrpSpPr>
        <p:grpSpPr>
          <a:xfrm>
            <a:off x="9291409" y="2554113"/>
            <a:ext cx="2400477" cy="616762"/>
            <a:chOff x="9514671" y="2137867"/>
            <a:chExt cx="2095746" cy="616762"/>
          </a:xfrm>
        </p:grpSpPr>
        <p:sp>
          <p:nvSpPr>
            <p:cNvPr id="58" name="TextBox 57">
              <a:extLst>
                <a:ext uri="{FF2B5EF4-FFF2-40B4-BE49-F238E27FC236}">
                  <a16:creationId xmlns:a16="http://schemas.microsoft.com/office/drawing/2014/main" id="{E764EB9E-F868-4CB5-95C1-90D04A96BF75}"/>
                </a:ext>
              </a:extLst>
            </p:cNvPr>
            <p:cNvSpPr txBox="1"/>
            <p:nvPr/>
          </p:nvSpPr>
          <p:spPr>
            <a:xfrm>
              <a:off x="10148127" y="2200631"/>
              <a:ext cx="1462290" cy="276999"/>
            </a:xfrm>
            <a:prstGeom prst="rect">
              <a:avLst/>
            </a:prstGeom>
            <a:noFill/>
          </p:spPr>
          <p:txBody>
            <a:bodyPr wrap="square" lIns="0" tIns="0" rIns="0" bIns="0" rtlCol="0">
              <a:spAutoFit/>
            </a:bodyPr>
            <a:lstStyle/>
            <a:p>
              <a:r>
                <a:rPr lang="en-US" dirty="0">
                  <a:solidFill>
                    <a:schemeClr val="tx1">
                      <a:lumMod val="75000"/>
                      <a:lumOff val="25000"/>
                    </a:schemeClr>
                  </a:solidFill>
                </a:rPr>
                <a:t>Enhancements</a:t>
              </a:r>
            </a:p>
          </p:txBody>
        </p:sp>
        <p:sp>
          <p:nvSpPr>
            <p:cNvPr id="59" name="Rectangle: Rounded Corners 58" title="Milestone Graphic">
              <a:extLst>
                <a:ext uri="{FF2B5EF4-FFF2-40B4-BE49-F238E27FC236}">
                  <a16:creationId xmlns:a16="http://schemas.microsoft.com/office/drawing/2014/main" id="{7EB36A30-55EB-4218-81B4-942F0DB7D5E8}"/>
                </a:ext>
              </a:extLst>
            </p:cNvPr>
            <p:cNvSpPr/>
            <p:nvPr/>
          </p:nvSpPr>
          <p:spPr>
            <a:xfrm>
              <a:off x="10141056" y="2610628"/>
              <a:ext cx="1127870" cy="144001"/>
            </a:xfrm>
            <a:prstGeom prst="roundRect">
              <a:avLst>
                <a:gd name="adj" fmla="val 5000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0" name="Graphic 59" title="Milestone Flag">
              <a:extLst>
                <a:ext uri="{FF2B5EF4-FFF2-40B4-BE49-F238E27FC236}">
                  <a16:creationId xmlns:a16="http://schemas.microsoft.com/office/drawing/2014/main" id="{69C6AF93-483A-42D8-85FF-7A6EA197DA17}"/>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33525" t="18748" r="17129" b="44918"/>
            <a:stretch/>
          </p:blipFill>
          <p:spPr>
            <a:xfrm flipH="1">
              <a:off x="9514671" y="2137867"/>
              <a:ext cx="573660" cy="422383"/>
            </a:xfrm>
            <a:prstGeom prst="rect">
              <a:avLst/>
            </a:prstGeom>
          </p:spPr>
        </p:pic>
        <p:sp>
          <p:nvSpPr>
            <p:cNvPr id="61" name="Rectangle 60">
              <a:extLst>
                <a:ext uri="{FF2B5EF4-FFF2-40B4-BE49-F238E27FC236}">
                  <a16:creationId xmlns:a16="http://schemas.microsoft.com/office/drawing/2014/main" id="{728747B3-5B9E-47B9-9AAA-7D60FEF96575}"/>
                </a:ext>
              </a:extLst>
            </p:cNvPr>
            <p:cNvSpPr/>
            <p:nvPr/>
          </p:nvSpPr>
          <p:spPr>
            <a:xfrm>
              <a:off x="9752890" y="2230203"/>
              <a:ext cx="344966" cy="276999"/>
            </a:xfrm>
            <a:prstGeom prst="rect">
              <a:avLst/>
            </a:prstGeom>
          </p:spPr>
          <p:txBody>
            <a:bodyPr wrap="square">
              <a:spAutoFit/>
            </a:bodyPr>
            <a:lstStyle/>
            <a:p>
              <a:pPr algn="ctr"/>
              <a:r>
                <a:rPr lang="en-US" sz="1200" dirty="0">
                  <a:solidFill>
                    <a:schemeClr val="tx1">
                      <a:lumMod val="75000"/>
                      <a:lumOff val="25000"/>
                    </a:schemeClr>
                  </a:solidFill>
                </a:rPr>
                <a:t>05</a:t>
              </a:r>
            </a:p>
          </p:txBody>
        </p:sp>
      </p:grpSp>
      <p:cxnSp>
        <p:nvCxnSpPr>
          <p:cNvPr id="62" name="Straight Connector 61" title="callout lines">
            <a:extLst>
              <a:ext uri="{FF2B5EF4-FFF2-40B4-BE49-F238E27FC236}">
                <a16:creationId xmlns:a16="http://schemas.microsoft.com/office/drawing/2014/main" id="{34E65878-74DC-42D1-A2BA-E681BD68E421}"/>
              </a:ext>
            </a:extLst>
          </p:cNvPr>
          <p:cNvCxnSpPr>
            <a:cxnSpLocks/>
          </p:cNvCxnSpPr>
          <p:nvPr/>
        </p:nvCxnSpPr>
        <p:spPr>
          <a:xfrm>
            <a:off x="10019182" y="3226370"/>
            <a:ext cx="0" cy="3137884"/>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grpSp>
        <p:nvGrpSpPr>
          <p:cNvPr id="63" name="Group 62" descr="Year 4">
            <a:extLst>
              <a:ext uri="{FF2B5EF4-FFF2-40B4-BE49-F238E27FC236}">
                <a16:creationId xmlns:a16="http://schemas.microsoft.com/office/drawing/2014/main" id="{B7CEB299-5814-44F5-85A9-20D2DC372C0A}"/>
              </a:ext>
            </a:extLst>
          </p:cNvPr>
          <p:cNvGrpSpPr/>
          <p:nvPr/>
        </p:nvGrpSpPr>
        <p:grpSpPr>
          <a:xfrm>
            <a:off x="8612333" y="5776213"/>
            <a:ext cx="2688414" cy="1039881"/>
            <a:chOff x="8843781" y="5778006"/>
            <a:chExt cx="2688414" cy="1039881"/>
          </a:xfrm>
        </p:grpSpPr>
        <p:sp>
          <p:nvSpPr>
            <p:cNvPr id="64" name="TextBox 63">
              <a:extLst>
                <a:ext uri="{FF2B5EF4-FFF2-40B4-BE49-F238E27FC236}">
                  <a16:creationId xmlns:a16="http://schemas.microsoft.com/office/drawing/2014/main" id="{7186746E-54F4-48ED-85A8-63E0A77D35B6}"/>
                </a:ext>
              </a:extLst>
            </p:cNvPr>
            <p:cNvSpPr txBox="1"/>
            <p:nvPr/>
          </p:nvSpPr>
          <p:spPr>
            <a:xfrm>
              <a:off x="10026751" y="6543946"/>
              <a:ext cx="759380" cy="273941"/>
            </a:xfrm>
            <a:prstGeom prst="rect">
              <a:avLst/>
            </a:prstGeom>
            <a:noFill/>
          </p:spPr>
          <p:txBody>
            <a:bodyPr wrap="square" lIns="0" tIns="0" rIns="0" bIns="0" rtlCol="0">
              <a:noAutofit/>
            </a:bodyPr>
            <a:lstStyle/>
            <a:p>
              <a:pPr algn="ctr"/>
              <a:r>
                <a:rPr lang="en-US" sz="1000" b="1" dirty="0">
                  <a:solidFill>
                    <a:schemeClr val="tx1">
                      <a:lumMod val="75000"/>
                      <a:lumOff val="25000"/>
                    </a:schemeClr>
                  </a:solidFill>
                </a:rPr>
                <a:t>December</a:t>
              </a:r>
            </a:p>
          </p:txBody>
        </p:sp>
        <p:cxnSp>
          <p:nvCxnSpPr>
            <p:cNvPr id="65" name="Straight Connector 64" title="q lines">
              <a:extLst>
                <a:ext uri="{FF2B5EF4-FFF2-40B4-BE49-F238E27FC236}">
                  <a16:creationId xmlns:a16="http://schemas.microsoft.com/office/drawing/2014/main" id="{B34A3CB9-F7D3-4656-B825-55643CFAF8BC}"/>
                </a:ext>
              </a:extLst>
            </p:cNvPr>
            <p:cNvCxnSpPr>
              <a:cxnSpLocks/>
            </p:cNvCxnSpPr>
            <p:nvPr/>
          </p:nvCxnSpPr>
          <p:spPr>
            <a:xfrm>
              <a:off x="10889715" y="5778006"/>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66" name="Straight Connector 65" title="q lines">
              <a:extLst>
                <a:ext uri="{FF2B5EF4-FFF2-40B4-BE49-F238E27FC236}">
                  <a16:creationId xmlns:a16="http://schemas.microsoft.com/office/drawing/2014/main" id="{761F18B1-7761-4897-BAD6-26807E2F6B17}"/>
                </a:ext>
              </a:extLst>
            </p:cNvPr>
            <p:cNvCxnSpPr>
              <a:cxnSpLocks/>
            </p:cNvCxnSpPr>
            <p:nvPr/>
          </p:nvCxnSpPr>
          <p:spPr>
            <a:xfrm>
              <a:off x="9595158" y="5778006"/>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67" name="Rectangle: Rounded Corners 66" title="Year Bar">
              <a:extLst>
                <a:ext uri="{FF2B5EF4-FFF2-40B4-BE49-F238E27FC236}">
                  <a16:creationId xmlns:a16="http://schemas.microsoft.com/office/drawing/2014/main" id="{A54813C7-B7B3-42FB-8524-AF2FE42E19E9}"/>
                </a:ext>
              </a:extLst>
            </p:cNvPr>
            <p:cNvSpPr/>
            <p:nvPr/>
          </p:nvSpPr>
          <p:spPr>
            <a:xfrm>
              <a:off x="8958866" y="6375798"/>
              <a:ext cx="2573329" cy="164859"/>
            </a:xfrm>
            <a:prstGeom prst="roundRect">
              <a:avLst>
                <a:gd name="adj" fmla="val 50000"/>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3F85C8DE-83F8-4ADF-B3DD-2B49A4347299}"/>
                </a:ext>
              </a:extLst>
            </p:cNvPr>
            <p:cNvSpPr txBox="1"/>
            <p:nvPr/>
          </p:nvSpPr>
          <p:spPr>
            <a:xfrm>
              <a:off x="8843781" y="6102356"/>
              <a:ext cx="216000" cy="144000"/>
            </a:xfrm>
            <a:prstGeom prst="rect">
              <a:avLst/>
            </a:prstGeom>
            <a:noFill/>
          </p:spPr>
          <p:txBody>
            <a:bodyPr wrap="square" lIns="0" tIns="0" rIns="0" bIns="0" rtlCol="0" anchor="ctr">
              <a:noAutofit/>
            </a:bodyPr>
            <a:lstStyle/>
            <a:p>
              <a:pPr algn="ctr"/>
              <a:r>
                <a:rPr lang="en-US" sz="1000" b="1" dirty="0">
                  <a:solidFill>
                    <a:schemeClr val="bg1"/>
                  </a:solidFill>
                </a:rPr>
                <a:t>Q1</a:t>
              </a:r>
              <a:endParaRPr lang="en-US" sz="1000" dirty="0">
                <a:solidFill>
                  <a:schemeClr val="bg1"/>
                </a:solidFill>
              </a:endParaRPr>
            </a:p>
          </p:txBody>
        </p:sp>
        <p:sp>
          <p:nvSpPr>
            <p:cNvPr id="69" name="TextBox 68">
              <a:extLst>
                <a:ext uri="{FF2B5EF4-FFF2-40B4-BE49-F238E27FC236}">
                  <a16:creationId xmlns:a16="http://schemas.microsoft.com/office/drawing/2014/main" id="{5F0B0F23-18E8-46C0-A41D-AD77121ED472}"/>
                </a:ext>
              </a:extLst>
            </p:cNvPr>
            <p:cNvSpPr txBox="1"/>
            <p:nvPr/>
          </p:nvSpPr>
          <p:spPr>
            <a:xfrm>
              <a:off x="9491231" y="6102356"/>
              <a:ext cx="216000" cy="144000"/>
            </a:xfrm>
            <a:prstGeom prst="rect">
              <a:avLst/>
            </a:prstGeom>
            <a:noFill/>
          </p:spPr>
          <p:txBody>
            <a:bodyPr wrap="square" lIns="0" tIns="0" rIns="0" bIns="0" rtlCol="0" anchor="ctr">
              <a:noAutofit/>
            </a:bodyPr>
            <a:lstStyle/>
            <a:p>
              <a:pPr algn="ctr"/>
              <a:r>
                <a:rPr lang="en-US" sz="1000" b="1" dirty="0">
                  <a:solidFill>
                    <a:schemeClr val="bg1"/>
                  </a:solidFill>
                </a:rPr>
                <a:t>Q2</a:t>
              </a:r>
              <a:endParaRPr lang="en-US" sz="1000" dirty="0">
                <a:solidFill>
                  <a:schemeClr val="bg1"/>
                </a:solidFill>
              </a:endParaRPr>
            </a:p>
          </p:txBody>
        </p:sp>
        <p:sp>
          <p:nvSpPr>
            <p:cNvPr id="70" name="TextBox 69">
              <a:extLst>
                <a:ext uri="{FF2B5EF4-FFF2-40B4-BE49-F238E27FC236}">
                  <a16:creationId xmlns:a16="http://schemas.microsoft.com/office/drawing/2014/main" id="{9FCEB810-238F-4D62-A09E-E74EEFA5F1CF}"/>
                </a:ext>
              </a:extLst>
            </p:cNvPr>
            <p:cNvSpPr txBox="1"/>
            <p:nvPr/>
          </p:nvSpPr>
          <p:spPr>
            <a:xfrm>
              <a:off x="10138681" y="6102356"/>
              <a:ext cx="216000" cy="144000"/>
            </a:xfrm>
            <a:prstGeom prst="rect">
              <a:avLst/>
            </a:prstGeom>
            <a:noFill/>
          </p:spPr>
          <p:txBody>
            <a:bodyPr wrap="square" lIns="0" tIns="0" rIns="0" bIns="0" rtlCol="0" anchor="ctr">
              <a:noAutofit/>
            </a:bodyPr>
            <a:lstStyle/>
            <a:p>
              <a:pPr algn="ctr"/>
              <a:r>
                <a:rPr lang="en-US" sz="1000" b="1" dirty="0">
                  <a:solidFill>
                    <a:schemeClr val="bg1"/>
                  </a:solidFill>
                </a:rPr>
                <a:t>Q3</a:t>
              </a:r>
              <a:endParaRPr lang="en-US" sz="1000" dirty="0">
                <a:solidFill>
                  <a:schemeClr val="bg1"/>
                </a:solidFill>
              </a:endParaRPr>
            </a:p>
          </p:txBody>
        </p:sp>
        <p:sp>
          <p:nvSpPr>
            <p:cNvPr id="71" name="TextBox 70">
              <a:extLst>
                <a:ext uri="{FF2B5EF4-FFF2-40B4-BE49-F238E27FC236}">
                  <a16:creationId xmlns:a16="http://schemas.microsoft.com/office/drawing/2014/main" id="{9B91ECBC-2B71-4AFF-A96A-1767AE306F76}"/>
                </a:ext>
              </a:extLst>
            </p:cNvPr>
            <p:cNvSpPr txBox="1"/>
            <p:nvPr/>
          </p:nvSpPr>
          <p:spPr>
            <a:xfrm>
              <a:off x="10786131" y="6102356"/>
              <a:ext cx="216000" cy="144000"/>
            </a:xfrm>
            <a:prstGeom prst="rect">
              <a:avLst/>
            </a:prstGeom>
            <a:noFill/>
          </p:spPr>
          <p:txBody>
            <a:bodyPr wrap="square" lIns="0" tIns="0" rIns="0" bIns="0" rtlCol="0" anchor="ctr">
              <a:noAutofit/>
            </a:bodyPr>
            <a:lstStyle/>
            <a:p>
              <a:pPr algn="ctr"/>
              <a:r>
                <a:rPr lang="en-US" sz="1000" b="1" dirty="0">
                  <a:solidFill>
                    <a:schemeClr val="bg1"/>
                  </a:solidFill>
                </a:rPr>
                <a:t>Q4</a:t>
              </a:r>
              <a:endParaRPr lang="en-US" sz="1000" dirty="0">
                <a:solidFill>
                  <a:schemeClr val="bg1"/>
                </a:solidFill>
              </a:endParaRPr>
            </a:p>
          </p:txBody>
        </p:sp>
      </p:grpSp>
    </p:spTree>
    <p:extLst>
      <p:ext uri="{BB962C8B-B14F-4D97-AF65-F5344CB8AC3E}">
        <p14:creationId xmlns:p14="http://schemas.microsoft.com/office/powerpoint/2010/main" val="1079785157"/>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AE87F-AABB-46D1-8E20-AFBC1E71D44B}"/>
              </a:ext>
            </a:extLst>
          </p:cNvPr>
          <p:cNvSpPr>
            <a:spLocks noGrp="1"/>
          </p:cNvSpPr>
          <p:nvPr>
            <p:ph type="title"/>
          </p:nvPr>
        </p:nvSpPr>
        <p:spPr/>
        <p:txBody>
          <a:bodyPr/>
          <a:lstStyle/>
          <a:p>
            <a:r>
              <a:rPr lang="en-US" dirty="0"/>
              <a:t>Future Enhancements</a:t>
            </a:r>
            <a:endParaRPr lang="en-IN" dirty="0"/>
          </a:p>
        </p:txBody>
      </p:sp>
      <p:sp>
        <p:nvSpPr>
          <p:cNvPr id="3" name="Content Placeholder 2">
            <a:extLst>
              <a:ext uri="{FF2B5EF4-FFF2-40B4-BE49-F238E27FC236}">
                <a16:creationId xmlns:a16="http://schemas.microsoft.com/office/drawing/2014/main" id="{614275DF-445D-48A6-979F-9A97B5FA57D8}"/>
              </a:ext>
            </a:extLst>
          </p:cNvPr>
          <p:cNvSpPr>
            <a:spLocks noGrp="1"/>
          </p:cNvSpPr>
          <p:nvPr>
            <p:ph idx="1"/>
          </p:nvPr>
        </p:nvSpPr>
        <p:spPr/>
        <p:txBody>
          <a:bodyPr/>
          <a:lstStyle/>
          <a:p>
            <a:r>
              <a:rPr lang="en-IN" sz="1800" dirty="0">
                <a:effectLst/>
                <a:latin typeface="Arial" panose="020B0604020202020204" pitchFamily="34" charset="0"/>
                <a:ea typeface="Calibri" panose="020F0502020204030204" pitchFamily="34" charset="0"/>
                <a:cs typeface="Shruti" panose="020B0502040204020203" pitchFamily="34" charset="0"/>
              </a:rPr>
              <a:t>As many terrorists communicate in keywords, there can be module where terrorists communicating in code words can be tracked by the system itself.</a:t>
            </a:r>
          </a:p>
          <a:p>
            <a:r>
              <a:rPr lang="en-IN" dirty="0">
                <a:latin typeface="Arial" panose="020B0604020202020204" pitchFamily="34" charset="0"/>
                <a:ea typeface="Calibri" panose="020F0502020204030204" pitchFamily="34" charset="0"/>
                <a:cs typeface="Shruti" panose="020B0502040204020203" pitchFamily="34" charset="0"/>
              </a:rPr>
              <a:t>We can display which keywords match.</a:t>
            </a:r>
          </a:p>
          <a:p>
            <a:r>
              <a:rPr lang="en-IN" dirty="0">
                <a:latin typeface="Arial" panose="020B0604020202020204" pitchFamily="34" charset="0"/>
                <a:ea typeface="Calibri" panose="020F0502020204030204" pitchFamily="34" charset="0"/>
                <a:cs typeface="Shruti" panose="020B0502040204020203" pitchFamily="34" charset="0"/>
              </a:rPr>
              <a:t>If multiple webpages are scanned at a time, they can be ranked based on their severity (keywords matched).</a:t>
            </a:r>
            <a:endParaRPr lang="en-IN" sz="1800" dirty="0">
              <a:effectLst/>
              <a:latin typeface="Calibri" panose="020F0502020204030204" pitchFamily="34" charset="0"/>
              <a:ea typeface="Calibri" panose="020F0502020204030204" pitchFamily="34" charset="0"/>
              <a:cs typeface="Shruti" panose="020B0502040204020203" pitchFamily="34" charset="0"/>
            </a:endParaRPr>
          </a:p>
          <a:p>
            <a:pPr marL="0" indent="0">
              <a:buNone/>
            </a:pPr>
            <a:endParaRPr lang="en-IN" dirty="0"/>
          </a:p>
        </p:txBody>
      </p:sp>
    </p:spTree>
    <p:extLst>
      <p:ext uri="{BB962C8B-B14F-4D97-AF65-F5344CB8AC3E}">
        <p14:creationId xmlns:p14="http://schemas.microsoft.com/office/powerpoint/2010/main" val="4213568738"/>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41462-0AEE-46A4-A350-65629F5E0DEB}"/>
              </a:ext>
            </a:extLst>
          </p:cNvPr>
          <p:cNvSpPr>
            <a:spLocks noGrp="1"/>
          </p:cNvSpPr>
          <p:nvPr>
            <p:ph type="title"/>
          </p:nvPr>
        </p:nvSpPr>
        <p:spPr/>
        <p:txBody>
          <a:bodyPr/>
          <a:lstStyle/>
          <a:p>
            <a:r>
              <a:rPr lang="en-US" dirty="0"/>
              <a:t>Web References</a:t>
            </a:r>
            <a:endParaRPr lang="en-IN" dirty="0"/>
          </a:p>
        </p:txBody>
      </p:sp>
      <p:sp>
        <p:nvSpPr>
          <p:cNvPr id="3" name="Content Placeholder 2">
            <a:extLst>
              <a:ext uri="{FF2B5EF4-FFF2-40B4-BE49-F238E27FC236}">
                <a16:creationId xmlns:a16="http://schemas.microsoft.com/office/drawing/2014/main" id="{8415ABE2-5AA9-4EA0-BCCC-727CA92D21D3}"/>
              </a:ext>
            </a:extLst>
          </p:cNvPr>
          <p:cNvSpPr>
            <a:spLocks noGrp="1"/>
          </p:cNvSpPr>
          <p:nvPr>
            <p:ph idx="1"/>
          </p:nvPr>
        </p:nvSpPr>
        <p:spPr/>
        <p:txBody>
          <a:bodyPr/>
          <a:lstStyle/>
          <a:p>
            <a:pPr algn="just"/>
            <a:r>
              <a:rPr lang="en-IN" sz="1800" u="sng" dirty="0">
                <a:solidFill>
                  <a:schemeClr val="tx1"/>
                </a:solidFill>
                <a:effectLst/>
                <a:ea typeface="Arial" panose="020B0604020202020204" pitchFamily="34" charset="0"/>
                <a:hlinkClick r:id="rId2">
                  <a:extLst>
                    <a:ext uri="{A12FA001-AC4F-418D-AE19-62706E023703}">
                      <ahyp:hlinkClr xmlns:ahyp="http://schemas.microsoft.com/office/drawing/2018/hyperlinkcolor" val="tx"/>
                    </a:ext>
                  </a:extLst>
                </a:hlinkClick>
              </a:rPr>
              <a:t>https://stackoverflow.com/</a:t>
            </a:r>
            <a:endParaRPr lang="en-IN" sz="1800" u="sng" dirty="0">
              <a:solidFill>
                <a:schemeClr val="tx1"/>
              </a:solidFill>
              <a:effectLst/>
              <a:ea typeface="Arial" panose="020B0604020202020204" pitchFamily="34" charset="0"/>
            </a:endParaRPr>
          </a:p>
          <a:p>
            <a:pPr algn="just"/>
            <a:r>
              <a:rPr lang="en-IN" sz="1800" u="sng" dirty="0">
                <a:solidFill>
                  <a:schemeClr val="tx1"/>
                </a:solidFill>
                <a:effectLst/>
                <a:ea typeface="Arial" panose="020B0604020202020204" pitchFamily="34" charset="0"/>
                <a:hlinkClick r:id="rId3">
                  <a:extLst>
                    <a:ext uri="{A12FA001-AC4F-418D-AE19-62706E023703}">
                      <ahyp:hlinkClr xmlns:ahyp="http://schemas.microsoft.com/office/drawing/2018/hyperlinkcolor" val="tx"/>
                    </a:ext>
                  </a:extLst>
                </a:hlinkClick>
              </a:rPr>
              <a:t>https://www.geeksforgeeks.org/</a:t>
            </a:r>
            <a:endParaRPr lang="en-IN" u="sng" dirty="0">
              <a:solidFill>
                <a:schemeClr val="tx1"/>
              </a:solidFill>
              <a:ea typeface="Arial" panose="020B0604020202020204" pitchFamily="34" charset="0"/>
            </a:endParaRPr>
          </a:p>
          <a:p>
            <a:pPr algn="just"/>
            <a:r>
              <a:rPr lang="en-IN" sz="1800" u="sng" dirty="0">
                <a:solidFill>
                  <a:schemeClr val="tx1"/>
                </a:solidFill>
                <a:effectLst/>
                <a:ea typeface="Arial" panose="020B0604020202020204" pitchFamily="34" charset="0"/>
                <a:hlinkClick r:id="rId4">
                  <a:extLst>
                    <a:ext uri="{A12FA001-AC4F-418D-AE19-62706E023703}">
                      <ahyp:hlinkClr xmlns:ahyp="http://schemas.microsoft.com/office/drawing/2018/hyperlinkcolor" val="tx"/>
                    </a:ext>
                  </a:extLst>
                </a:hlinkClick>
              </a:rPr>
              <a:t>https://www.crummy.com/software/BeautifulSoup/bs4/doc/</a:t>
            </a:r>
            <a:endParaRPr lang="en-IN" u="sng" dirty="0">
              <a:solidFill>
                <a:schemeClr val="tx1"/>
              </a:solidFill>
              <a:ea typeface="Arial" panose="020B0604020202020204" pitchFamily="34" charset="0"/>
            </a:endParaRPr>
          </a:p>
          <a:p>
            <a:pPr algn="just"/>
            <a:r>
              <a:rPr lang="en-IN" sz="1800" u="sng" dirty="0">
                <a:solidFill>
                  <a:schemeClr val="tx1"/>
                </a:solidFill>
                <a:effectLst/>
                <a:ea typeface="Arial" panose="020B0604020202020204" pitchFamily="34" charset="0"/>
                <a:hlinkClick r:id="rId5">
                  <a:extLst>
                    <a:ext uri="{A12FA001-AC4F-418D-AE19-62706E023703}">
                      <ahyp:hlinkClr xmlns:ahyp="http://schemas.microsoft.com/office/drawing/2018/hyperlinkcolor" val="tx"/>
                    </a:ext>
                  </a:extLst>
                </a:hlinkClick>
              </a:rPr>
              <a:t>https://www.javatpoint.com/</a:t>
            </a:r>
            <a:endParaRPr lang="en-IN" sz="1800" u="sng" dirty="0">
              <a:solidFill>
                <a:schemeClr val="tx1"/>
              </a:solidFill>
              <a:effectLst/>
              <a:ea typeface="Times New Roman" panose="02020603050405020304" pitchFamily="18" charset="0"/>
            </a:endParaRPr>
          </a:p>
          <a:p>
            <a:pPr algn="just"/>
            <a:r>
              <a:rPr lang="en-IN" sz="1800" u="sng" dirty="0">
                <a:solidFill>
                  <a:schemeClr val="tx1"/>
                </a:solidFill>
                <a:effectLst/>
                <a:ea typeface="Arial" panose="020B0604020202020204" pitchFamily="34" charset="0"/>
                <a:hlinkClick r:id="rId6">
                  <a:extLst>
                    <a:ext uri="{A12FA001-AC4F-418D-AE19-62706E023703}">
                      <ahyp:hlinkClr xmlns:ahyp="http://schemas.microsoft.com/office/drawing/2018/hyperlinkcolor" val="tx"/>
                    </a:ext>
                  </a:extLst>
                </a:hlinkClick>
              </a:rPr>
              <a:t>https://docs.python.org/3/</a:t>
            </a:r>
            <a:endParaRPr lang="en-IN" sz="1800" u="sng" dirty="0">
              <a:solidFill>
                <a:schemeClr val="tx1"/>
              </a:solidFill>
              <a:effectLst/>
              <a:ea typeface="Times New Roman" panose="02020603050405020304" pitchFamily="18" charset="0"/>
            </a:endParaRPr>
          </a:p>
          <a:p>
            <a:pPr algn="just"/>
            <a:r>
              <a:rPr lang="en-IN" sz="1800" u="sng" dirty="0">
                <a:solidFill>
                  <a:schemeClr val="tx1"/>
                </a:solidFill>
                <a:effectLst/>
                <a:ea typeface="Arial" panose="020B0604020202020204" pitchFamily="34" charset="0"/>
                <a:hlinkClick r:id="rId7">
                  <a:extLst>
                    <a:ext uri="{A12FA001-AC4F-418D-AE19-62706E023703}">
                      <ahyp:hlinkClr xmlns:ahyp="http://schemas.microsoft.com/office/drawing/2018/hyperlinkcolor" val="tx"/>
                    </a:ext>
                  </a:extLst>
                </a:hlinkClick>
              </a:rPr>
              <a:t>https://www.tutorialspoint.com/index.htm</a:t>
            </a:r>
            <a:endParaRPr lang="en-IN" sz="1800" u="sng" dirty="0">
              <a:solidFill>
                <a:schemeClr val="tx1"/>
              </a:solidFill>
              <a:effectLst/>
              <a:ea typeface="Times New Roman" panose="02020603050405020304" pitchFamily="18" charset="0"/>
            </a:endParaRPr>
          </a:p>
          <a:p>
            <a:pPr algn="just"/>
            <a:r>
              <a:rPr lang="en-IN" sz="1800" u="sng" dirty="0">
                <a:solidFill>
                  <a:schemeClr val="tx1"/>
                </a:solidFill>
                <a:effectLst/>
                <a:ea typeface="Arial" panose="020B0604020202020204" pitchFamily="34" charset="0"/>
                <a:hlinkClick r:id="rId8">
                  <a:extLst>
                    <a:ext uri="{A12FA001-AC4F-418D-AE19-62706E023703}">
                      <ahyp:hlinkClr xmlns:ahyp="http://schemas.microsoft.com/office/drawing/2018/hyperlinkcolor" val="tx"/>
                    </a:ext>
                  </a:extLst>
                </a:hlinkClick>
              </a:rPr>
              <a:t>https://www.youtube.com</a:t>
            </a:r>
            <a:endParaRPr lang="en-IN" sz="1800" u="sng" dirty="0">
              <a:solidFill>
                <a:schemeClr val="tx1"/>
              </a:solidFill>
              <a:effectLst/>
              <a:ea typeface="Times New Roman" panose="02020603050405020304" pitchFamily="18" charset="0"/>
            </a:endParaRPr>
          </a:p>
        </p:txBody>
      </p:sp>
    </p:spTree>
    <p:extLst>
      <p:ext uri="{BB962C8B-B14F-4D97-AF65-F5344CB8AC3E}">
        <p14:creationId xmlns:p14="http://schemas.microsoft.com/office/powerpoint/2010/main" val="1692512314"/>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7DEB80E-6366-48D3-9219-DE34EBD64D86}"/>
              </a:ext>
            </a:extLst>
          </p:cNvPr>
          <p:cNvSpPr/>
          <p:nvPr/>
        </p:nvSpPr>
        <p:spPr>
          <a:xfrm>
            <a:off x="1376039" y="2967333"/>
            <a:ext cx="8753382" cy="1569660"/>
          </a:xfrm>
          <a:prstGeom prst="rect">
            <a:avLst/>
          </a:prstGeom>
          <a:noFill/>
        </p:spPr>
        <p:txBody>
          <a:bodyPr wrap="square" lIns="91440" tIns="45720" rIns="91440" bIns="45720">
            <a:spAutoFit/>
          </a:bodyPr>
          <a:lstStyle/>
          <a:p>
            <a:pPr algn="ctr"/>
            <a:r>
              <a:rPr lang="en-US" sz="96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p>
        </p:txBody>
      </p:sp>
    </p:spTree>
    <p:extLst>
      <p:ext uri="{BB962C8B-B14F-4D97-AF65-F5344CB8AC3E}">
        <p14:creationId xmlns:p14="http://schemas.microsoft.com/office/powerpoint/2010/main" val="2299557968"/>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A4B9E-5D7D-49AB-A24E-D3F943416484}"/>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00B0A47D-715F-484F-BC32-286DD6C8AAD8}"/>
              </a:ext>
            </a:extLst>
          </p:cNvPr>
          <p:cNvSpPr>
            <a:spLocks noGrp="1"/>
          </p:cNvSpPr>
          <p:nvPr>
            <p:ph idx="1"/>
          </p:nvPr>
        </p:nvSpPr>
        <p:spPr/>
        <p:txBody>
          <a:bodyPr/>
          <a:lstStyle/>
          <a:p>
            <a:r>
              <a:rPr lang="en-US" dirty="0">
                <a:solidFill>
                  <a:schemeClr val="tx1"/>
                </a:solidFill>
              </a:rPr>
              <a:t>Introduction</a:t>
            </a:r>
          </a:p>
          <a:p>
            <a:r>
              <a:rPr lang="en-US" dirty="0">
                <a:solidFill>
                  <a:schemeClr val="tx1"/>
                </a:solidFill>
              </a:rPr>
              <a:t>System Requirements</a:t>
            </a:r>
          </a:p>
          <a:p>
            <a:r>
              <a:rPr lang="en-US" dirty="0">
                <a:solidFill>
                  <a:schemeClr val="tx1"/>
                </a:solidFill>
              </a:rPr>
              <a:t>About the tools</a:t>
            </a:r>
          </a:p>
          <a:p>
            <a:r>
              <a:rPr lang="en-US" dirty="0">
                <a:solidFill>
                  <a:schemeClr val="tx1"/>
                </a:solidFill>
              </a:rPr>
              <a:t>UI Screens</a:t>
            </a:r>
          </a:p>
          <a:p>
            <a:r>
              <a:rPr lang="en-US" dirty="0">
                <a:solidFill>
                  <a:schemeClr val="tx1"/>
                </a:solidFill>
              </a:rPr>
              <a:t>Timeline Chart</a:t>
            </a:r>
          </a:p>
          <a:p>
            <a:r>
              <a:rPr lang="en-US" dirty="0">
                <a:solidFill>
                  <a:schemeClr val="tx1"/>
                </a:solidFill>
              </a:rPr>
              <a:t>Future Enhancements</a:t>
            </a:r>
          </a:p>
          <a:p>
            <a:r>
              <a:rPr lang="en-US" dirty="0">
                <a:solidFill>
                  <a:schemeClr val="tx1"/>
                </a:solidFill>
              </a:rPr>
              <a:t>Bibliography</a:t>
            </a:r>
            <a:endParaRPr lang="en-IN" dirty="0">
              <a:solidFill>
                <a:schemeClr val="tx1"/>
              </a:solidFill>
            </a:endParaRPr>
          </a:p>
        </p:txBody>
      </p:sp>
    </p:spTree>
    <p:extLst>
      <p:ext uri="{BB962C8B-B14F-4D97-AF65-F5344CB8AC3E}">
        <p14:creationId xmlns:p14="http://schemas.microsoft.com/office/powerpoint/2010/main" val="816621246"/>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E5159-7693-4967-BF6C-0E5C088F08B4}"/>
              </a:ext>
            </a:extLst>
          </p:cNvPr>
          <p:cNvSpPr>
            <a:spLocks noGrp="1"/>
          </p:cNvSpPr>
          <p:nvPr>
            <p:ph type="title"/>
          </p:nvPr>
        </p:nvSpPr>
        <p:spPr/>
        <p:txBody>
          <a:bodyPr>
            <a:noAutofit/>
          </a:bodyPr>
          <a:lstStyle/>
          <a:p>
            <a:r>
              <a:rPr lang="en-US" dirty="0"/>
              <a:t>Introduction</a:t>
            </a:r>
            <a:endParaRPr lang="en-IN" dirty="0"/>
          </a:p>
        </p:txBody>
      </p:sp>
      <p:sp>
        <p:nvSpPr>
          <p:cNvPr id="3" name="Content Placeholder 2">
            <a:extLst>
              <a:ext uri="{FF2B5EF4-FFF2-40B4-BE49-F238E27FC236}">
                <a16:creationId xmlns:a16="http://schemas.microsoft.com/office/drawing/2014/main" id="{1F4AAB28-2066-4A7B-B2A4-A96A9C1A421A}"/>
              </a:ext>
            </a:extLst>
          </p:cNvPr>
          <p:cNvSpPr>
            <a:spLocks noGrp="1"/>
          </p:cNvSpPr>
          <p:nvPr>
            <p:ph idx="1"/>
          </p:nvPr>
        </p:nvSpPr>
        <p:spPr/>
        <p:txBody>
          <a:bodyPr>
            <a:normAutofit/>
          </a:bodyPr>
          <a:lstStyle/>
          <a:p>
            <a:pPr marL="0" indent="0" algn="just">
              <a:buNone/>
            </a:pPr>
            <a:r>
              <a:rPr lang="en-IN" dirty="0">
                <a:solidFill>
                  <a:schemeClr val="tx1"/>
                </a:solidFill>
                <a:effectLst/>
                <a:ea typeface="Calibri" panose="020F0502020204030204" pitchFamily="34" charset="0"/>
                <a:cs typeface="Calibri" panose="020F0502020204030204" pitchFamily="34" charset="0"/>
              </a:rPr>
              <a:t>Terrorism has grown its roots quite deep in certain parts of the world. With increasing terrorist activities it has become important to curb terrorism and stop its spread before a certain time. Web pages are made up of HTML (Hyper text </a:t>
            </a:r>
            <a:r>
              <a:rPr lang="en-IN" dirty="0" err="1">
                <a:solidFill>
                  <a:schemeClr val="tx1"/>
                </a:solidFill>
                <a:effectLst/>
                <a:ea typeface="Calibri" panose="020F0502020204030204" pitchFamily="34" charset="0"/>
                <a:cs typeface="Calibri" panose="020F0502020204030204" pitchFamily="34" charset="0"/>
              </a:rPr>
              <a:t>markup</a:t>
            </a:r>
            <a:r>
              <a:rPr lang="en-IN" dirty="0">
                <a:solidFill>
                  <a:schemeClr val="tx1"/>
                </a:solidFill>
                <a:effectLst/>
                <a:ea typeface="Calibri" panose="020F0502020204030204" pitchFamily="34" charset="0"/>
                <a:cs typeface="Calibri" panose="020F0502020204030204" pitchFamily="34" charset="0"/>
              </a:rPr>
              <a:t> language) In various arrangements and have images, videos etc intermixed on a single web page. So we here propose to use smartly designed web mining algorithms to mine textual information on web pages and detect their relevancy to terrorism.</a:t>
            </a:r>
          </a:p>
        </p:txBody>
      </p:sp>
    </p:spTree>
    <p:extLst>
      <p:ext uri="{BB962C8B-B14F-4D97-AF65-F5344CB8AC3E}">
        <p14:creationId xmlns:p14="http://schemas.microsoft.com/office/powerpoint/2010/main" val="2905525394"/>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D071E-5D4D-404A-904E-15E23C00214C}"/>
              </a:ext>
            </a:extLst>
          </p:cNvPr>
          <p:cNvSpPr>
            <a:spLocks noGrp="1"/>
          </p:cNvSpPr>
          <p:nvPr>
            <p:ph type="title"/>
          </p:nvPr>
        </p:nvSpPr>
        <p:spPr/>
        <p:txBody>
          <a:bodyPr/>
          <a:lstStyle/>
          <a:p>
            <a:r>
              <a:rPr lang="en-US" dirty="0"/>
              <a:t>System Requirements</a:t>
            </a:r>
            <a:endParaRPr lang="en-IN" dirty="0"/>
          </a:p>
        </p:txBody>
      </p:sp>
      <p:sp>
        <p:nvSpPr>
          <p:cNvPr id="3" name="Content Placeholder 2">
            <a:extLst>
              <a:ext uri="{FF2B5EF4-FFF2-40B4-BE49-F238E27FC236}">
                <a16:creationId xmlns:a16="http://schemas.microsoft.com/office/drawing/2014/main" id="{7EB2994F-FEBD-4F3D-99B0-24D1F52DC928}"/>
              </a:ext>
            </a:extLst>
          </p:cNvPr>
          <p:cNvSpPr>
            <a:spLocks noGrp="1"/>
          </p:cNvSpPr>
          <p:nvPr>
            <p:ph idx="1"/>
          </p:nvPr>
        </p:nvSpPr>
        <p:spPr/>
        <p:txBody>
          <a:bodyPr/>
          <a:lstStyle/>
          <a:p>
            <a:r>
              <a:rPr lang="en-US" dirty="0">
                <a:solidFill>
                  <a:schemeClr val="tx1"/>
                </a:solidFill>
              </a:rPr>
              <a:t>Processor			:	Inter(R) Core (TM) i3-4005U CPU @ 1.70 GHz </a:t>
            </a:r>
          </a:p>
          <a:p>
            <a:r>
              <a:rPr lang="en-US" dirty="0">
                <a:solidFill>
                  <a:schemeClr val="tx1"/>
                </a:solidFill>
              </a:rPr>
              <a:t>RAM					:	4 GB</a:t>
            </a:r>
          </a:p>
          <a:p>
            <a:r>
              <a:rPr lang="en-US" dirty="0">
                <a:solidFill>
                  <a:schemeClr val="tx1"/>
                </a:solidFill>
              </a:rPr>
              <a:t>Hard Disk				:	250 GB</a:t>
            </a:r>
          </a:p>
          <a:p>
            <a:r>
              <a:rPr lang="en-US" dirty="0">
                <a:solidFill>
                  <a:schemeClr val="tx1"/>
                </a:solidFill>
              </a:rPr>
              <a:t>Input Devices		:	Keyboard, Mouse</a:t>
            </a:r>
          </a:p>
          <a:p>
            <a:r>
              <a:rPr lang="en-US" dirty="0">
                <a:solidFill>
                  <a:schemeClr val="tx1"/>
                </a:solidFill>
              </a:rPr>
              <a:t>Operating System	:	Windows XP+ all versions</a:t>
            </a:r>
          </a:p>
          <a:p>
            <a:r>
              <a:rPr lang="en-US" dirty="0">
                <a:solidFill>
                  <a:schemeClr val="tx1"/>
                </a:solidFill>
              </a:rPr>
              <a:t>Front end			:	Python</a:t>
            </a:r>
          </a:p>
          <a:p>
            <a:r>
              <a:rPr lang="en-US" dirty="0">
                <a:solidFill>
                  <a:schemeClr val="tx1"/>
                </a:solidFill>
              </a:rPr>
              <a:t>Modules				:	</a:t>
            </a:r>
            <a:r>
              <a:rPr lang="en-US" dirty="0" err="1">
                <a:solidFill>
                  <a:schemeClr val="tx1"/>
                </a:solidFill>
              </a:rPr>
              <a:t>Tkinter</a:t>
            </a:r>
            <a:r>
              <a:rPr lang="en-US" dirty="0">
                <a:solidFill>
                  <a:schemeClr val="tx1"/>
                </a:solidFill>
              </a:rPr>
              <a:t>, Requests, BeautifulSoup4, Pillow, 									</a:t>
            </a:r>
            <a:r>
              <a:rPr lang="en-US" dirty="0" err="1">
                <a:solidFill>
                  <a:schemeClr val="tx1"/>
                </a:solidFill>
              </a:rPr>
              <a:t>Ttkthemes</a:t>
            </a:r>
            <a:endParaRPr lang="en-IN" dirty="0">
              <a:solidFill>
                <a:schemeClr val="tx1"/>
              </a:solidFill>
            </a:endParaRPr>
          </a:p>
        </p:txBody>
      </p:sp>
    </p:spTree>
    <p:extLst>
      <p:ext uri="{BB962C8B-B14F-4D97-AF65-F5344CB8AC3E}">
        <p14:creationId xmlns:p14="http://schemas.microsoft.com/office/powerpoint/2010/main" val="3733219176"/>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9F9AD-56F4-46E7-AAE9-688A8180974F}"/>
              </a:ext>
            </a:extLst>
          </p:cNvPr>
          <p:cNvSpPr>
            <a:spLocks noGrp="1"/>
          </p:cNvSpPr>
          <p:nvPr>
            <p:ph type="title"/>
          </p:nvPr>
        </p:nvSpPr>
        <p:spPr/>
        <p:txBody>
          <a:bodyPr/>
          <a:lstStyle/>
          <a:p>
            <a:r>
              <a:rPr lang="en-US" dirty="0"/>
              <a:t>About the tools</a:t>
            </a:r>
            <a:endParaRPr lang="en-IN" dirty="0"/>
          </a:p>
        </p:txBody>
      </p:sp>
      <p:sp>
        <p:nvSpPr>
          <p:cNvPr id="3" name="Content Placeholder 2">
            <a:extLst>
              <a:ext uri="{FF2B5EF4-FFF2-40B4-BE49-F238E27FC236}">
                <a16:creationId xmlns:a16="http://schemas.microsoft.com/office/drawing/2014/main" id="{60F3A237-AE38-4F5B-8CF6-0FF374A47856}"/>
              </a:ext>
            </a:extLst>
          </p:cNvPr>
          <p:cNvSpPr>
            <a:spLocks noGrp="1"/>
          </p:cNvSpPr>
          <p:nvPr>
            <p:ph idx="1"/>
          </p:nvPr>
        </p:nvSpPr>
        <p:spPr/>
        <p:txBody>
          <a:bodyPr>
            <a:normAutofit fontScale="92500" lnSpcReduction="10000"/>
          </a:bodyPr>
          <a:lstStyle/>
          <a:p>
            <a:pPr algn="just"/>
            <a:r>
              <a:rPr lang="en-US" dirty="0">
                <a:solidFill>
                  <a:schemeClr val="tx1"/>
                </a:solidFill>
              </a:rPr>
              <a:t>Python :</a:t>
            </a:r>
          </a:p>
          <a:p>
            <a:pPr marL="0" indent="0" algn="just">
              <a:buNone/>
            </a:pPr>
            <a:r>
              <a:rPr lang="en-US" dirty="0">
                <a:solidFill>
                  <a:schemeClr val="tx1"/>
                </a:solidFill>
              </a:rPr>
              <a:t>Python can be easy to pick up whether you’re a first time programmer or you’re experienced with other languages. The community hosts conferences and meetups, collaborates on code, and much more. </a:t>
            </a:r>
          </a:p>
          <a:p>
            <a:pPr marL="0" indent="0" algn="just">
              <a:buNone/>
            </a:pPr>
            <a:r>
              <a:rPr lang="en-US" dirty="0">
                <a:solidFill>
                  <a:schemeClr val="tx1"/>
                </a:solidFill>
              </a:rPr>
              <a:t>Python is developed under an OSI-approved open source license is administered by the Python Software Foundation.</a:t>
            </a:r>
          </a:p>
          <a:p>
            <a:pPr marL="0" indent="0" algn="just">
              <a:buNone/>
            </a:pPr>
            <a:endParaRPr lang="en-US" dirty="0">
              <a:solidFill>
                <a:schemeClr val="tx1"/>
              </a:solidFill>
            </a:endParaRPr>
          </a:p>
          <a:p>
            <a:pPr algn="just"/>
            <a:r>
              <a:rPr lang="en-US" dirty="0">
                <a:solidFill>
                  <a:schemeClr val="tx1"/>
                </a:solidFill>
              </a:rPr>
              <a:t>Python modules :</a:t>
            </a:r>
          </a:p>
          <a:p>
            <a:pPr marL="0" indent="0" algn="just">
              <a:buNone/>
            </a:pPr>
            <a:r>
              <a:rPr lang="en-US" dirty="0">
                <a:solidFill>
                  <a:schemeClr val="tx1"/>
                </a:solidFill>
              </a:rPr>
              <a:t>The Python Package Index (</a:t>
            </a:r>
            <a:r>
              <a:rPr lang="en-US" dirty="0" err="1">
                <a:solidFill>
                  <a:schemeClr val="tx1"/>
                </a:solidFill>
              </a:rPr>
              <a:t>PyPI</a:t>
            </a:r>
            <a:r>
              <a:rPr lang="en-US" dirty="0">
                <a:solidFill>
                  <a:schemeClr val="tx1"/>
                </a:solidFill>
              </a:rPr>
              <a:t>) hosts thousands of third-party modules for Python. Both Python’s standard library and the community-contributed modules allow for endless possibilities.</a:t>
            </a:r>
          </a:p>
          <a:p>
            <a:pPr marL="0" indent="0" algn="just">
              <a:buNone/>
            </a:pPr>
            <a:endParaRPr lang="en-IN" dirty="0">
              <a:solidFill>
                <a:schemeClr val="tx1"/>
              </a:solidFill>
            </a:endParaRPr>
          </a:p>
        </p:txBody>
      </p:sp>
    </p:spTree>
    <p:extLst>
      <p:ext uri="{BB962C8B-B14F-4D97-AF65-F5344CB8AC3E}">
        <p14:creationId xmlns:p14="http://schemas.microsoft.com/office/powerpoint/2010/main" val="1031532325"/>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951573-7AFA-444A-B0C4-62BD835410A7}"/>
              </a:ext>
            </a:extLst>
          </p:cNvPr>
          <p:cNvSpPr>
            <a:spLocks noGrp="1"/>
          </p:cNvSpPr>
          <p:nvPr>
            <p:ph idx="1"/>
          </p:nvPr>
        </p:nvSpPr>
        <p:spPr/>
        <p:txBody>
          <a:bodyPr/>
          <a:lstStyle/>
          <a:p>
            <a:r>
              <a:rPr lang="en-US" dirty="0" err="1">
                <a:solidFill>
                  <a:schemeClr val="tx1"/>
                </a:solidFill>
              </a:rPr>
              <a:t>Tkinter</a:t>
            </a:r>
            <a:r>
              <a:rPr lang="en-US" dirty="0">
                <a:solidFill>
                  <a:schemeClr val="tx1"/>
                </a:solidFill>
              </a:rPr>
              <a:t> :</a:t>
            </a:r>
          </a:p>
          <a:p>
            <a:pPr marL="0" indent="0" algn="just">
              <a:buNone/>
            </a:pPr>
            <a:r>
              <a:rPr lang="en-US" dirty="0">
                <a:solidFill>
                  <a:schemeClr val="tx1"/>
                </a:solidFill>
              </a:rPr>
              <a:t>Python has a lot of GUI frameworks, but </a:t>
            </a:r>
            <a:r>
              <a:rPr lang="en-US" dirty="0" err="1">
                <a:solidFill>
                  <a:schemeClr val="tx1"/>
                </a:solidFill>
              </a:rPr>
              <a:t>Tkinter</a:t>
            </a:r>
            <a:r>
              <a:rPr lang="en-US" dirty="0">
                <a:solidFill>
                  <a:schemeClr val="tx1"/>
                </a:solidFill>
              </a:rPr>
              <a:t> is the only framework that’s built into the Python standard library. </a:t>
            </a:r>
            <a:r>
              <a:rPr lang="en-US" dirty="0" err="1">
                <a:solidFill>
                  <a:schemeClr val="tx1"/>
                </a:solidFill>
              </a:rPr>
              <a:t>Tkinter</a:t>
            </a:r>
            <a:r>
              <a:rPr lang="en-US" dirty="0">
                <a:solidFill>
                  <a:schemeClr val="tx1"/>
                </a:solidFill>
              </a:rPr>
              <a:t> has several strengths. It’s cross-platform, so the same code works on Windows, macOS, and Linux. Visual elements are rendered using native operating system elements, so applications built with </a:t>
            </a:r>
            <a:r>
              <a:rPr lang="en-US" dirty="0" err="1">
                <a:solidFill>
                  <a:schemeClr val="tx1"/>
                </a:solidFill>
              </a:rPr>
              <a:t>Tkinter</a:t>
            </a:r>
            <a:r>
              <a:rPr lang="en-US" dirty="0">
                <a:solidFill>
                  <a:schemeClr val="tx1"/>
                </a:solidFill>
              </a:rPr>
              <a:t> look like they belong on the platform where they’re run.</a:t>
            </a:r>
          </a:p>
        </p:txBody>
      </p:sp>
      <p:sp>
        <p:nvSpPr>
          <p:cNvPr id="4" name="TextBox 3">
            <a:extLst>
              <a:ext uri="{FF2B5EF4-FFF2-40B4-BE49-F238E27FC236}">
                <a16:creationId xmlns:a16="http://schemas.microsoft.com/office/drawing/2014/main" id="{D436D7D3-D09B-4E48-A786-A5738BA2C0F0}"/>
              </a:ext>
            </a:extLst>
          </p:cNvPr>
          <p:cNvSpPr txBox="1"/>
          <p:nvPr/>
        </p:nvSpPr>
        <p:spPr>
          <a:xfrm>
            <a:off x="4947171" y="1799162"/>
            <a:ext cx="1241224" cy="369332"/>
          </a:xfrm>
          <a:prstGeom prst="rect">
            <a:avLst/>
          </a:prstGeom>
          <a:noFill/>
        </p:spPr>
        <p:txBody>
          <a:bodyPr wrap="square" rtlCol="0">
            <a:spAutoFit/>
          </a:bodyPr>
          <a:lstStyle/>
          <a:p>
            <a:pPr algn="ctr"/>
            <a:r>
              <a:rPr lang="en-US" dirty="0">
                <a:solidFill>
                  <a:schemeClr val="bg1"/>
                </a:solidFill>
              </a:rPr>
              <a:t>Modules</a:t>
            </a:r>
            <a:endParaRPr lang="en-IN" dirty="0">
              <a:solidFill>
                <a:schemeClr val="bg1"/>
              </a:solidFill>
            </a:endParaRPr>
          </a:p>
        </p:txBody>
      </p:sp>
    </p:spTree>
    <p:extLst>
      <p:ext uri="{BB962C8B-B14F-4D97-AF65-F5344CB8AC3E}">
        <p14:creationId xmlns:p14="http://schemas.microsoft.com/office/powerpoint/2010/main" val="1869852140"/>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29BB92-5435-430E-999C-59AA6ED13732}"/>
              </a:ext>
            </a:extLst>
          </p:cNvPr>
          <p:cNvSpPr>
            <a:spLocks noGrp="1"/>
          </p:cNvSpPr>
          <p:nvPr>
            <p:ph idx="1"/>
          </p:nvPr>
        </p:nvSpPr>
        <p:spPr/>
        <p:txBody>
          <a:bodyPr/>
          <a:lstStyle/>
          <a:p>
            <a:r>
              <a:rPr lang="en-IN" dirty="0">
                <a:solidFill>
                  <a:schemeClr val="tx1"/>
                </a:solidFill>
              </a:rPr>
              <a:t>Requests :</a:t>
            </a:r>
          </a:p>
          <a:p>
            <a:pPr marL="0" indent="0" algn="just">
              <a:buNone/>
            </a:pPr>
            <a:r>
              <a:rPr lang="en-US" dirty="0">
                <a:solidFill>
                  <a:schemeClr val="tx1"/>
                </a:solidFill>
              </a:rPr>
              <a:t>Requests allows you to send HTTP/1.1 requests extremely easily. There’s no need to manually add query strings to your URLs, or to form-encode your PUT &amp; POST data — but nowadays, just use the json method! Requests is one of the most downloaded Python package today, pulling in around 14M Downloads / Week according to GitHub. Requests is a simple, yet elegant HTTP library.</a:t>
            </a:r>
            <a:endParaRPr lang="en-IN" dirty="0">
              <a:solidFill>
                <a:schemeClr val="tx1"/>
              </a:solidFill>
            </a:endParaRPr>
          </a:p>
        </p:txBody>
      </p:sp>
      <p:sp>
        <p:nvSpPr>
          <p:cNvPr id="4" name="TextBox 3">
            <a:extLst>
              <a:ext uri="{FF2B5EF4-FFF2-40B4-BE49-F238E27FC236}">
                <a16:creationId xmlns:a16="http://schemas.microsoft.com/office/drawing/2014/main" id="{C777A6DD-922B-435B-A6B2-F12593F1AD12}"/>
              </a:ext>
            </a:extLst>
          </p:cNvPr>
          <p:cNvSpPr txBox="1"/>
          <p:nvPr/>
        </p:nvSpPr>
        <p:spPr>
          <a:xfrm>
            <a:off x="4947171" y="1799162"/>
            <a:ext cx="1241224" cy="369332"/>
          </a:xfrm>
          <a:prstGeom prst="rect">
            <a:avLst/>
          </a:prstGeom>
          <a:noFill/>
        </p:spPr>
        <p:txBody>
          <a:bodyPr wrap="square" rtlCol="0">
            <a:spAutoFit/>
          </a:bodyPr>
          <a:lstStyle/>
          <a:p>
            <a:pPr algn="ctr"/>
            <a:r>
              <a:rPr lang="en-US" dirty="0">
                <a:solidFill>
                  <a:schemeClr val="bg1"/>
                </a:solidFill>
              </a:rPr>
              <a:t>Modules</a:t>
            </a:r>
            <a:endParaRPr lang="en-IN" dirty="0">
              <a:solidFill>
                <a:schemeClr val="bg1"/>
              </a:solidFill>
            </a:endParaRPr>
          </a:p>
        </p:txBody>
      </p:sp>
    </p:spTree>
    <p:extLst>
      <p:ext uri="{BB962C8B-B14F-4D97-AF65-F5344CB8AC3E}">
        <p14:creationId xmlns:p14="http://schemas.microsoft.com/office/powerpoint/2010/main" val="106073957"/>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25DD4F-5DB8-4076-A2E0-E3BC8B9CB70A}"/>
              </a:ext>
            </a:extLst>
          </p:cNvPr>
          <p:cNvSpPr>
            <a:spLocks noGrp="1"/>
          </p:cNvSpPr>
          <p:nvPr>
            <p:ph idx="1"/>
          </p:nvPr>
        </p:nvSpPr>
        <p:spPr/>
        <p:txBody>
          <a:bodyPr/>
          <a:lstStyle/>
          <a:p>
            <a:r>
              <a:rPr lang="en-IN" dirty="0">
                <a:solidFill>
                  <a:schemeClr val="tx1"/>
                </a:solidFill>
              </a:rPr>
              <a:t>BeautifulSoup4 :</a:t>
            </a:r>
          </a:p>
          <a:p>
            <a:pPr marL="0" indent="0" algn="just">
              <a:buNone/>
            </a:pPr>
            <a:r>
              <a:rPr lang="en-US" dirty="0">
                <a:solidFill>
                  <a:schemeClr val="tx1"/>
                </a:solidFill>
              </a:rPr>
              <a:t>Beautiful Soup is a Python library for pulling data out of HTML and XML files. It works with your favorite parser to provide idiomatic ways of navigating, searching, and modifying the parse tree. It commonly saves programmers hours or days of work</a:t>
            </a:r>
            <a:r>
              <a:rPr lang="en-IN" dirty="0">
                <a:solidFill>
                  <a:schemeClr val="tx1"/>
                </a:solidFill>
              </a:rPr>
              <a:t>.</a:t>
            </a:r>
          </a:p>
          <a:p>
            <a:pPr marL="0" indent="0">
              <a:buNone/>
            </a:pPr>
            <a:endParaRPr lang="en-IN" dirty="0">
              <a:solidFill>
                <a:schemeClr val="tx1"/>
              </a:solidFill>
            </a:endParaRPr>
          </a:p>
          <a:p>
            <a:r>
              <a:rPr lang="en-IN" dirty="0" err="1">
                <a:solidFill>
                  <a:schemeClr val="tx1"/>
                </a:solidFill>
              </a:rPr>
              <a:t>Ttkthemes</a:t>
            </a:r>
            <a:r>
              <a:rPr lang="en-IN" dirty="0">
                <a:solidFill>
                  <a:schemeClr val="tx1"/>
                </a:solidFill>
              </a:rPr>
              <a:t> :</a:t>
            </a:r>
          </a:p>
          <a:p>
            <a:pPr marL="0" indent="0" algn="just">
              <a:buNone/>
            </a:pPr>
            <a:r>
              <a:rPr lang="en-US" dirty="0">
                <a:solidFill>
                  <a:schemeClr val="tx1"/>
                </a:solidFill>
              </a:rPr>
              <a:t>A group of themes for the </a:t>
            </a:r>
            <a:r>
              <a:rPr lang="en-US" dirty="0" err="1">
                <a:solidFill>
                  <a:schemeClr val="tx1"/>
                </a:solidFill>
              </a:rPr>
              <a:t>ttk</a:t>
            </a:r>
            <a:r>
              <a:rPr lang="en-US" dirty="0">
                <a:solidFill>
                  <a:schemeClr val="tx1"/>
                </a:solidFill>
              </a:rPr>
              <a:t> </a:t>
            </a:r>
            <a:r>
              <a:rPr lang="en-US" dirty="0" err="1">
                <a:solidFill>
                  <a:schemeClr val="tx1"/>
                </a:solidFill>
              </a:rPr>
              <a:t>extenstions</a:t>
            </a:r>
            <a:r>
              <a:rPr lang="en-US" dirty="0">
                <a:solidFill>
                  <a:schemeClr val="tx1"/>
                </a:solidFill>
              </a:rPr>
              <a:t> for </a:t>
            </a:r>
            <a:r>
              <a:rPr lang="en-US" dirty="0" err="1">
                <a:solidFill>
                  <a:schemeClr val="tx1"/>
                </a:solidFill>
              </a:rPr>
              <a:t>Tkinter</a:t>
            </a:r>
            <a:r>
              <a:rPr lang="en-US" dirty="0">
                <a:solidFill>
                  <a:schemeClr val="tx1"/>
                </a:solidFill>
              </a:rPr>
              <a:t> gathered together by </a:t>
            </a:r>
            <a:r>
              <a:rPr lang="en-US" dirty="0" err="1">
                <a:solidFill>
                  <a:schemeClr val="tx1"/>
                </a:solidFill>
              </a:rPr>
              <a:t>RedFantom</a:t>
            </a:r>
            <a:r>
              <a:rPr lang="en-US" dirty="0">
                <a:solidFill>
                  <a:schemeClr val="tx1"/>
                </a:solidFill>
              </a:rPr>
              <a:t> and created by various authors.</a:t>
            </a:r>
            <a:endParaRPr lang="en-IN" dirty="0">
              <a:solidFill>
                <a:schemeClr val="tx1"/>
              </a:solidFill>
            </a:endParaRPr>
          </a:p>
        </p:txBody>
      </p:sp>
      <p:sp>
        <p:nvSpPr>
          <p:cNvPr id="4" name="TextBox 3">
            <a:extLst>
              <a:ext uri="{FF2B5EF4-FFF2-40B4-BE49-F238E27FC236}">
                <a16:creationId xmlns:a16="http://schemas.microsoft.com/office/drawing/2014/main" id="{FB6E35DE-7C12-4F9C-B0B5-D495B90842B5}"/>
              </a:ext>
            </a:extLst>
          </p:cNvPr>
          <p:cNvSpPr txBox="1"/>
          <p:nvPr/>
        </p:nvSpPr>
        <p:spPr>
          <a:xfrm>
            <a:off x="4947171" y="1799162"/>
            <a:ext cx="1241224" cy="369332"/>
          </a:xfrm>
          <a:prstGeom prst="rect">
            <a:avLst/>
          </a:prstGeom>
          <a:noFill/>
        </p:spPr>
        <p:txBody>
          <a:bodyPr wrap="square" rtlCol="0">
            <a:spAutoFit/>
          </a:bodyPr>
          <a:lstStyle/>
          <a:p>
            <a:pPr algn="ctr"/>
            <a:r>
              <a:rPr lang="en-US" dirty="0">
                <a:solidFill>
                  <a:schemeClr val="bg1"/>
                </a:solidFill>
              </a:rPr>
              <a:t>Modules</a:t>
            </a:r>
            <a:endParaRPr lang="en-IN" dirty="0">
              <a:solidFill>
                <a:schemeClr val="bg1"/>
              </a:solidFill>
            </a:endParaRPr>
          </a:p>
        </p:txBody>
      </p:sp>
    </p:spTree>
    <p:extLst>
      <p:ext uri="{BB962C8B-B14F-4D97-AF65-F5344CB8AC3E}">
        <p14:creationId xmlns:p14="http://schemas.microsoft.com/office/powerpoint/2010/main" val="3277148875"/>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DE3C80-225C-4A1B-81FD-45969CBBBD26}"/>
              </a:ext>
            </a:extLst>
          </p:cNvPr>
          <p:cNvSpPr>
            <a:spLocks noGrp="1"/>
          </p:cNvSpPr>
          <p:nvPr>
            <p:ph idx="1"/>
          </p:nvPr>
        </p:nvSpPr>
        <p:spPr/>
        <p:txBody>
          <a:bodyPr/>
          <a:lstStyle/>
          <a:p>
            <a:r>
              <a:rPr lang="en-IN" dirty="0">
                <a:solidFill>
                  <a:schemeClr val="tx1"/>
                </a:solidFill>
              </a:rPr>
              <a:t>Pillow :</a:t>
            </a:r>
          </a:p>
          <a:p>
            <a:pPr marL="0" indent="0" algn="just">
              <a:buNone/>
            </a:pPr>
            <a:r>
              <a:rPr lang="en-US" dirty="0">
                <a:solidFill>
                  <a:schemeClr val="tx1"/>
                </a:solidFill>
              </a:rPr>
              <a:t>The Python Imaging Library adds image processing capabilities to your Python interpreter. This library provides extensive file format support, an efficient internal representation, and fairly powerful image processing capabilities. The core image library is designed for fast access to data stored in a few basic pixel formats. It should provide a solid foundation for a general image processing tool.</a:t>
            </a:r>
            <a:endParaRPr lang="en-IN" dirty="0">
              <a:solidFill>
                <a:schemeClr val="tx1"/>
              </a:solidFill>
            </a:endParaRPr>
          </a:p>
        </p:txBody>
      </p:sp>
      <p:sp>
        <p:nvSpPr>
          <p:cNvPr id="4" name="TextBox 3">
            <a:extLst>
              <a:ext uri="{FF2B5EF4-FFF2-40B4-BE49-F238E27FC236}">
                <a16:creationId xmlns:a16="http://schemas.microsoft.com/office/drawing/2014/main" id="{98611695-A202-4548-B783-9A479936CCD6}"/>
              </a:ext>
            </a:extLst>
          </p:cNvPr>
          <p:cNvSpPr txBox="1"/>
          <p:nvPr/>
        </p:nvSpPr>
        <p:spPr>
          <a:xfrm>
            <a:off x="4947171" y="1799162"/>
            <a:ext cx="1241224" cy="369332"/>
          </a:xfrm>
          <a:prstGeom prst="rect">
            <a:avLst/>
          </a:prstGeom>
          <a:noFill/>
        </p:spPr>
        <p:txBody>
          <a:bodyPr wrap="square" rtlCol="0">
            <a:spAutoFit/>
          </a:bodyPr>
          <a:lstStyle/>
          <a:p>
            <a:pPr algn="ctr"/>
            <a:r>
              <a:rPr lang="en-US" dirty="0">
                <a:solidFill>
                  <a:schemeClr val="bg1"/>
                </a:solidFill>
              </a:rPr>
              <a:t>Modules</a:t>
            </a:r>
            <a:endParaRPr lang="en-IN" dirty="0">
              <a:solidFill>
                <a:schemeClr val="bg1"/>
              </a:solidFill>
            </a:endParaRPr>
          </a:p>
        </p:txBody>
      </p:sp>
    </p:spTree>
    <p:extLst>
      <p:ext uri="{BB962C8B-B14F-4D97-AF65-F5344CB8AC3E}">
        <p14:creationId xmlns:p14="http://schemas.microsoft.com/office/powerpoint/2010/main" val="4263296386"/>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198</TotalTime>
  <Words>745</Words>
  <Application>Microsoft Office PowerPoint</Application>
  <PresentationFormat>Widescreen</PresentationFormat>
  <Paragraphs>83</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Century Gothic</vt:lpstr>
      <vt:lpstr>Wingdings 3</vt:lpstr>
      <vt:lpstr>Ion Boardroom</vt:lpstr>
      <vt:lpstr>Web Data Mining For Terrorism Analysis</vt:lpstr>
      <vt:lpstr>Contents</vt:lpstr>
      <vt:lpstr>Introduction</vt:lpstr>
      <vt:lpstr>System Requirements</vt:lpstr>
      <vt:lpstr>About the tools</vt:lpstr>
      <vt:lpstr>PowerPoint Presentation</vt:lpstr>
      <vt:lpstr>PowerPoint Presentation</vt:lpstr>
      <vt:lpstr>PowerPoint Presentation</vt:lpstr>
      <vt:lpstr>PowerPoint Presentation</vt:lpstr>
      <vt:lpstr>UI Screens</vt:lpstr>
      <vt:lpstr>PowerPoint Presentation</vt:lpstr>
      <vt:lpstr>PowerPoint Presentation</vt:lpstr>
      <vt:lpstr>Timeline Chart</vt:lpstr>
      <vt:lpstr>Future Enhancements</vt:lpstr>
      <vt:lpstr>Web 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Data Mining For Terrorism Analysis</dc:title>
  <dc:creator>Virat Bamaniya</dc:creator>
  <cp:lastModifiedBy>Virat Bamaniya</cp:lastModifiedBy>
  <cp:revision>38</cp:revision>
  <dcterms:created xsi:type="dcterms:W3CDTF">2020-12-23T05:24:45Z</dcterms:created>
  <dcterms:modified xsi:type="dcterms:W3CDTF">2020-12-23T08:43:01Z</dcterms:modified>
</cp:coreProperties>
</file>