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5"/>
  </p:notesMasterIdLst>
  <p:sldIdLst>
    <p:sldId id="256" r:id="rId2"/>
    <p:sldId id="258" r:id="rId3"/>
    <p:sldId id="26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C8361-57E1-43F0-A41F-E7AE8059F47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135EFB7-8DD7-4EC1-8929-73C8E691007A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Company background</a:t>
          </a:r>
        </a:p>
      </dgm:t>
    </dgm:pt>
    <dgm:pt modelId="{BEAEA9A7-5E4C-4FFC-951A-7C20873113BB}" type="parTrans" cxnId="{A799FC7C-9C72-4FB8-926B-D18B44EDA5E2}">
      <dgm:prSet/>
      <dgm:spPr/>
      <dgm:t>
        <a:bodyPr/>
        <a:lstStyle/>
        <a:p>
          <a:endParaRPr lang="en-US"/>
        </a:p>
      </dgm:t>
    </dgm:pt>
    <dgm:pt modelId="{5F1BCED1-723B-4F44-B8A0-0C84484D5B9A}" type="sibTrans" cxnId="{A799FC7C-9C72-4FB8-926B-D18B44EDA5E2}">
      <dgm:prSet/>
      <dgm:spPr/>
      <dgm:t>
        <a:bodyPr/>
        <a:lstStyle/>
        <a:p>
          <a:endParaRPr lang="en-US"/>
        </a:p>
      </dgm:t>
    </dgm:pt>
    <dgm:pt modelId="{D99D5A48-5A84-4142-AF51-925C0B19F785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Company business objective</a:t>
          </a:r>
        </a:p>
      </dgm:t>
    </dgm:pt>
    <dgm:pt modelId="{0241DDA9-5F5D-46A6-8C1A-6CD1E17802DB}" type="parTrans" cxnId="{CD7D0CEE-9A8B-43F6-9808-FAEAABB55276}">
      <dgm:prSet/>
      <dgm:spPr/>
      <dgm:t>
        <a:bodyPr/>
        <a:lstStyle/>
        <a:p>
          <a:endParaRPr lang="en-US"/>
        </a:p>
      </dgm:t>
    </dgm:pt>
    <dgm:pt modelId="{52775177-5601-478D-B6B5-63CE9EE1F53B}" type="sibTrans" cxnId="{CD7D0CEE-9A8B-43F6-9808-FAEAABB55276}">
      <dgm:prSet/>
      <dgm:spPr/>
      <dgm:t>
        <a:bodyPr/>
        <a:lstStyle/>
        <a:p>
          <a:endParaRPr lang="en-US"/>
        </a:p>
      </dgm:t>
    </dgm:pt>
    <dgm:pt modelId="{D5FBD815-1636-4A4E-AE75-65C8D0D48E5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Problem Statement</a:t>
          </a:r>
        </a:p>
      </dgm:t>
    </dgm:pt>
    <dgm:pt modelId="{9ECD86C7-0AAE-49D1-9D38-F29C942A00FC}" type="parTrans" cxnId="{D13F6C79-2C57-4BC8-989B-98021B91AF06}">
      <dgm:prSet/>
      <dgm:spPr/>
      <dgm:t>
        <a:bodyPr/>
        <a:lstStyle/>
        <a:p>
          <a:endParaRPr lang="en-US"/>
        </a:p>
      </dgm:t>
    </dgm:pt>
    <dgm:pt modelId="{D26AE44E-5C36-4537-97EF-C077A6388CF5}" type="sibTrans" cxnId="{D13F6C79-2C57-4BC8-989B-98021B91AF06}">
      <dgm:prSet/>
      <dgm:spPr/>
      <dgm:t>
        <a:bodyPr/>
        <a:lstStyle/>
        <a:p>
          <a:endParaRPr lang="en-US"/>
        </a:p>
      </dgm:t>
    </dgm:pt>
    <dgm:pt modelId="{76950992-0694-4FE7-A0C1-05993F4AD170}" type="pres">
      <dgm:prSet presAssocID="{610C8361-57E1-43F0-A41F-E7AE8059F474}" presName="compositeShape" presStyleCnt="0">
        <dgm:presLayoutVars>
          <dgm:dir/>
          <dgm:resizeHandles/>
        </dgm:presLayoutVars>
      </dgm:prSet>
      <dgm:spPr/>
    </dgm:pt>
    <dgm:pt modelId="{6C46CE05-7677-4AAB-83CE-F98AA05FCD2C}" type="pres">
      <dgm:prSet presAssocID="{610C8361-57E1-43F0-A41F-E7AE8059F474}" presName="pyramid" presStyleLbl="node1" presStyleIdx="0" presStyleCnt="1"/>
      <dgm:spPr/>
    </dgm:pt>
    <dgm:pt modelId="{D246E30B-582D-4F3C-888F-FC89AC5F5D4D}" type="pres">
      <dgm:prSet presAssocID="{610C8361-57E1-43F0-A41F-E7AE8059F474}" presName="theList" presStyleCnt="0"/>
      <dgm:spPr/>
    </dgm:pt>
    <dgm:pt modelId="{17257270-C51C-4EF7-96FC-718A3AE99DDB}" type="pres">
      <dgm:prSet presAssocID="{6135EFB7-8DD7-4EC1-8929-73C8E691007A}" presName="aNode" presStyleLbl="fgAcc1" presStyleIdx="0" presStyleCnt="3">
        <dgm:presLayoutVars>
          <dgm:bulletEnabled val="1"/>
        </dgm:presLayoutVars>
      </dgm:prSet>
      <dgm:spPr/>
    </dgm:pt>
    <dgm:pt modelId="{DE042F58-3DF8-41C5-8F02-3289EFFF2AAB}" type="pres">
      <dgm:prSet presAssocID="{6135EFB7-8DD7-4EC1-8929-73C8E691007A}" presName="aSpace" presStyleCnt="0"/>
      <dgm:spPr/>
    </dgm:pt>
    <dgm:pt modelId="{E5EB7A37-CEB0-483A-8C19-6225244C0DB0}" type="pres">
      <dgm:prSet presAssocID="{D99D5A48-5A84-4142-AF51-925C0B19F785}" presName="aNode" presStyleLbl="fgAcc1" presStyleIdx="1" presStyleCnt="3">
        <dgm:presLayoutVars>
          <dgm:bulletEnabled val="1"/>
        </dgm:presLayoutVars>
      </dgm:prSet>
      <dgm:spPr/>
    </dgm:pt>
    <dgm:pt modelId="{BEA55A0D-64DF-4B53-B373-DB6587F66B93}" type="pres">
      <dgm:prSet presAssocID="{D99D5A48-5A84-4142-AF51-925C0B19F785}" presName="aSpace" presStyleCnt="0"/>
      <dgm:spPr/>
    </dgm:pt>
    <dgm:pt modelId="{FB3117F9-1B4F-49CC-93A5-1A9089CBF699}" type="pres">
      <dgm:prSet presAssocID="{D5FBD815-1636-4A4E-AE75-65C8D0D48E59}" presName="aNode" presStyleLbl="fgAcc1" presStyleIdx="2" presStyleCnt="3">
        <dgm:presLayoutVars>
          <dgm:bulletEnabled val="1"/>
        </dgm:presLayoutVars>
      </dgm:prSet>
      <dgm:spPr/>
    </dgm:pt>
    <dgm:pt modelId="{AB8DA4D4-AD11-44CA-B522-23B87CFE1C3F}" type="pres">
      <dgm:prSet presAssocID="{D5FBD815-1636-4A4E-AE75-65C8D0D48E59}" presName="aSpace" presStyleCnt="0"/>
      <dgm:spPr/>
    </dgm:pt>
  </dgm:ptLst>
  <dgm:cxnLst>
    <dgm:cxn modelId="{C92F7418-1AFC-42C6-A38D-E4CC1E63DF19}" type="presOf" srcId="{6135EFB7-8DD7-4EC1-8929-73C8E691007A}" destId="{17257270-C51C-4EF7-96FC-718A3AE99DDB}" srcOrd="0" destOrd="0" presId="urn:microsoft.com/office/officeart/2005/8/layout/pyramid2"/>
    <dgm:cxn modelId="{88AF3549-CE77-4437-AAFE-B6BA2F4A6584}" type="presOf" srcId="{610C8361-57E1-43F0-A41F-E7AE8059F474}" destId="{76950992-0694-4FE7-A0C1-05993F4AD170}" srcOrd="0" destOrd="0" presId="urn:microsoft.com/office/officeart/2005/8/layout/pyramid2"/>
    <dgm:cxn modelId="{D13F6C79-2C57-4BC8-989B-98021B91AF06}" srcId="{610C8361-57E1-43F0-A41F-E7AE8059F474}" destId="{D5FBD815-1636-4A4E-AE75-65C8D0D48E59}" srcOrd="2" destOrd="0" parTransId="{9ECD86C7-0AAE-49D1-9D38-F29C942A00FC}" sibTransId="{D26AE44E-5C36-4537-97EF-C077A6388CF5}"/>
    <dgm:cxn modelId="{A799FC7C-9C72-4FB8-926B-D18B44EDA5E2}" srcId="{610C8361-57E1-43F0-A41F-E7AE8059F474}" destId="{6135EFB7-8DD7-4EC1-8929-73C8E691007A}" srcOrd="0" destOrd="0" parTransId="{BEAEA9A7-5E4C-4FFC-951A-7C20873113BB}" sibTransId="{5F1BCED1-723B-4F44-B8A0-0C84484D5B9A}"/>
    <dgm:cxn modelId="{18D25482-AA5D-4B27-8D5E-793EC3AF8BAE}" type="presOf" srcId="{D99D5A48-5A84-4142-AF51-925C0B19F785}" destId="{E5EB7A37-CEB0-483A-8C19-6225244C0DB0}" srcOrd="0" destOrd="0" presId="urn:microsoft.com/office/officeart/2005/8/layout/pyramid2"/>
    <dgm:cxn modelId="{777DB1AF-70B0-4911-AA88-C903008A16F9}" type="presOf" srcId="{D5FBD815-1636-4A4E-AE75-65C8D0D48E59}" destId="{FB3117F9-1B4F-49CC-93A5-1A9089CBF699}" srcOrd="0" destOrd="0" presId="urn:microsoft.com/office/officeart/2005/8/layout/pyramid2"/>
    <dgm:cxn modelId="{CD7D0CEE-9A8B-43F6-9808-FAEAABB55276}" srcId="{610C8361-57E1-43F0-A41F-E7AE8059F474}" destId="{D99D5A48-5A84-4142-AF51-925C0B19F785}" srcOrd="1" destOrd="0" parTransId="{0241DDA9-5F5D-46A6-8C1A-6CD1E17802DB}" sibTransId="{52775177-5601-478D-B6B5-63CE9EE1F53B}"/>
    <dgm:cxn modelId="{735A2F6D-F365-4AB3-B644-FB0637EA40E1}" type="presParOf" srcId="{76950992-0694-4FE7-A0C1-05993F4AD170}" destId="{6C46CE05-7677-4AAB-83CE-F98AA05FCD2C}" srcOrd="0" destOrd="0" presId="urn:microsoft.com/office/officeart/2005/8/layout/pyramid2"/>
    <dgm:cxn modelId="{0275624F-4ECE-43B5-AF7F-70A3B63F7BBC}" type="presParOf" srcId="{76950992-0694-4FE7-A0C1-05993F4AD170}" destId="{D246E30B-582D-4F3C-888F-FC89AC5F5D4D}" srcOrd="1" destOrd="0" presId="urn:microsoft.com/office/officeart/2005/8/layout/pyramid2"/>
    <dgm:cxn modelId="{6B0CD409-A33F-40B8-BCAA-E370FFF4B9B5}" type="presParOf" srcId="{D246E30B-582D-4F3C-888F-FC89AC5F5D4D}" destId="{17257270-C51C-4EF7-96FC-718A3AE99DDB}" srcOrd="0" destOrd="0" presId="urn:microsoft.com/office/officeart/2005/8/layout/pyramid2"/>
    <dgm:cxn modelId="{48A5CACF-0BB0-499C-839D-B7D6D43741D7}" type="presParOf" srcId="{D246E30B-582D-4F3C-888F-FC89AC5F5D4D}" destId="{DE042F58-3DF8-41C5-8F02-3289EFFF2AAB}" srcOrd="1" destOrd="0" presId="urn:microsoft.com/office/officeart/2005/8/layout/pyramid2"/>
    <dgm:cxn modelId="{2B9D284E-0EF9-4056-8EB3-6994293E6A8A}" type="presParOf" srcId="{D246E30B-582D-4F3C-888F-FC89AC5F5D4D}" destId="{E5EB7A37-CEB0-483A-8C19-6225244C0DB0}" srcOrd="2" destOrd="0" presId="urn:microsoft.com/office/officeart/2005/8/layout/pyramid2"/>
    <dgm:cxn modelId="{F41ED76B-6FE7-496A-8362-DDC8BCA5F68B}" type="presParOf" srcId="{D246E30B-582D-4F3C-888F-FC89AC5F5D4D}" destId="{BEA55A0D-64DF-4B53-B373-DB6587F66B93}" srcOrd="3" destOrd="0" presId="urn:microsoft.com/office/officeart/2005/8/layout/pyramid2"/>
    <dgm:cxn modelId="{75F5AD68-8BC4-4658-B056-9220D988F597}" type="presParOf" srcId="{D246E30B-582D-4F3C-888F-FC89AC5F5D4D}" destId="{FB3117F9-1B4F-49CC-93A5-1A9089CBF699}" srcOrd="4" destOrd="0" presId="urn:microsoft.com/office/officeart/2005/8/layout/pyramid2"/>
    <dgm:cxn modelId="{DF9A3C20-EBA2-4EC9-8C6A-939105FEE952}" type="presParOf" srcId="{D246E30B-582D-4F3C-888F-FC89AC5F5D4D}" destId="{AB8DA4D4-AD11-44CA-B522-23B87CFE1C3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CE05-7677-4AAB-83CE-F98AA05FCD2C}">
      <dsp:nvSpPr>
        <dsp:cNvPr id="0" name=""/>
        <dsp:cNvSpPr/>
      </dsp:nvSpPr>
      <dsp:spPr>
        <a:xfrm>
          <a:off x="0" y="0"/>
          <a:ext cx="3487899" cy="46910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57270-C51C-4EF7-96FC-718A3AE99DDB}">
      <dsp:nvSpPr>
        <dsp:cNvPr id="0" name=""/>
        <dsp:cNvSpPr/>
      </dsp:nvSpPr>
      <dsp:spPr>
        <a:xfrm>
          <a:off x="1743949" y="471625"/>
          <a:ext cx="2267134" cy="1110462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Company background</a:t>
          </a:r>
        </a:p>
      </dsp:txBody>
      <dsp:txXfrm>
        <a:off x="1798157" y="525833"/>
        <a:ext cx="2158718" cy="1002046"/>
      </dsp:txXfrm>
    </dsp:sp>
    <dsp:sp modelId="{E5EB7A37-CEB0-483A-8C19-6225244C0DB0}">
      <dsp:nvSpPr>
        <dsp:cNvPr id="0" name=""/>
        <dsp:cNvSpPr/>
      </dsp:nvSpPr>
      <dsp:spPr>
        <a:xfrm>
          <a:off x="1743949" y="1720896"/>
          <a:ext cx="2267134" cy="1110462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Company business objective</a:t>
          </a:r>
        </a:p>
      </dsp:txBody>
      <dsp:txXfrm>
        <a:off x="1798157" y="1775104"/>
        <a:ext cx="2158718" cy="1002046"/>
      </dsp:txXfrm>
    </dsp:sp>
    <dsp:sp modelId="{FB3117F9-1B4F-49CC-93A5-1A9089CBF699}">
      <dsp:nvSpPr>
        <dsp:cNvPr id="0" name=""/>
        <dsp:cNvSpPr/>
      </dsp:nvSpPr>
      <dsp:spPr>
        <a:xfrm>
          <a:off x="1743949" y="2970166"/>
          <a:ext cx="2267134" cy="1110462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Problem Statement</a:t>
          </a:r>
        </a:p>
      </dsp:txBody>
      <dsp:txXfrm>
        <a:off x="1798157" y="3024374"/>
        <a:ext cx="2158718" cy="100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913B-72A1-43AF-8FD8-80B8B086FFD5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B34C7-1952-4478-A51B-CEFBD91C1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6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8E4A-B7B8-49EC-856B-A95C225B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6A94-58EA-4B9D-BE5A-23F15F4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C112-75C5-42BF-996E-E6ABFB61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313D-BB94-4847-AFF9-9B8AF8E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02DD-FFBA-4A47-9203-61AFE1C8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8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5AAE-1A3F-4591-95A4-434FA925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D60AE-6694-4128-85AE-47C71F99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4E82-EDF9-4C9E-84D1-C9978AB0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A6E8-8511-451C-B5F0-9A859ACC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B125-3604-4272-B438-68823DA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F0916-F4BB-46F0-8F45-33353628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BDA6E-40D1-41CE-A4FF-F8784BAD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D8EA-87EC-4455-B43B-1C43A840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1CDA-DEEF-450A-AD2F-71391DD7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BCCE-467D-473B-9A01-47667DE4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A71E-2EAA-41B8-9508-5D04CFC2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E359-F7EF-4392-A6C6-08357037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8731-8A41-48FB-B5C8-EFF20CED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4BCB-D4B8-44B8-BA88-641A5B14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E66A-5A07-4D20-A56B-A5A41636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6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0C9D-37E2-443A-8CC8-850D9DE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FE100-990D-4095-97A3-4EED839A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BAE7-0FF4-45DD-B1B5-87C7874E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E7D8-0F1F-4FDD-878D-A3957C1A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BE02-16B5-46FB-A01C-EEF60868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B6EA-DC5F-49B6-972E-F04AAF27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88D3-1253-4B71-A4EC-D084E984A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A486-007A-4198-A144-2931822F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EDDB-8F71-4667-8EB7-A03A3984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5C5D-68A3-48F3-BB4D-481C1CD7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8EAA-3D08-4791-A938-CF837B0B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AE98-0E71-43D6-A8A0-B2B6F6D8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B559-7D83-4FDC-BDC0-82194B96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4DDE-313D-4C06-9DF5-58583F58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D90CC-5A31-431B-9D3C-49FDF60D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2618-DA84-4E2F-B25B-2C74D392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8F06F-5651-41FD-A9BA-FD59AE94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9107F-7D26-484C-9873-433014E0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D9B14-24EE-46BD-8481-7CC05E4F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A63E-7EAE-4C17-9675-608EAD9C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BB771-E815-432D-8E64-58A4EA2D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7F1C-EB7C-4A7E-8BF5-043C9D8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DF1CD-5388-4F9F-8785-7FACF5C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5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B6FC3-C2FB-4F02-A91C-2678E6FE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E358F-EF25-487F-9D41-B2C34FB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2ECE-1CE4-4970-A906-094CEF93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7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BE6-38BD-4743-8343-03D4A37B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66B-D4CC-42A5-AFAF-0DCEAF09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B98B-A514-4D6A-B07F-303462B9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635E-EFFF-4710-ADEE-CB0E7F98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C8D1-3882-494B-AAA4-E1B0A76F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2A41A-C00A-43BF-A9A0-F45761B8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828C-3A56-4C22-B719-576E530A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0D519-6F40-4C3A-A782-96E091AAD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64D0F-424B-4D5F-BB6F-A1854BD70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BCD2-F273-4935-9B91-8406B1C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DA77-57B6-4EE2-AAFE-3A9BE15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89EFB-F338-4B7B-BF01-6806FC63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F9625-2A14-4FB0-8C6C-1B43BC5D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6A5D-76A4-4B89-9ED5-2F0B12D2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F8D3-07C8-4D55-9260-A8B9F132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54C0E-3C51-4DEF-B391-B16675ACE9A8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C935-A2AD-46C6-87A7-0C3319B1C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CAF4-060C-490A-A9C1-80392EFE7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BF80-4EAB-46D1-A1E7-DEE63282C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2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6058" y="783454"/>
            <a:ext cx="7899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/>
              <a:t>CAPESTONE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A256B-AA19-4631-B1B6-B6B3E04D6CDE}"/>
              </a:ext>
            </a:extLst>
          </p:cNvPr>
          <p:cNvSpPr txBox="1"/>
          <p:nvPr/>
        </p:nvSpPr>
        <p:spPr>
          <a:xfrm>
            <a:off x="1216058" y="3108554"/>
            <a:ext cx="101051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Employee Attrition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B8AC1-FFE4-47E4-A54C-2396683C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76" y="90878"/>
            <a:ext cx="3627717" cy="20772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14FA7F-787B-4BDE-B21C-82F3BB93EC89}"/>
              </a:ext>
            </a:extLst>
          </p:cNvPr>
          <p:cNvSpPr txBox="1"/>
          <p:nvPr/>
        </p:nvSpPr>
        <p:spPr>
          <a:xfrm>
            <a:off x="8633303" y="5156938"/>
            <a:ext cx="332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</a:t>
            </a:r>
          </a:p>
          <a:p>
            <a:r>
              <a:rPr lang="en-IN" dirty="0"/>
              <a:t>Utkarsh Vardhan</a:t>
            </a:r>
          </a:p>
          <a:p>
            <a:r>
              <a:rPr lang="en-IN" dirty="0"/>
              <a:t>Roll No.E17023</a:t>
            </a:r>
          </a:p>
          <a:p>
            <a:r>
              <a:rPr lang="en-IN" dirty="0"/>
              <a:t>Praxis 2017 January Batch</a:t>
            </a:r>
          </a:p>
        </p:txBody>
      </p:sp>
    </p:spTree>
    <p:extLst>
      <p:ext uri="{BB962C8B-B14F-4D97-AF65-F5344CB8AC3E}">
        <p14:creationId xmlns:p14="http://schemas.microsoft.com/office/powerpoint/2010/main" val="204136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AE70CB-573A-4489-BECA-DCB37E5A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5" y="1579873"/>
            <a:ext cx="5401040" cy="3312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A63760-7501-4279-AA84-4211B8FE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67" y="1573649"/>
            <a:ext cx="5436884" cy="3256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F71A8-6FA7-4D23-9588-BAEA6B42210D}"/>
              </a:ext>
            </a:extLst>
          </p:cNvPr>
          <p:cNvSpPr txBox="1"/>
          <p:nvPr/>
        </p:nvSpPr>
        <p:spPr>
          <a:xfrm>
            <a:off x="573566" y="358218"/>
            <a:ext cx="9360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b="1" u="sng" dirty="0"/>
          </a:p>
          <a:p>
            <a:r>
              <a:rPr lang="en-IN" b="1" u="sng" dirty="0"/>
              <a:t>Decision Tree</a:t>
            </a:r>
          </a:p>
          <a:p>
            <a:endParaRPr lang="en-IN" b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53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DD2416-6F24-4064-817B-ECE813384651}"/>
              </a:ext>
            </a:extLst>
          </p:cNvPr>
          <p:cNvSpPr txBox="1"/>
          <p:nvPr/>
        </p:nvSpPr>
        <p:spPr>
          <a:xfrm>
            <a:off x="573566" y="358218"/>
            <a:ext cx="9360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b="1" u="sng" dirty="0"/>
          </a:p>
          <a:p>
            <a:r>
              <a:rPr lang="en-IN" b="1" u="sng" dirty="0"/>
              <a:t>Random Forest</a:t>
            </a:r>
          </a:p>
          <a:p>
            <a:endParaRPr lang="en-IN" b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573DF-59DF-4483-BBC5-2A31E528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65" y="1495179"/>
            <a:ext cx="8216638" cy="50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4AB58-E98D-484B-A6F0-68DC88B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6" y="1647310"/>
            <a:ext cx="5881841" cy="34714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7F156E-FFDE-416B-AAE8-38C84A6F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48" y="1647310"/>
            <a:ext cx="5483761" cy="3471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2B564-C6A2-4A50-8CF8-224A85CC9C8F}"/>
              </a:ext>
            </a:extLst>
          </p:cNvPr>
          <p:cNvSpPr txBox="1"/>
          <p:nvPr/>
        </p:nvSpPr>
        <p:spPr>
          <a:xfrm>
            <a:off x="611273" y="299224"/>
            <a:ext cx="9360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b="1" u="sng" dirty="0"/>
          </a:p>
          <a:p>
            <a:r>
              <a:rPr lang="en-IN" b="1" u="sng" dirty="0"/>
              <a:t>Random Forest</a:t>
            </a:r>
          </a:p>
          <a:p>
            <a:endParaRPr lang="en-IN" b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8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58" y="509048"/>
            <a:ext cx="92665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Conclusion</a:t>
            </a:r>
          </a:p>
          <a:p>
            <a:endParaRPr lang="en-US" dirty="0"/>
          </a:p>
          <a:p>
            <a:r>
              <a:rPr lang="en-US" dirty="0"/>
              <a:t>1.Logistic Regression and Random Forest are giving good results as compared to Decision Tree.</a:t>
            </a:r>
          </a:p>
          <a:p>
            <a:endParaRPr lang="en-US" dirty="0"/>
          </a:p>
          <a:p>
            <a:r>
              <a:rPr lang="en-IN" dirty="0"/>
              <a:t>2.All the Models are predicting as 0 a lot of cases that should be predicted as 1. </a:t>
            </a:r>
          </a:p>
          <a:p>
            <a:r>
              <a:rPr lang="en-US" dirty="0"/>
              <a:t>   This can be a fatal issue resulting in missing on the employee who is likely to attrite.</a:t>
            </a:r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3.Applying different techniques to handle imbalanced dataset is not solving the above issue.</a:t>
            </a:r>
          </a:p>
          <a:p>
            <a:endParaRPr lang="en-IN" dirty="0"/>
          </a:p>
          <a:p>
            <a:r>
              <a:rPr lang="en-IN" dirty="0"/>
              <a:t>4. There must be some other feature, that hasn’t been taken into account which could help to      </a:t>
            </a:r>
          </a:p>
          <a:p>
            <a:r>
              <a:rPr lang="en-IN" dirty="0"/>
              <a:t>    predict more of these cases correctly.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1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600000">
            <a:off x="4729026" y="1227370"/>
            <a:ext cx="6815667" cy="50863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sz="1800" b="1" u="sng" dirty="0"/>
          </a:p>
          <a:p>
            <a:pPr marL="0" indent="0">
              <a:buNone/>
            </a:pPr>
            <a:r>
              <a:rPr lang="en-IN" sz="29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Company Background</a:t>
            </a:r>
          </a:p>
          <a:p>
            <a:pPr marL="0" indent="0">
              <a:buNone/>
            </a:pP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ABC Company is an IT firm. They have presence across all urban areas. Company hires employees to meet the  client deliverables.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9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Company Business Objectives</a:t>
            </a:r>
          </a:p>
          <a:p>
            <a:pPr marL="0" indent="0">
              <a:buNone/>
            </a:pPr>
            <a:endParaRPr lang="en-IN" sz="1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Calibri" panose="020F0502020204030204" pitchFamily="34" charset="0"/>
                <a:cs typeface="Calibri" panose="020F0502020204030204" pitchFamily="34" charset="0"/>
              </a:rPr>
              <a:t>Because of increasing attrition level, the company is loosing in meeting client deliverables and reputation.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9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Company is seeing higher attrition rate as c wants to Uncover the factors that lead to employee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We need to design a model to identify the employees, those who are likely to attrite in near future so that company can understand the reason for attrition and can take necessary steps.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To design a model –We need to leverage the historic data collected by company which has all details of employees along with their attrition status..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To validate the model-We are given a test data to test how accurate our model is in predicting the attrition status.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826483437"/>
              </p:ext>
            </p:extLst>
          </p:nvPr>
        </p:nvGraphicFramePr>
        <p:xfrm>
          <a:off x="571896" y="1058031"/>
          <a:ext cx="4011084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2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303" y="292231"/>
            <a:ext cx="407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Variables in the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810705" y="1093510"/>
            <a:ext cx="6523349" cy="46097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891" y="2450968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0704" y="5801925"/>
            <a:ext cx="6523349" cy="589448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/>
          <p:cNvSpPr/>
          <p:nvPr/>
        </p:nvSpPr>
        <p:spPr>
          <a:xfrm>
            <a:off x="7334053" y="2469822"/>
            <a:ext cx="1545996" cy="350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/>
          <p:cNvSpPr/>
          <p:nvPr/>
        </p:nvSpPr>
        <p:spPr>
          <a:xfrm>
            <a:off x="7334053" y="5931644"/>
            <a:ext cx="1545996" cy="350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64891" y="5806365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027C96-40BF-47A7-A942-5B475F6C0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58233"/>
              </p:ext>
            </p:extLst>
          </p:nvPr>
        </p:nvGraphicFramePr>
        <p:xfrm>
          <a:off x="895545" y="1186660"/>
          <a:ext cx="6353665" cy="4467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1153">
                  <a:extLst>
                    <a:ext uri="{9D8B030D-6E8A-4147-A177-3AD203B41FA5}">
                      <a16:colId xmlns:a16="http://schemas.microsoft.com/office/drawing/2014/main" val="3655930926"/>
                    </a:ext>
                  </a:extLst>
                </a:gridCol>
                <a:gridCol w="3542512">
                  <a:extLst>
                    <a:ext uri="{9D8B030D-6E8A-4147-A177-3AD203B41FA5}">
                      <a16:colId xmlns:a16="http://schemas.microsoft.com/office/drawing/2014/main" val="2238849962"/>
                    </a:ext>
                  </a:extLst>
                </a:gridCol>
              </a:tblGrid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MonthlyIncome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1151114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BusinessTravel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MonthlyRate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6120727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DailyRate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NumCompaniesWorked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135750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Over18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981307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DistanceFromHome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OverTime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4227892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PercentSalaryHike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2273062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EducationField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PerformanceRating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776927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EmployeeCount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RelationshipSatisfaction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7238778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EmployeeNumber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StandardHours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688621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EnvironmentSatisfaction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StockOptionLevel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861516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TotalWorkingYears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7285540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HourlyRate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TrainingTimesLastYear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0212392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JobInvolvement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WorkLifeBalance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818271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JobLevel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YearsAtCompany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2138170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JobRole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YearsInCurrentRole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9173657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JobSatisfaction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YearsSinceLastPromotion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4395580"/>
                  </a:ext>
                </a:extLst>
              </a:tr>
              <a:tr h="26277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MaritalStatus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YearsWithCurrManager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01335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C3643B-F444-4270-B19A-DF7267579A30}"/>
              </a:ext>
            </a:extLst>
          </p:cNvPr>
          <p:cNvSpPr txBox="1"/>
          <p:nvPr/>
        </p:nvSpPr>
        <p:spPr>
          <a:xfrm>
            <a:off x="1027522" y="5873968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Attrition</a:t>
            </a:r>
          </a:p>
        </p:txBody>
      </p:sp>
    </p:spTree>
    <p:extLst>
      <p:ext uri="{BB962C8B-B14F-4D97-AF65-F5344CB8AC3E}">
        <p14:creationId xmlns:p14="http://schemas.microsoft.com/office/powerpoint/2010/main" val="34246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AC2C5-3E73-43B1-A8C1-DB07EF147F5E}"/>
              </a:ext>
            </a:extLst>
          </p:cNvPr>
          <p:cNvSpPr txBox="1"/>
          <p:nvPr/>
        </p:nvSpPr>
        <p:spPr>
          <a:xfrm>
            <a:off x="678730" y="479562"/>
            <a:ext cx="57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Descriptive Analysis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2A23-6A2A-497C-9900-3F0E94433D9E}"/>
              </a:ext>
            </a:extLst>
          </p:cNvPr>
          <p:cNvSpPr txBox="1"/>
          <p:nvPr/>
        </p:nvSpPr>
        <p:spPr>
          <a:xfrm>
            <a:off x="678730" y="1442301"/>
            <a:ext cx="10152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who travel rarely in every age group are the ones leaving the firm.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total attrition 60% of the  employees were at Job level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who stays far from office are leaving the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who joined after 1</a:t>
            </a:r>
            <a:r>
              <a:rPr lang="en-IN" baseline="30000" dirty="0"/>
              <a:t>st</a:t>
            </a:r>
            <a:r>
              <a:rPr lang="en-IN" dirty="0"/>
              <a:t> switch are the ones leaving the job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Overtime is resulting in employee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Employees with low Stock Option Level are leaving the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experience employees doing Overtime are leaving the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Majority of the Employees at Job Involvement  level 3 are leaving the job.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15998-4E3C-4EDE-A9F7-1FADD7D8FAD1}"/>
              </a:ext>
            </a:extLst>
          </p:cNvPr>
          <p:cNvSpPr txBox="1"/>
          <p:nvPr/>
        </p:nvSpPr>
        <p:spPr>
          <a:xfrm>
            <a:off x="443060" y="254523"/>
            <a:ext cx="39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Statistical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1F17E-3FB8-488E-BCF5-A55CAB9D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1538778"/>
            <a:ext cx="4514850" cy="383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DA3C5-C411-46D9-A2D8-E3222855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1538778"/>
            <a:ext cx="5172075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213FAA-1FDE-4DD7-8C09-060A05C3B781}"/>
              </a:ext>
            </a:extLst>
          </p:cNvPr>
          <p:cNvSpPr txBox="1"/>
          <p:nvPr/>
        </p:nvSpPr>
        <p:spPr>
          <a:xfrm>
            <a:off x="641023" y="980388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 Test for Continuous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2EA4A-5713-4168-AE30-ABDA8D777439}"/>
              </a:ext>
            </a:extLst>
          </p:cNvPr>
          <p:cNvSpPr txBox="1"/>
          <p:nvPr/>
        </p:nvSpPr>
        <p:spPr>
          <a:xfrm>
            <a:off x="6253162" y="1033079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 Square Test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28653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B9A6C-A6CC-4537-A504-E944619C69D2}"/>
              </a:ext>
            </a:extLst>
          </p:cNvPr>
          <p:cNvSpPr txBox="1"/>
          <p:nvPr/>
        </p:nvSpPr>
        <p:spPr>
          <a:xfrm>
            <a:off x="603315" y="867266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F7AA6-8695-4ADB-93B6-56239A28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585372"/>
            <a:ext cx="10144125" cy="486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6ACA8-FAB3-4B7A-9833-12B89B3DC6CA}"/>
              </a:ext>
            </a:extLst>
          </p:cNvPr>
          <p:cNvSpPr txBox="1"/>
          <p:nvPr/>
        </p:nvSpPr>
        <p:spPr>
          <a:xfrm>
            <a:off x="595460" y="406923"/>
            <a:ext cx="394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Statistical Test Results</a:t>
            </a:r>
          </a:p>
        </p:txBody>
      </p:sp>
    </p:spTree>
    <p:extLst>
      <p:ext uri="{BB962C8B-B14F-4D97-AF65-F5344CB8AC3E}">
        <p14:creationId xmlns:p14="http://schemas.microsoft.com/office/powerpoint/2010/main" val="32327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F134B-4B6A-4385-AF9C-3298F2D39586}"/>
              </a:ext>
            </a:extLst>
          </p:cNvPr>
          <p:cNvSpPr txBox="1"/>
          <p:nvPr/>
        </p:nvSpPr>
        <p:spPr>
          <a:xfrm>
            <a:off x="766815" y="3467746"/>
            <a:ext cx="7343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1807C-110D-48E6-8EFE-CAD92287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5" y="1477077"/>
            <a:ext cx="9722129" cy="4594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AF30D-A8FC-4A39-A224-0C0A63883427}"/>
              </a:ext>
            </a:extLst>
          </p:cNvPr>
          <p:cNvSpPr txBox="1"/>
          <p:nvPr/>
        </p:nvSpPr>
        <p:spPr>
          <a:xfrm>
            <a:off x="573566" y="358218"/>
            <a:ext cx="9360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b="1" u="sng" dirty="0"/>
          </a:p>
          <a:p>
            <a:r>
              <a:rPr lang="en-IN" b="1" u="sng" dirty="0"/>
              <a:t>Logistic Regression Output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94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94BE-1214-4BEC-8B46-08C489800045}"/>
              </a:ext>
            </a:extLst>
          </p:cNvPr>
          <p:cNvSpPr txBox="1"/>
          <p:nvPr/>
        </p:nvSpPr>
        <p:spPr>
          <a:xfrm>
            <a:off x="424205" y="339364"/>
            <a:ext cx="10803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29E86-9DB7-43E9-AFF5-08676979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4" y="1046375"/>
            <a:ext cx="5349872" cy="4409042"/>
          </a:xfrm>
          <a:prstGeom prst="rect">
            <a:avLst/>
          </a:prstGeom>
          <a:effectLst>
            <a:glow rad="355600">
              <a:schemeClr val="bg2"/>
            </a:glow>
            <a:softEdge rad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EF2AC3-726C-4C71-A60A-5F4FF28D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32" y="1046375"/>
            <a:ext cx="6099141" cy="4409042"/>
          </a:xfrm>
          <a:prstGeom prst="rect">
            <a:avLst/>
          </a:prstGeom>
          <a:effectLst>
            <a:glow rad="165100">
              <a:schemeClr val="bg2">
                <a:alpha val="40000"/>
              </a:schemeClr>
            </a:glow>
            <a:softEdge rad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02297-4163-44B3-A7F8-D193724C5289}"/>
              </a:ext>
            </a:extLst>
          </p:cNvPr>
          <p:cNvSpPr txBox="1"/>
          <p:nvPr/>
        </p:nvSpPr>
        <p:spPr>
          <a:xfrm>
            <a:off x="6315956" y="1133373"/>
            <a:ext cx="74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LIFT Chart</a:t>
            </a:r>
          </a:p>
        </p:txBody>
      </p:sp>
    </p:spTree>
    <p:extLst>
      <p:ext uri="{BB962C8B-B14F-4D97-AF65-F5344CB8AC3E}">
        <p14:creationId xmlns:p14="http://schemas.microsoft.com/office/powerpoint/2010/main" val="261569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1B82E1-3156-4DCB-BCCB-71180B86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63" y="1420831"/>
            <a:ext cx="8699079" cy="507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D2416-6F24-4064-817B-ECE813384651}"/>
              </a:ext>
            </a:extLst>
          </p:cNvPr>
          <p:cNvSpPr txBox="1"/>
          <p:nvPr/>
        </p:nvSpPr>
        <p:spPr>
          <a:xfrm>
            <a:off x="573566" y="358218"/>
            <a:ext cx="9360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MODEL RESULTS</a:t>
            </a:r>
          </a:p>
          <a:p>
            <a:endParaRPr lang="en-IN" b="1" u="sng" dirty="0"/>
          </a:p>
          <a:p>
            <a:r>
              <a:rPr lang="en-IN" b="1" u="sng" dirty="0"/>
              <a:t>Decision Tree</a:t>
            </a:r>
          </a:p>
          <a:p>
            <a:endParaRPr lang="en-IN" b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59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461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vardhan</dc:creator>
  <cp:lastModifiedBy>utkarsh vardhan</cp:lastModifiedBy>
  <cp:revision>40</cp:revision>
  <dcterms:created xsi:type="dcterms:W3CDTF">2017-05-14T22:55:23Z</dcterms:created>
  <dcterms:modified xsi:type="dcterms:W3CDTF">2017-09-30T15:28:52Z</dcterms:modified>
</cp:coreProperties>
</file>