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Utkarsh Vardh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9-09T04:14:45.433">
    <p:pos x="6000" y="0"/>
    <p:text>Replace Usecase name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ee45cd8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ee45cd8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846b7c5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4846b7c5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7ee45cd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7ee45cd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6d58a0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96d58a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6d58a0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6d58a0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96d58a0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96d58a0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c90046e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c90046e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e5d212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e5d212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fdc38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fdc38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c4f533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c4f533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4f5335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4f5335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846b7c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846b7c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7ee45cd8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7ee45cd8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c90046e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c90046e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7ee45cd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7ee45c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ee45c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7ee45c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846b7c5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846b7c5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846b7c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4846b7c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6e76e4e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6e76e4e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96d58a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96d58a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cc329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cc329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846b7c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846b7c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846b7c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846b7c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846b7c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846b7c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846b7c5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4846b7c5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846b7c5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846b7c5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846b7c5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846b7c5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P-hKATUKYaB6CTQ3Hm8f1t2RMFNmYwaUTtsAM1162FM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68600" y="188685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20">
                <a:latin typeface="Avenir"/>
                <a:ea typeface="Avenir"/>
                <a:cs typeface="Avenir"/>
                <a:sym typeface="Avenir"/>
              </a:rPr>
              <a:t>Concepts 1.5 - Architecture Design</a:t>
            </a:r>
            <a:endParaRPr b="1" sz="412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262500" y="4315950"/>
            <a:ext cx="1530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Utkarsh Vardhan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External System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60600" y="507500"/>
            <a:ext cx="74616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the interface to provide data to the other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70325" y="1213875"/>
            <a:ext cx="7598700" cy="147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Interface or a Wrapper to provide data from external data source. For eg: SQL Database, </a:t>
            </a:r>
            <a:r>
              <a:rPr lang="en"/>
              <a:t>Mongodb</a:t>
            </a:r>
            <a:r>
              <a:rPr lang="en"/>
              <a:t>, or any other Data Source Module or upstream task.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elements in this layer are exposed by a given set of methods to be accessed by use case layers.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 has access to all the elements defined in the Entity layers that means entity models can be called and used directly from this layer.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151550" y="164375"/>
            <a:ext cx="5483400" cy="6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Concepts Execution Flow</a:t>
            </a:r>
            <a:endParaRPr sz="2800"/>
          </a:p>
        </p:txBody>
      </p:sp>
      <p:sp>
        <p:nvSpPr>
          <p:cNvPr id="133" name="Google Shape;133;p23"/>
          <p:cNvSpPr txBox="1"/>
          <p:nvPr/>
        </p:nvSpPr>
        <p:spPr>
          <a:xfrm>
            <a:off x="1322300" y="4903700"/>
            <a:ext cx="4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5842000" y="4719925"/>
            <a:ext cx="4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3"/>
          <p:cNvGrpSpPr/>
          <p:nvPr/>
        </p:nvGrpSpPr>
        <p:grpSpPr>
          <a:xfrm>
            <a:off x="67250" y="1189877"/>
            <a:ext cx="2726700" cy="3482836"/>
            <a:chOff x="0" y="1189989"/>
            <a:chExt cx="2726700" cy="3482836"/>
          </a:xfrm>
        </p:grpSpPr>
        <p:sp>
          <p:nvSpPr>
            <p:cNvPr id="136" name="Google Shape;136;p23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Input Parameters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3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Get call parameters(configuration) from the User/Upstream Module.</a:t>
              </a:r>
              <a:br>
                <a:rPr lang="en">
                  <a:solidFill>
                    <a:schemeClr val="dk1"/>
                  </a:solidFill>
                </a:rPr>
              </a:br>
              <a:br>
                <a:rPr lang="en">
                  <a:solidFill>
                    <a:schemeClr val="dk1"/>
                  </a:solidFill>
                </a:rPr>
              </a:b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23"/>
          <p:cNvGrpSpPr/>
          <p:nvPr/>
        </p:nvGrpSpPr>
        <p:grpSpPr>
          <a:xfrm>
            <a:off x="2263425" y="1189775"/>
            <a:ext cx="2541300" cy="3445700"/>
            <a:chOff x="2263425" y="1189775"/>
            <a:chExt cx="2541300" cy="3445700"/>
          </a:xfrm>
        </p:grpSpPr>
        <p:sp>
          <p:nvSpPr>
            <p:cNvPr id="139" name="Google Shape;139;p23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 Case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Initialisation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3"/>
            <p:cNvSpPr txBox="1"/>
            <p:nvPr/>
          </p:nvSpPr>
          <p:spPr>
            <a:xfrm>
              <a:off x="2512202" y="2019775"/>
              <a:ext cx="1905000" cy="261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Initialise a use case with a Repository[lw,clw,PRS] and User Configuration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23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42" name="Google Shape;142;p23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 Case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Execution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Execute the use case that fetches Entity models from the repository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23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45" name="Google Shape;145;p23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3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Pass on the output to other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downstream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modules.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905250"/>
            <a:ext cx="8545076" cy="4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22325" y="96000"/>
            <a:ext cx="8318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Execution Scenario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164600" y="82300"/>
            <a:ext cx="86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925"/>
            <a:ext cx="8680700" cy="44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5" y="685800"/>
            <a:ext cx="7085325" cy="43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850400" y="178300"/>
            <a:ext cx="67758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r>
              <a:rPr lang="en"/>
              <a:t> </a:t>
            </a:r>
            <a:r>
              <a:rPr lang="en"/>
              <a:t>Execution</a:t>
            </a:r>
            <a:r>
              <a:rPr lang="en"/>
              <a:t> Scenario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26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List of Currently Used methodologies in the extraction process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53775" y="170600"/>
            <a:ext cx="2651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Links to Other Resources</a:t>
            </a:r>
            <a:endParaRPr b="1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95125" y="2392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available different </a:t>
            </a:r>
            <a:r>
              <a:rPr lang="en"/>
              <a:t>use cases in Concepts.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and map the module level configuration with key universe.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limitations of the current design?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possible extensions to think about for the future?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other considerations?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developmental milestones and in what order?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 there any potential side-effects on other areas of the application when adding this feature?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Parallel Processing [k2k+k2v]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7251"/>
            <a:ext cx="8839200" cy="40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3044950" y="1625350"/>
            <a:ext cx="547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END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3892200" cy="44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Characteristics</a:t>
            </a:r>
            <a:r>
              <a:rPr b="1" lang="en" sz="1700"/>
              <a:t> of Concept 1.5</a:t>
            </a:r>
            <a:endParaRPr b="1" sz="1700"/>
          </a:p>
        </p:txBody>
      </p:sp>
      <p:sp>
        <p:nvSpPr>
          <p:cNvPr id="61" name="Google Shape;61;p14"/>
          <p:cNvSpPr txBox="1"/>
          <p:nvPr/>
        </p:nvSpPr>
        <p:spPr>
          <a:xfrm>
            <a:off x="119550" y="545375"/>
            <a:ext cx="7732200" cy="46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</a:t>
            </a:r>
            <a:r>
              <a:rPr lang="en" sz="1100"/>
              <a:t>xtensibility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To different DOC_TYPES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Flexibility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Adapt to a constantly changing </a:t>
            </a:r>
            <a:r>
              <a:rPr lang="en" sz="1100"/>
              <a:t>environment</a:t>
            </a:r>
            <a:r>
              <a:rPr lang="en" sz="1100"/>
              <a:t>.eg: new Business rules.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Agility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R</a:t>
            </a:r>
            <a:r>
              <a:rPr lang="en" sz="1100"/>
              <a:t>espond quickly to a constantly changing environment.Changes can largely be isolated and implemented quickly.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Isolation of Features  and Isolation of custom Extraction logic.*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Which DOC_TYPE get what features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Ease of Testability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Can be tested in isolation and can use mock objects to demonstrate or prototype a particular feature with little or no change.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High Performance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</a:t>
            </a:r>
            <a:r>
              <a:rPr lang="en" sz="1100"/>
              <a:t>ustomize and streamline the module to only include those features you need and trim down/ remove expensive non-used features.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Scalability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Ease of Development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Ease of Deployment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0" y="68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manage errors related to corner case that we left out, or a condition that we supposed could never fail, while it does.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Implemented in the Use Case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1419400" y="4445000"/>
            <a:ext cx="43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219450"/>
            <a:ext cx="8520600" cy="4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extractor.py -- In- progress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doc_type_config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 coo_eng.json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 Candidate.py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│   └── Keyword.py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├── lw_handler.py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├── clw_handler.py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request_objects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└──candidate_request_object.py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response_objects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 response_objects.py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 json_serializer.py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use_cases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└──get_keyword_then_value.py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plugins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└──plugin1.py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 sz="14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utils</a:t>
            </a:r>
            <a:endParaRPr sz="14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    └──utils1.py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185175" y="253750"/>
            <a:ext cx="6789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concepts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extractor.py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doc_type_config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│   └── coo_eng.json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│   └── Candidate.py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│   └── Keyword.py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repository/data_source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│   ├── lw_handler.py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├── clw_handler.py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request_objects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│   └──candidate_request_object.py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response_objects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│   └── response_objects.py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│   └── json_serializer.py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──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use_cases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└──get_keyword_then_value.py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│──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plugins</a:t>
            </a:r>
            <a:endParaRPr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   └──plugin1.py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utils</a:t>
            </a:r>
            <a:endParaRPr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    └──utils1.py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0" y="7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execution pipeline should be DOC_TYPE Specific or </a:t>
            </a:r>
            <a:r>
              <a:rPr lang="en"/>
              <a:t>Use Case</a:t>
            </a:r>
            <a:r>
              <a:rPr lang="en"/>
              <a:t> Specific.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DOC_TYPE Configuration will have an external interface.If yes,how do we design it.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Keyword Handlers - To </a:t>
            </a:r>
            <a:r>
              <a:rPr lang="en" sz="1000">
                <a:solidFill>
                  <a:schemeClr val="dk1"/>
                </a:solidFill>
              </a:rPr>
              <a:t>handle</a:t>
            </a:r>
            <a:r>
              <a:rPr lang="en" sz="1000">
                <a:solidFill>
                  <a:schemeClr val="dk1"/>
                </a:solidFill>
              </a:rPr>
              <a:t> any pre/post processing required in the structure of the identified </a:t>
            </a:r>
            <a:r>
              <a:rPr lang="en" sz="1000">
                <a:solidFill>
                  <a:schemeClr val="dk1"/>
                </a:solidFill>
              </a:rPr>
              <a:t>key anchors</a:t>
            </a:r>
            <a:r>
              <a:rPr lang="en" sz="1000">
                <a:solidFill>
                  <a:schemeClr val="dk1"/>
                </a:solidFill>
              </a:rPr>
              <a:t> for the downstream extraction modules.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Collating </a:t>
            </a:r>
            <a:r>
              <a:rPr lang="en" sz="1000">
                <a:solidFill>
                  <a:schemeClr val="dk1"/>
                </a:solidFill>
              </a:rPr>
              <a:t>key anchors</a:t>
            </a:r>
            <a:r>
              <a:rPr lang="en" sz="1000">
                <a:solidFill>
                  <a:schemeClr val="dk1"/>
                </a:solidFill>
              </a:rPr>
              <a:t> of different keyword.For eg: Delivery Date and COQn Date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2. LW Handler - Any pre/post processing required for LW-hierarchy.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3. Clw Handler - </a:t>
            </a:r>
            <a:r>
              <a:rPr lang="en" sz="1000">
                <a:solidFill>
                  <a:schemeClr val="dk1"/>
                </a:solidFill>
              </a:rPr>
              <a:t>Any pre/post processing required for CLW-hierarchy.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5. Candidate(Value) Generation Handler - All candidate generation logic driven through this handler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6. Reference Search Handler - SPV ,ANA based, Custom search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9. Candidate Selection Handler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 at Hand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0" y="69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Purpose Functions has not been identified and decoupled from the documents_type specific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Granularity of the extracted results from Concepts is not configurable.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Decouple Concepts Config Key Setup from Sara Engine Key Setup.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UseCase1- </a:t>
            </a:r>
            <a:r>
              <a:rPr lang="en"/>
              <a:t>behavior of the Use Case does not depend, in any way, on which of the two subtypes it uses.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Keyword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Get_k2k_results&lt;class1&gt;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Get_keyword_heurisitic&lt;class2&gt;</a:t>
            </a:r>
            <a:endParaRPr/>
          </a:p>
        </p:txBody>
      </p:sp>
      <p:sp>
        <p:nvSpPr>
          <p:cNvPr id="232" name="Google Shape;232;p38"/>
          <p:cNvSpPr/>
          <p:nvPr/>
        </p:nvSpPr>
        <p:spPr>
          <a:xfrm>
            <a:off x="953250" y="3456450"/>
            <a:ext cx="1844700" cy="8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UseCase1</a:t>
            </a:r>
            <a:endParaRPr/>
          </a:p>
        </p:txBody>
      </p:sp>
      <p:sp>
        <p:nvSpPr>
          <p:cNvPr id="233" name="Google Shape;233;p38"/>
          <p:cNvSpPr/>
          <p:nvPr/>
        </p:nvSpPr>
        <p:spPr>
          <a:xfrm>
            <a:off x="4788450" y="3272775"/>
            <a:ext cx="1844700" cy="8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Keyword&lt;I&gt;</a:t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4572000" y="4546875"/>
            <a:ext cx="8391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k2k</a:t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6514325" y="4546875"/>
            <a:ext cx="9951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</a:t>
            </a:r>
            <a:endParaRPr/>
          </a:p>
        </p:txBody>
      </p:sp>
      <p:cxnSp>
        <p:nvCxnSpPr>
          <p:cNvPr id="236" name="Google Shape;236;p38"/>
          <p:cNvCxnSpPr>
            <a:stCxn id="232" idx="3"/>
            <a:endCxn id="233" idx="1"/>
          </p:cNvCxnSpPr>
          <p:nvPr/>
        </p:nvCxnSpPr>
        <p:spPr>
          <a:xfrm flipH="1" rot="10800000">
            <a:off x="2797950" y="3715200"/>
            <a:ext cx="19905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201975" y="45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 Information - Height, 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K2K,LW,CLW,Doc_TYPE Config,PRS*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Case - Get keywordthanvalue Get valuethan keyword, Get valueonly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Plugins -UseCase Extension - Find Date, Get Entity, MultitoSingle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Utilities - StringMatch.py[Output],String Found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1500"/>
            <a:ext cx="8660127" cy="43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825500" y="178300"/>
            <a:ext cx="3785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Design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75" y="679850"/>
            <a:ext cx="8095125" cy="42963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185554" y="149425"/>
            <a:ext cx="39489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Microkernel Architecture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Description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726650"/>
            <a:ext cx="8520600" cy="3778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290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60" u="sng">
                <a:solidFill>
                  <a:schemeClr val="dk1"/>
                </a:solidFill>
              </a:rPr>
              <a:t>Basic Core System </a:t>
            </a:r>
            <a:endParaRPr sz="2060" u="sng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</a:rPr>
              <a:t>M</a:t>
            </a:r>
            <a:r>
              <a:rPr lang="en" sz="2060">
                <a:solidFill>
                  <a:schemeClr val="dk1"/>
                </a:solidFill>
              </a:rPr>
              <a:t>inimal functionality required to make the system operational.</a:t>
            </a:r>
            <a:endParaRPr sz="2060">
              <a:solidFill>
                <a:schemeClr val="dk1"/>
              </a:solidFill>
            </a:endParaRPr>
          </a:p>
          <a:p>
            <a:pPr indent="-290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en" sz="2060" u="sng">
                <a:solidFill>
                  <a:schemeClr val="dk1"/>
                </a:solidFill>
              </a:rPr>
              <a:t>Plugin Modules</a:t>
            </a:r>
            <a:endParaRPr sz="206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</a:rPr>
              <a:t>Stand-Alone, independent components that contain specialized processing, additional features, and custom code that is meant to enhance or extend the core system to produce additional business capabilities.</a:t>
            </a:r>
            <a:endParaRPr sz="206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</a:rPr>
              <a:t>Plugin Modules can be designed in the following ways:</a:t>
            </a:r>
            <a:endParaRPr sz="2060">
              <a:solidFill>
                <a:schemeClr val="dk1"/>
              </a:solidFill>
            </a:endParaRPr>
          </a:p>
          <a:p>
            <a:pPr indent="-2653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131"/>
              <a:buAutoNum type="alphaLcPeriod"/>
            </a:pPr>
            <a:r>
              <a:rPr lang="en" sz="2060">
                <a:solidFill>
                  <a:schemeClr val="dk1"/>
                </a:solidFill>
              </a:rPr>
              <a:t>Independent of other plugin modules.</a:t>
            </a:r>
            <a:endParaRPr sz="2060">
              <a:solidFill>
                <a:schemeClr val="dk1"/>
              </a:solidFill>
            </a:endParaRPr>
          </a:p>
          <a:p>
            <a:pPr indent="-265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131"/>
              <a:buAutoNum type="alphaLcPeriod"/>
            </a:pPr>
            <a:r>
              <a:rPr lang="en" sz="2060">
                <a:solidFill>
                  <a:schemeClr val="dk1"/>
                </a:solidFill>
              </a:rPr>
              <a:t>Requires other plugins to be present.</a:t>
            </a:r>
            <a:endParaRPr sz="2060">
              <a:solidFill>
                <a:schemeClr val="dk1"/>
              </a:solidFill>
            </a:endParaRPr>
          </a:p>
          <a:p>
            <a:pPr indent="-290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en" sz="2060" u="sng">
                <a:solidFill>
                  <a:schemeClr val="dk1"/>
                </a:solidFill>
              </a:rPr>
              <a:t>DOC_TYPE </a:t>
            </a:r>
            <a:r>
              <a:rPr lang="en" sz="2060" u="sng">
                <a:solidFill>
                  <a:schemeClr val="dk1"/>
                </a:solidFill>
              </a:rPr>
              <a:t>Configuration</a:t>
            </a:r>
            <a:endParaRPr sz="2060" u="sng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</a:rPr>
              <a:t>Information about core system functioning and each plug-in module</a:t>
            </a:r>
            <a:endParaRPr sz="20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30800" y="4247700"/>
            <a:ext cx="8882400" cy="89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Things to do:</a:t>
            </a:r>
            <a:br>
              <a:rPr i="1" lang="en">
                <a:solidFill>
                  <a:srgbClr val="FF0000"/>
                </a:solidFill>
              </a:rPr>
            </a:br>
            <a:r>
              <a:rPr i="1" lang="en">
                <a:solidFill>
                  <a:srgbClr val="FF0000"/>
                </a:solidFill>
              </a:rPr>
              <a:t>1. </a:t>
            </a:r>
            <a:r>
              <a:rPr i="1" lang="en">
                <a:solidFill>
                  <a:srgbClr val="FF0000"/>
                </a:solidFill>
              </a:rPr>
              <a:t>Define Minimal functionality for Concepts w.r.t Business Logic or Product Specification.</a:t>
            </a:r>
            <a:br>
              <a:rPr i="1" lang="en">
                <a:solidFill>
                  <a:srgbClr val="FF0000"/>
                </a:solidFill>
              </a:rPr>
            </a:br>
            <a:r>
              <a:rPr i="1" lang="en">
                <a:solidFill>
                  <a:srgbClr val="FF0000"/>
                </a:solidFill>
              </a:rPr>
              <a:t>2. </a:t>
            </a:r>
            <a:r>
              <a:rPr i="1" lang="en">
                <a:solidFill>
                  <a:srgbClr val="FF0000"/>
                </a:solidFill>
              </a:rPr>
              <a:t>Define Minimal functionality for Plugins.</a:t>
            </a:r>
            <a:endParaRPr i="1" sz="1000">
              <a:solidFill>
                <a:srgbClr val="FF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950" y="194225"/>
            <a:ext cx="2315874" cy="17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051375" y="1262150"/>
            <a:ext cx="320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636750" y="791875"/>
            <a:ext cx="4064100" cy="4206000"/>
          </a:xfrm>
          <a:prstGeom prst="plus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215338" y="1096075"/>
            <a:ext cx="3623100" cy="312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      </a:t>
            </a:r>
            <a:r>
              <a:rPr b="1" lang="en" sz="1900">
                <a:solidFill>
                  <a:schemeClr val="dk1"/>
                </a:solidFill>
              </a:rPr>
              <a:t>Core System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 sz="1100">
                <a:solidFill>
                  <a:schemeClr val="dk1"/>
                </a:solidFill>
              </a:rPr>
              <a:t>Key Anchors Collection Using K2K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 Contextualize PRS results*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 Candidate(Value) Generation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Using Key Anchors Candidate Generator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Using SPV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Using Reference[those not part of SPV]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4. Candidate Selection-Default Mode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5. Utility Functions. For eg;Serialisation,I/O operations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6. Input Output structure Formatter - Standard way to 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pack input and output values.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31550" y="964975"/>
            <a:ext cx="1946100" cy="1364400"/>
          </a:xfrm>
          <a:prstGeom prst="frame">
            <a:avLst>
              <a:gd fmla="val 12500" name="adj1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46450" y="1254175"/>
            <a:ext cx="183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Candidate Selection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ML(K2V)</a:t>
            </a:r>
            <a:endParaRPr sz="1200"/>
          </a:p>
        </p:txBody>
      </p:sp>
      <p:sp>
        <p:nvSpPr>
          <p:cNvPr id="91" name="Google Shape;91;p18"/>
          <p:cNvSpPr/>
          <p:nvPr/>
        </p:nvSpPr>
        <p:spPr>
          <a:xfrm>
            <a:off x="368900" y="3600300"/>
            <a:ext cx="1685400" cy="1364400"/>
          </a:xfrm>
          <a:prstGeom prst="frame">
            <a:avLst>
              <a:gd fmla="val 12500" name="adj1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03925" y="4558075"/>
            <a:ext cx="10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7335325" y="964975"/>
            <a:ext cx="1524000" cy="657300"/>
          </a:xfrm>
          <a:prstGeom prst="frame">
            <a:avLst>
              <a:gd fmla="val 12500" name="adj1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7488475" y="1093525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398825" y="3953850"/>
            <a:ext cx="1524000" cy="657300"/>
          </a:xfrm>
          <a:prstGeom prst="frame">
            <a:avLst>
              <a:gd fmla="val 12500" name="adj1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7701375" y="4082400"/>
            <a:ext cx="10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26675" y="3783975"/>
            <a:ext cx="141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Driven </a:t>
            </a:r>
            <a:r>
              <a:rPr lang="en" sz="1200"/>
              <a:t>Candidate Selection Rule</a:t>
            </a:r>
            <a:endParaRPr sz="1200"/>
          </a:p>
        </p:txBody>
      </p:sp>
      <p:sp>
        <p:nvSpPr>
          <p:cNvPr id="98" name="Google Shape;98;p18"/>
          <p:cNvSpPr/>
          <p:nvPr/>
        </p:nvSpPr>
        <p:spPr>
          <a:xfrm>
            <a:off x="7398825" y="2329375"/>
            <a:ext cx="1524000" cy="657300"/>
          </a:xfrm>
          <a:prstGeom prst="frame">
            <a:avLst>
              <a:gd fmla="val 12500" name="adj1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475475" y="2380975"/>
            <a:ext cx="137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Relation Extraction</a:t>
            </a:r>
            <a:endParaRPr sz="1200"/>
          </a:p>
        </p:txBody>
      </p:sp>
      <p:sp>
        <p:nvSpPr>
          <p:cNvPr id="100" name="Google Shape;100;p18"/>
          <p:cNvSpPr txBox="1"/>
          <p:nvPr/>
        </p:nvSpPr>
        <p:spPr>
          <a:xfrm>
            <a:off x="-1" y="0"/>
            <a:ext cx="49830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Design</a:t>
            </a:r>
            <a:r>
              <a:rPr b="1" lang="en" sz="1800"/>
              <a:t> Architecture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System - Layered Architecture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0" y="607125"/>
            <a:ext cx="85206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chemeClr val="dk1"/>
                </a:solidFill>
              </a:rPr>
              <a:t>V</a:t>
            </a:r>
            <a:r>
              <a:rPr lang="en" sz="5600">
                <a:solidFill>
                  <a:schemeClr val="dk1"/>
                </a:solidFill>
              </a:rPr>
              <a:t>arious elements of the system are categorised and have a specific place where to be, according to the category you assigned them.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50"/>
          </a:p>
        </p:txBody>
      </p:sp>
      <p:sp>
        <p:nvSpPr>
          <p:cNvPr id="107" name="Google Shape;107;p19"/>
          <p:cNvSpPr txBox="1"/>
          <p:nvPr/>
        </p:nvSpPr>
        <p:spPr>
          <a:xfrm>
            <a:off x="119525" y="1180350"/>
            <a:ext cx="8031000" cy="37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Principles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Divided into multiple layers .The number of layers is defined by the complexity of the application.Most common layer stack could be: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Entity - Innermost layer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Case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External System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deeper a layer is in the architecture, the more abstract the content is.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communication between elements that live in the same layer is unrestricted,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when we want to communicate with elements that have been assigned to other layers you have to follow  some rules.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Layer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36050" y="795525"/>
            <a:ext cx="7310700" cy="423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Contains everything, the project needs to interact with.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 domain object that has long-lived identity.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They have identity equality.We can change their values,and they are still recognisably the same thing.	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Inmost layer of the architecture.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Will contain classes, with methods that simplify the interaction with them.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Entities have mutual knowledge since they live in the same layer, so they interact directly.eg. One of the Classes can use another one directly, instantiating it and calling its methods.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Entities don’t know anything that lives in outer layers.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Meant to be lightweight models.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Layer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0" y="64447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Consists of the </a:t>
            </a:r>
            <a:r>
              <a:rPr lang="en" sz="1100">
                <a:solidFill>
                  <a:schemeClr val="dk1"/>
                </a:solidFill>
              </a:rPr>
              <a:t>processes that happen in your application with real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43650" y="1367125"/>
            <a:ext cx="6775800" cy="266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and </a:t>
            </a:r>
            <a:r>
              <a:rPr lang="en"/>
              <a:t>isolate small actions that can be a part of this layer.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cases know the entities, so they can instantiate them directly and use them.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Complex use cases can be put together by </a:t>
            </a:r>
            <a:r>
              <a:rPr lang="en"/>
              <a:t>building</a:t>
            </a:r>
            <a:r>
              <a:rPr lang="en"/>
              <a:t> on simpler ones,if required.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 Smaller </a:t>
            </a:r>
            <a:r>
              <a:rPr lang="en">
                <a:solidFill>
                  <a:schemeClr val="dk1"/>
                </a:solidFill>
              </a:rPr>
              <a:t>use cases works well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as this will make the whole system easier to test, understand and maintain.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