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CD903B-1545-4B8F-85D3-5CDBC0EA9C59}">
  <a:tblStyle styleId="{BECD903B-1545-4B8F-85D3-5CDBC0EA9C5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5.xml"/><Relationship Id="rId22" Type="http://schemas.openxmlformats.org/officeDocument/2006/relationships/font" Target="fonts/Merriweather-boldItalic.fntdata"/><Relationship Id="rId10" Type="http://schemas.openxmlformats.org/officeDocument/2006/relationships/slide" Target="slides/slide4.xml"/><Relationship Id="rId21" Type="http://schemas.openxmlformats.org/officeDocument/2006/relationships/font" Target="fonts/Merriweather-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Merriweather-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36865384b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36865384b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6865384b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6865384b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b750c86c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b750c86c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b750c86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3b750c86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b750c86c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b750c86c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6865384b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36865384b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36865384b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36865384b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b750c86c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b750c86c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b750c86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b750c86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6865384b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6865384b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6865384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6865384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69150" y="588550"/>
            <a:ext cx="8449800" cy="1662300"/>
          </a:xfrm>
          <a:prstGeom prst="rect">
            <a:avLst/>
          </a:prstGeom>
          <a:noFill/>
          <a:ln>
            <a:noFill/>
          </a:ln>
        </p:spPr>
        <p:txBody>
          <a:bodyPr anchorCtr="0" anchor="t" bIns="91425" lIns="91425" spcFirstLastPara="1" rIns="91425" wrap="square" tIns="91425">
            <a:spAutoFit/>
          </a:bodyPr>
          <a:lstStyle/>
          <a:p>
            <a:pPr indent="0" lvl="0" marL="272491" rtl="0" algn="l">
              <a:spcBef>
                <a:spcPts val="1600"/>
              </a:spcBef>
              <a:spcAft>
                <a:spcPts val="0"/>
              </a:spcAft>
              <a:buNone/>
            </a:pPr>
            <a:r>
              <a:rPr lang="en-GB" sz="4800">
                <a:solidFill>
                  <a:schemeClr val="dk1"/>
                </a:solidFill>
                <a:latin typeface="Merriweather"/>
                <a:ea typeface="Merriweather"/>
                <a:cs typeface="Merriweather"/>
                <a:sym typeface="Merriweather"/>
              </a:rPr>
              <a:t>P</a:t>
            </a:r>
            <a:r>
              <a:rPr lang="en-GB" sz="4800">
                <a:solidFill>
                  <a:schemeClr val="dk1"/>
                </a:solidFill>
                <a:latin typeface="Merriweather"/>
                <a:ea typeface="Merriweather"/>
                <a:cs typeface="Merriweather"/>
                <a:sym typeface="Merriweather"/>
              </a:rPr>
              <a:t>redicting the efficiency of a mixer</a:t>
            </a:r>
            <a:endParaRPr sz="4800">
              <a:latin typeface="Merriweather"/>
              <a:ea typeface="Merriweather"/>
              <a:cs typeface="Merriweather"/>
              <a:sym typeface="Merriweather"/>
            </a:endParaRPr>
          </a:p>
        </p:txBody>
      </p:sp>
      <p:sp>
        <p:nvSpPr>
          <p:cNvPr id="55" name="Google Shape;55;p13"/>
          <p:cNvSpPr txBox="1"/>
          <p:nvPr/>
        </p:nvSpPr>
        <p:spPr>
          <a:xfrm>
            <a:off x="6927925" y="4380925"/>
            <a:ext cx="196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By - Utkarsh Vardhan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2"/>
          <p:cNvPicPr preferRelativeResize="0"/>
          <p:nvPr/>
        </p:nvPicPr>
        <p:blipFill>
          <a:blip r:embed="rId3">
            <a:alphaModFix/>
          </a:blip>
          <a:stretch>
            <a:fillRect/>
          </a:stretch>
        </p:blipFill>
        <p:spPr>
          <a:xfrm>
            <a:off x="3555425" y="93275"/>
            <a:ext cx="4838700" cy="4838700"/>
          </a:xfrm>
          <a:prstGeom prst="rect">
            <a:avLst/>
          </a:prstGeom>
          <a:noFill/>
          <a:ln>
            <a:noFill/>
          </a:ln>
        </p:spPr>
      </p:pic>
      <p:sp>
        <p:nvSpPr>
          <p:cNvPr id="116" name="Google Shape;116;p22"/>
          <p:cNvSpPr txBox="1"/>
          <p:nvPr/>
        </p:nvSpPr>
        <p:spPr>
          <a:xfrm>
            <a:off x="0" y="0"/>
            <a:ext cx="3808800" cy="492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Avenir"/>
                <a:ea typeface="Avenir"/>
                <a:cs typeface="Avenir"/>
                <a:sym typeface="Avenir"/>
              </a:rPr>
              <a:t>Model Learning Curve</a:t>
            </a:r>
            <a:endParaRPr sz="2000">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0" y="0"/>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020">
                <a:latin typeface="Avenir"/>
                <a:ea typeface="Avenir"/>
                <a:cs typeface="Avenir"/>
                <a:sym typeface="Avenir"/>
              </a:rPr>
              <a:t>Future Work</a:t>
            </a:r>
            <a:endParaRPr sz="2020">
              <a:latin typeface="Avenir"/>
              <a:ea typeface="Avenir"/>
              <a:cs typeface="Avenir"/>
              <a:sym typeface="Avenir"/>
            </a:endParaRPr>
          </a:p>
        </p:txBody>
      </p:sp>
      <p:sp>
        <p:nvSpPr>
          <p:cNvPr id="122" name="Google Shape;122;p23"/>
          <p:cNvSpPr txBox="1"/>
          <p:nvPr>
            <p:ph idx="1" type="body"/>
          </p:nvPr>
        </p:nvSpPr>
        <p:spPr>
          <a:xfrm>
            <a:off x="40600" y="724500"/>
            <a:ext cx="8520600" cy="3416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Font typeface="Avenir"/>
              <a:buAutoNum type="arabicPeriod"/>
            </a:pPr>
            <a:r>
              <a:rPr lang="en-GB" sz="1100">
                <a:solidFill>
                  <a:schemeClr val="dk1"/>
                </a:solidFill>
                <a:latin typeface="Avenir"/>
                <a:ea typeface="Avenir"/>
                <a:cs typeface="Avenir"/>
                <a:sym typeface="Avenir"/>
              </a:rPr>
              <a:t>Divide the dataset into training,validation and test with no overlapping dates.</a:t>
            </a:r>
            <a:endParaRPr sz="1100">
              <a:solidFill>
                <a:schemeClr val="dk1"/>
              </a:solidFill>
              <a:latin typeface="Avenir"/>
              <a:ea typeface="Avenir"/>
              <a:cs typeface="Avenir"/>
              <a:sym typeface="Avenir"/>
            </a:endParaRPr>
          </a:p>
          <a:p>
            <a:pPr indent="-298450" lvl="0" marL="457200" rtl="0" algn="l">
              <a:spcBef>
                <a:spcPts val="0"/>
              </a:spcBef>
              <a:spcAft>
                <a:spcPts val="0"/>
              </a:spcAft>
              <a:buClr>
                <a:schemeClr val="dk1"/>
              </a:buClr>
              <a:buSzPts val="1100"/>
              <a:buFont typeface="Avenir"/>
              <a:buAutoNum type="arabicPeriod"/>
            </a:pPr>
            <a:r>
              <a:rPr lang="en-GB" sz="1100">
                <a:solidFill>
                  <a:schemeClr val="dk1"/>
                </a:solidFill>
                <a:latin typeface="Avenir"/>
                <a:ea typeface="Avenir"/>
                <a:cs typeface="Avenir"/>
                <a:sym typeface="Avenir"/>
              </a:rPr>
              <a:t>Identify interactions between the features and do feature engineering.</a:t>
            </a:r>
            <a:endParaRPr sz="1100">
              <a:solidFill>
                <a:schemeClr val="dk1"/>
              </a:solidFill>
              <a:latin typeface="Avenir"/>
              <a:ea typeface="Avenir"/>
              <a:cs typeface="Avenir"/>
              <a:sym typeface="Avenir"/>
            </a:endParaRPr>
          </a:p>
          <a:p>
            <a:pPr indent="-298450" lvl="0" marL="457200" rtl="0" algn="l">
              <a:spcBef>
                <a:spcPts val="0"/>
              </a:spcBef>
              <a:spcAft>
                <a:spcPts val="0"/>
              </a:spcAft>
              <a:buClr>
                <a:schemeClr val="dk1"/>
              </a:buClr>
              <a:buSzPts val="1100"/>
              <a:buFont typeface="Avenir"/>
              <a:buAutoNum type="arabicPeriod"/>
            </a:pPr>
            <a:r>
              <a:rPr lang="en-GB" sz="1100">
                <a:solidFill>
                  <a:schemeClr val="dk1"/>
                </a:solidFill>
                <a:latin typeface="Avenir"/>
                <a:ea typeface="Avenir"/>
                <a:cs typeface="Avenir"/>
                <a:sym typeface="Avenir"/>
              </a:rPr>
              <a:t>Identify the feature transformations of high cardinal features like “recipe” if </a:t>
            </a:r>
            <a:r>
              <a:rPr lang="en-GB" sz="1100">
                <a:solidFill>
                  <a:schemeClr val="dk1"/>
                </a:solidFill>
                <a:latin typeface="Avenir"/>
                <a:ea typeface="Avenir"/>
                <a:cs typeface="Avenir"/>
                <a:sym typeface="Avenir"/>
              </a:rPr>
              <a:t>encoded into the model.</a:t>
            </a:r>
            <a:endParaRPr sz="1100">
              <a:solidFill>
                <a:schemeClr val="dk1"/>
              </a:solidFill>
              <a:latin typeface="Avenir"/>
              <a:ea typeface="Avenir"/>
              <a:cs typeface="Avenir"/>
              <a:sym typeface="Avenir"/>
            </a:endParaRPr>
          </a:p>
          <a:p>
            <a:pPr indent="-298450" lvl="0" marL="457200" rtl="0" algn="l">
              <a:spcBef>
                <a:spcPts val="0"/>
              </a:spcBef>
              <a:spcAft>
                <a:spcPts val="0"/>
              </a:spcAft>
              <a:buClr>
                <a:schemeClr val="dk1"/>
              </a:buClr>
              <a:buSzPts val="1100"/>
              <a:buFont typeface="Avenir"/>
              <a:buAutoNum type="arabicPeriod"/>
            </a:pPr>
            <a:r>
              <a:rPr lang="en-GB" sz="1100">
                <a:solidFill>
                  <a:schemeClr val="dk1"/>
                </a:solidFill>
                <a:latin typeface="Avenir"/>
                <a:ea typeface="Avenir"/>
                <a:cs typeface="Avenir"/>
                <a:sym typeface="Avenir"/>
              </a:rPr>
              <a:t>Extensive Algorithm Selection -Exploration of both linear and non linear Black-Box Models.</a:t>
            </a:r>
            <a:endParaRPr sz="1100">
              <a:solidFill>
                <a:schemeClr val="dk1"/>
              </a:solidFill>
              <a:latin typeface="Avenir"/>
              <a:ea typeface="Avenir"/>
              <a:cs typeface="Avenir"/>
              <a:sym typeface="Avenir"/>
            </a:endParaRPr>
          </a:p>
          <a:p>
            <a:pPr indent="-298450" lvl="0" marL="457200" rtl="0" algn="l">
              <a:spcBef>
                <a:spcPts val="0"/>
              </a:spcBef>
              <a:spcAft>
                <a:spcPts val="0"/>
              </a:spcAft>
              <a:buClr>
                <a:schemeClr val="dk1"/>
              </a:buClr>
              <a:buSzPts val="1100"/>
              <a:buFont typeface="Avenir"/>
              <a:buAutoNum type="arabicPeriod"/>
            </a:pPr>
            <a:r>
              <a:rPr lang="en-GB" sz="1100">
                <a:solidFill>
                  <a:schemeClr val="dk1"/>
                </a:solidFill>
                <a:latin typeface="Avenir"/>
                <a:ea typeface="Avenir"/>
                <a:cs typeface="Avenir"/>
                <a:sym typeface="Avenir"/>
              </a:rPr>
              <a:t>Extensive Model Selection to identify the right set of features and hyperparameters.</a:t>
            </a:r>
            <a:endParaRPr sz="1100">
              <a:solidFill>
                <a:schemeClr val="dk1"/>
              </a:solidFill>
              <a:latin typeface="Avenir"/>
              <a:ea typeface="Avenir"/>
              <a:cs typeface="Avenir"/>
              <a:sym typeface="Avenir"/>
            </a:endParaRPr>
          </a:p>
          <a:p>
            <a:pPr indent="-298450" lvl="0" marL="457200" rtl="0" algn="l">
              <a:spcBef>
                <a:spcPts val="0"/>
              </a:spcBef>
              <a:spcAft>
                <a:spcPts val="0"/>
              </a:spcAft>
              <a:buClr>
                <a:schemeClr val="dk1"/>
              </a:buClr>
              <a:buSzPts val="1100"/>
              <a:buFont typeface="Avenir"/>
              <a:buAutoNum type="arabicPeriod"/>
            </a:pPr>
            <a:r>
              <a:rPr lang="en-GB" sz="1100">
                <a:solidFill>
                  <a:schemeClr val="dk1"/>
                </a:solidFill>
                <a:latin typeface="Avenir"/>
                <a:ea typeface="Avenir"/>
                <a:cs typeface="Avenir"/>
                <a:sym typeface="Avenir"/>
              </a:rPr>
              <a:t>Experiment on Building models catering to specific Plant Type or Plant Location/</a:t>
            </a:r>
            <a:r>
              <a:rPr lang="en-GB" sz="1100">
                <a:solidFill>
                  <a:schemeClr val="dk1"/>
                </a:solidFill>
                <a:latin typeface="Avenir"/>
                <a:ea typeface="Avenir"/>
                <a:cs typeface="Avenir"/>
                <a:sym typeface="Avenir"/>
              </a:rPr>
              <a:t>WorkCentre</a:t>
            </a:r>
            <a:r>
              <a:rPr lang="en-GB" sz="1100">
                <a:solidFill>
                  <a:schemeClr val="dk1"/>
                </a:solidFill>
                <a:latin typeface="Avenir"/>
                <a:ea typeface="Avenir"/>
                <a:cs typeface="Avenir"/>
                <a:sym typeface="Avenir"/>
              </a:rPr>
              <a:t> and check their performance.</a:t>
            </a:r>
            <a:endParaRPr sz="1100">
              <a:solidFill>
                <a:schemeClr val="dk1"/>
              </a:solidFill>
              <a:latin typeface="Avenir"/>
              <a:ea typeface="Avenir"/>
              <a:cs typeface="Avenir"/>
              <a:sym typeface="Avenir"/>
            </a:endParaRPr>
          </a:p>
          <a:p>
            <a:pPr indent="-298450" lvl="0" marL="457200" rtl="0" algn="l">
              <a:spcBef>
                <a:spcPts val="0"/>
              </a:spcBef>
              <a:spcAft>
                <a:spcPts val="0"/>
              </a:spcAft>
              <a:buClr>
                <a:schemeClr val="dk1"/>
              </a:buClr>
              <a:buSzPts val="1100"/>
              <a:buFont typeface="Avenir"/>
              <a:buAutoNum type="arabicPeriod"/>
            </a:pPr>
            <a:r>
              <a:rPr lang="en-GB" sz="1100">
                <a:solidFill>
                  <a:schemeClr val="dk1"/>
                </a:solidFill>
                <a:latin typeface="Avenir"/>
                <a:ea typeface="Avenir"/>
                <a:cs typeface="Avenir"/>
                <a:sym typeface="Avenir"/>
              </a:rPr>
              <a:t>Adding following features related to Date:</a:t>
            </a:r>
            <a:endParaRPr sz="1100">
              <a:solidFill>
                <a:schemeClr val="dk1"/>
              </a:solidFill>
              <a:latin typeface="Avenir"/>
              <a:ea typeface="Avenir"/>
              <a:cs typeface="Avenir"/>
              <a:sym typeface="Avenir"/>
            </a:endParaRPr>
          </a:p>
          <a:p>
            <a:pPr indent="-298450" lvl="1" marL="914400" rtl="0" algn="l">
              <a:spcBef>
                <a:spcPts val="0"/>
              </a:spcBef>
              <a:spcAft>
                <a:spcPts val="0"/>
              </a:spcAft>
              <a:buClr>
                <a:schemeClr val="dk1"/>
              </a:buClr>
              <a:buSzPts val="1100"/>
              <a:buFont typeface="Avenir"/>
              <a:buAutoNum type="alphaLcPeriod"/>
            </a:pPr>
            <a:r>
              <a:rPr lang="en-GB" sz="1100">
                <a:solidFill>
                  <a:schemeClr val="dk1"/>
                </a:solidFill>
                <a:latin typeface="Avenir"/>
                <a:ea typeface="Avenir"/>
                <a:cs typeface="Avenir"/>
                <a:sym typeface="Avenir"/>
              </a:rPr>
              <a:t>Year</a:t>
            </a:r>
            <a:endParaRPr sz="1100">
              <a:solidFill>
                <a:schemeClr val="dk1"/>
              </a:solidFill>
              <a:latin typeface="Avenir"/>
              <a:ea typeface="Avenir"/>
              <a:cs typeface="Avenir"/>
              <a:sym typeface="Avenir"/>
            </a:endParaRPr>
          </a:p>
          <a:p>
            <a:pPr indent="-298450" lvl="1" marL="914400" rtl="0" algn="l">
              <a:spcBef>
                <a:spcPts val="0"/>
              </a:spcBef>
              <a:spcAft>
                <a:spcPts val="0"/>
              </a:spcAft>
              <a:buClr>
                <a:schemeClr val="dk1"/>
              </a:buClr>
              <a:buSzPts val="1100"/>
              <a:buFont typeface="Avenir"/>
              <a:buAutoNum type="alphaLcPeriod"/>
            </a:pPr>
            <a:r>
              <a:rPr lang="en-GB" sz="1100">
                <a:solidFill>
                  <a:schemeClr val="dk1"/>
                </a:solidFill>
                <a:latin typeface="Avenir"/>
                <a:ea typeface="Avenir"/>
                <a:cs typeface="Avenir"/>
                <a:sym typeface="Avenir"/>
              </a:rPr>
              <a:t>Month of the year</a:t>
            </a:r>
            <a:endParaRPr sz="1100">
              <a:solidFill>
                <a:schemeClr val="dk1"/>
              </a:solidFill>
              <a:latin typeface="Avenir"/>
              <a:ea typeface="Avenir"/>
              <a:cs typeface="Avenir"/>
              <a:sym typeface="Avenir"/>
            </a:endParaRPr>
          </a:p>
          <a:p>
            <a:pPr indent="-298450" lvl="1" marL="914400" rtl="0" algn="l">
              <a:spcBef>
                <a:spcPts val="0"/>
              </a:spcBef>
              <a:spcAft>
                <a:spcPts val="0"/>
              </a:spcAft>
              <a:buClr>
                <a:schemeClr val="dk1"/>
              </a:buClr>
              <a:buSzPts val="1100"/>
              <a:buFont typeface="Avenir"/>
              <a:buAutoNum type="alphaLcPeriod"/>
            </a:pPr>
            <a:r>
              <a:rPr lang="en-GB" sz="1100">
                <a:solidFill>
                  <a:schemeClr val="dk1"/>
                </a:solidFill>
                <a:latin typeface="Avenir"/>
                <a:ea typeface="Avenir"/>
                <a:cs typeface="Avenir"/>
                <a:sym typeface="Avenir"/>
              </a:rPr>
              <a:t>Week of the year</a:t>
            </a:r>
            <a:endParaRPr sz="1100">
              <a:solidFill>
                <a:schemeClr val="dk1"/>
              </a:solidFill>
              <a:latin typeface="Avenir"/>
              <a:ea typeface="Avenir"/>
              <a:cs typeface="Avenir"/>
              <a:sym typeface="Avenir"/>
            </a:endParaRPr>
          </a:p>
          <a:p>
            <a:pPr indent="-298450" lvl="1" marL="914400" rtl="0" algn="l">
              <a:spcBef>
                <a:spcPts val="0"/>
              </a:spcBef>
              <a:spcAft>
                <a:spcPts val="0"/>
              </a:spcAft>
              <a:buClr>
                <a:schemeClr val="dk1"/>
              </a:buClr>
              <a:buSzPts val="1100"/>
              <a:buFont typeface="Avenir"/>
              <a:buAutoNum type="alphaLcPeriod"/>
            </a:pPr>
            <a:r>
              <a:rPr lang="en-GB" sz="1100">
                <a:solidFill>
                  <a:schemeClr val="dk1"/>
                </a:solidFill>
                <a:latin typeface="Avenir"/>
                <a:ea typeface="Avenir"/>
                <a:cs typeface="Avenir"/>
                <a:sym typeface="Avenir"/>
              </a:rPr>
              <a:t>Day of the week</a:t>
            </a:r>
            <a:endParaRPr sz="1100">
              <a:solidFill>
                <a:schemeClr val="dk1"/>
              </a:solidFill>
              <a:latin typeface="Avenir"/>
              <a:ea typeface="Avenir"/>
              <a:cs typeface="Avenir"/>
              <a:sym typeface="Avenir"/>
            </a:endParaRPr>
          </a:p>
          <a:p>
            <a:pPr indent="-298450" lvl="1" marL="914400" rtl="0" algn="l">
              <a:spcBef>
                <a:spcPts val="0"/>
              </a:spcBef>
              <a:spcAft>
                <a:spcPts val="0"/>
              </a:spcAft>
              <a:buClr>
                <a:schemeClr val="dk1"/>
              </a:buClr>
              <a:buSzPts val="1100"/>
              <a:buFont typeface="Avenir"/>
              <a:buAutoNum type="alphaLcPeriod"/>
            </a:pPr>
            <a:r>
              <a:rPr lang="en-GB" sz="1100">
                <a:solidFill>
                  <a:schemeClr val="dk1"/>
                </a:solidFill>
                <a:latin typeface="Avenir"/>
                <a:ea typeface="Avenir"/>
                <a:cs typeface="Avenir"/>
                <a:sym typeface="Avenir"/>
              </a:rPr>
              <a:t>Month End ,Month Start etc </a:t>
            </a:r>
            <a:endParaRPr sz="1100">
              <a:solidFill>
                <a:schemeClr val="dk1"/>
              </a:solidFill>
              <a:latin typeface="Avenir"/>
              <a:ea typeface="Avenir"/>
              <a:cs typeface="Avenir"/>
              <a:sym typeface="Avenir"/>
            </a:endParaRPr>
          </a:p>
          <a:p>
            <a:pPr indent="-298450" lvl="0" marL="457200" rtl="0" algn="l">
              <a:spcBef>
                <a:spcPts val="0"/>
              </a:spcBef>
              <a:spcAft>
                <a:spcPts val="0"/>
              </a:spcAft>
              <a:buClr>
                <a:schemeClr val="dk1"/>
              </a:buClr>
              <a:buSzPts val="1100"/>
              <a:buFont typeface="Avenir"/>
              <a:buAutoNum type="arabicPeriod"/>
            </a:pPr>
            <a:r>
              <a:rPr lang="en-GB" sz="1100">
                <a:solidFill>
                  <a:schemeClr val="dk1"/>
                </a:solidFill>
                <a:latin typeface="Avenir"/>
                <a:ea typeface="Avenir"/>
                <a:cs typeface="Avenir"/>
                <a:sym typeface="Avenir"/>
              </a:rPr>
              <a:t>T</a:t>
            </a:r>
            <a:r>
              <a:rPr lang="en-GB" sz="1100">
                <a:solidFill>
                  <a:schemeClr val="dk1"/>
                </a:solidFill>
                <a:latin typeface="Avenir"/>
                <a:ea typeface="Avenir"/>
                <a:cs typeface="Avenir"/>
                <a:sym typeface="Avenir"/>
              </a:rPr>
              <a:t>ransform the regression problem into a classification problem by binning the </a:t>
            </a:r>
            <a:r>
              <a:rPr lang="en-GB" sz="1100">
                <a:solidFill>
                  <a:schemeClr val="dk1"/>
                </a:solidFill>
                <a:latin typeface="Avenir"/>
                <a:ea typeface="Avenir"/>
                <a:cs typeface="Avenir"/>
                <a:sym typeface="Avenir"/>
              </a:rPr>
              <a:t>Mixing Efficiency</a:t>
            </a:r>
            <a:r>
              <a:rPr lang="en-GB" sz="1100">
                <a:solidFill>
                  <a:schemeClr val="dk1"/>
                </a:solidFill>
                <a:latin typeface="Avenir"/>
                <a:ea typeface="Avenir"/>
                <a:cs typeface="Avenir"/>
                <a:sym typeface="Avenir"/>
              </a:rPr>
              <a:t> values into makeshift classes.</a:t>
            </a:r>
            <a:endParaRPr sz="1100">
              <a:solidFill>
                <a:schemeClr val="dk1"/>
              </a:solidFill>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0" y="0"/>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020">
                <a:latin typeface="Avenir"/>
                <a:ea typeface="Avenir"/>
                <a:cs typeface="Avenir"/>
                <a:sym typeface="Avenir"/>
              </a:rPr>
              <a:t>Evaluation Metric</a:t>
            </a:r>
            <a:endParaRPr sz="2020">
              <a:latin typeface="Avenir"/>
              <a:ea typeface="Avenir"/>
              <a:cs typeface="Avenir"/>
              <a:sym typeface="Avenir"/>
            </a:endParaRPr>
          </a:p>
        </p:txBody>
      </p:sp>
      <p:sp>
        <p:nvSpPr>
          <p:cNvPr id="128" name="Google Shape;128;p24"/>
          <p:cNvSpPr txBox="1"/>
          <p:nvPr>
            <p:ph idx="1" type="body"/>
          </p:nvPr>
        </p:nvSpPr>
        <p:spPr>
          <a:xfrm>
            <a:off x="25950" y="721250"/>
            <a:ext cx="8520600" cy="3416400"/>
          </a:xfrm>
          <a:prstGeom prst="rect">
            <a:avLst/>
          </a:prstGeom>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GB" sz="1050">
                <a:solidFill>
                  <a:schemeClr val="dk1"/>
                </a:solidFill>
                <a:latin typeface="Avenir"/>
                <a:ea typeface="Avenir"/>
                <a:cs typeface="Avenir"/>
                <a:sym typeface="Avenir"/>
              </a:rPr>
              <a:t>Currently Used:</a:t>
            </a:r>
            <a:endParaRPr sz="1050">
              <a:solidFill>
                <a:schemeClr val="dk1"/>
              </a:solidFill>
              <a:latin typeface="Avenir"/>
              <a:ea typeface="Avenir"/>
              <a:cs typeface="Avenir"/>
              <a:sym typeface="Avenir"/>
            </a:endParaRPr>
          </a:p>
          <a:p>
            <a:pPr indent="-295275" lvl="0" marL="457200" rtl="0" algn="l">
              <a:spcBef>
                <a:spcPts val="1200"/>
              </a:spcBef>
              <a:spcAft>
                <a:spcPts val="0"/>
              </a:spcAft>
              <a:buClr>
                <a:schemeClr val="dk1"/>
              </a:buClr>
              <a:buSzPts val="1050"/>
              <a:buFont typeface="Avenir"/>
              <a:buAutoNum type="arabicPeriod"/>
            </a:pPr>
            <a:r>
              <a:rPr lang="en-GB" sz="1050">
                <a:solidFill>
                  <a:schemeClr val="dk1"/>
                </a:solidFill>
                <a:latin typeface="Avenir"/>
                <a:ea typeface="Avenir"/>
                <a:cs typeface="Avenir"/>
                <a:sym typeface="Avenir"/>
              </a:rPr>
              <a:t>RMSE </a:t>
            </a:r>
            <a:r>
              <a:rPr lang="en-GB" sz="1050">
                <a:solidFill>
                  <a:schemeClr val="dk1"/>
                </a:solidFill>
                <a:latin typeface="Avenir"/>
                <a:ea typeface="Avenir"/>
                <a:cs typeface="Avenir"/>
                <a:sym typeface="Avenir"/>
              </a:rPr>
              <a:t>between the predicted value and the observed value.</a:t>
            </a:r>
            <a:endParaRPr sz="1050">
              <a:solidFill>
                <a:schemeClr val="dk1"/>
              </a:solidFill>
              <a:latin typeface="Avenir"/>
              <a:ea typeface="Avenir"/>
              <a:cs typeface="Avenir"/>
              <a:sym typeface="Avenir"/>
            </a:endParaRPr>
          </a:p>
          <a:p>
            <a:pPr indent="-295275" lvl="0" marL="457200" rtl="0" algn="l">
              <a:spcBef>
                <a:spcPts val="0"/>
              </a:spcBef>
              <a:spcAft>
                <a:spcPts val="0"/>
              </a:spcAft>
              <a:buClr>
                <a:schemeClr val="dk1"/>
              </a:buClr>
              <a:buSzPts val="1050"/>
              <a:buFont typeface="Avenir"/>
              <a:buAutoNum type="arabicPeriod"/>
            </a:pPr>
            <a:r>
              <a:rPr lang="en-GB" sz="1050">
                <a:solidFill>
                  <a:schemeClr val="dk1"/>
                </a:solidFill>
                <a:latin typeface="Avenir"/>
                <a:ea typeface="Avenir"/>
                <a:cs typeface="Avenir"/>
                <a:sym typeface="Avenir"/>
              </a:rPr>
              <a:t>R2</a:t>
            </a:r>
            <a:endParaRPr sz="1050">
              <a:solidFill>
                <a:schemeClr val="dk1"/>
              </a:solidFill>
              <a:latin typeface="Avenir"/>
              <a:ea typeface="Avenir"/>
              <a:cs typeface="Avenir"/>
              <a:sym typeface="Avenir"/>
            </a:endParaRPr>
          </a:p>
          <a:p>
            <a:pPr indent="0" lvl="0" marL="0" rtl="0" algn="l">
              <a:spcBef>
                <a:spcPts val="1200"/>
              </a:spcBef>
              <a:spcAft>
                <a:spcPts val="0"/>
              </a:spcAft>
              <a:buNone/>
            </a:pPr>
            <a:r>
              <a:rPr lang="en-GB" sz="1050">
                <a:solidFill>
                  <a:schemeClr val="dk1"/>
                </a:solidFill>
                <a:latin typeface="Avenir"/>
                <a:ea typeface="Avenir"/>
                <a:cs typeface="Avenir"/>
                <a:sym typeface="Avenir"/>
              </a:rPr>
              <a:t>Possible Alternatives:</a:t>
            </a:r>
            <a:endParaRPr sz="1050">
              <a:solidFill>
                <a:schemeClr val="dk1"/>
              </a:solidFill>
              <a:latin typeface="Avenir"/>
              <a:ea typeface="Avenir"/>
              <a:cs typeface="Avenir"/>
              <a:sym typeface="Avenir"/>
            </a:endParaRPr>
          </a:p>
          <a:p>
            <a:pPr indent="-295275" lvl="0" marL="457200" rtl="0" algn="l">
              <a:spcBef>
                <a:spcPts val="1200"/>
              </a:spcBef>
              <a:spcAft>
                <a:spcPts val="0"/>
              </a:spcAft>
              <a:buClr>
                <a:schemeClr val="dk1"/>
              </a:buClr>
              <a:buSzPts val="1050"/>
              <a:buFont typeface="Avenir"/>
              <a:buAutoNum type="arabicPeriod"/>
            </a:pPr>
            <a:r>
              <a:rPr lang="en-GB" sz="1050">
                <a:solidFill>
                  <a:schemeClr val="dk1"/>
                </a:solidFill>
                <a:latin typeface="Avenir"/>
                <a:ea typeface="Avenir"/>
                <a:cs typeface="Avenir"/>
                <a:sym typeface="Avenir"/>
              </a:rPr>
              <a:t>Root-Mean-Squared-Error (RMSE) between the logarithm of the predicted value and the logarithm of the observed value to ensure errors in predicting expensive houses and cheap houses will affect the result equally.</a:t>
            </a:r>
            <a:endParaRPr sz="1050">
              <a:solidFill>
                <a:schemeClr val="dk1"/>
              </a:solidFill>
              <a:latin typeface="Avenir"/>
              <a:ea typeface="Avenir"/>
              <a:cs typeface="Avenir"/>
              <a:sym typeface="Avenir"/>
            </a:endParaRPr>
          </a:p>
          <a:p>
            <a:pPr indent="-295275" lvl="0" marL="457200" rtl="0" algn="l">
              <a:spcBef>
                <a:spcPts val="0"/>
              </a:spcBef>
              <a:spcAft>
                <a:spcPts val="0"/>
              </a:spcAft>
              <a:buClr>
                <a:schemeClr val="dk1"/>
              </a:buClr>
              <a:buSzPts val="1050"/>
              <a:buFont typeface="Avenir"/>
              <a:buAutoNum type="arabicPeriod"/>
            </a:pPr>
            <a:r>
              <a:rPr lang="en-GB" sz="1050">
                <a:solidFill>
                  <a:schemeClr val="dk1"/>
                </a:solidFill>
                <a:latin typeface="Avenir"/>
                <a:ea typeface="Avenir"/>
                <a:cs typeface="Avenir"/>
                <a:sym typeface="Avenir"/>
              </a:rPr>
              <a:t>Clipping of the target values and using RMSE between the predicted value and the observed value.</a:t>
            </a:r>
            <a:endParaRPr sz="1050">
              <a:solidFill>
                <a:schemeClr val="dk1"/>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303275" y="206850"/>
            <a:ext cx="3975900" cy="400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GB"/>
              <a:t>Objective</a:t>
            </a:r>
            <a:endParaRPr/>
          </a:p>
        </p:txBody>
      </p:sp>
      <p:sp>
        <p:nvSpPr>
          <p:cNvPr id="61" name="Google Shape;61;p14"/>
          <p:cNvSpPr txBox="1"/>
          <p:nvPr/>
        </p:nvSpPr>
        <p:spPr>
          <a:xfrm>
            <a:off x="460175" y="775600"/>
            <a:ext cx="5688900" cy="692700"/>
          </a:xfrm>
          <a:prstGeom prst="rect">
            <a:avLst/>
          </a:prstGeom>
          <a:noFill/>
          <a:ln>
            <a:noFill/>
          </a:ln>
        </p:spPr>
        <p:txBody>
          <a:bodyPr anchorCtr="0" anchor="t" bIns="91425" lIns="91425" spcFirstLastPara="1" rIns="91425" wrap="square" tIns="91425">
            <a:spAutoFit/>
          </a:bodyPr>
          <a:lstStyle/>
          <a:p>
            <a:pPr indent="-298450" lvl="0" marL="457200" rtl="0" algn="l">
              <a:spcBef>
                <a:spcPts val="1588"/>
              </a:spcBef>
              <a:spcAft>
                <a:spcPts val="0"/>
              </a:spcAft>
              <a:buClr>
                <a:schemeClr val="dk1"/>
              </a:buClr>
              <a:buSzPts val="1100"/>
              <a:buFont typeface="Avenir"/>
              <a:buAutoNum type="arabicPeriod"/>
            </a:pPr>
            <a:r>
              <a:rPr lang="en-GB" sz="1100">
                <a:solidFill>
                  <a:schemeClr val="dk1"/>
                </a:solidFill>
                <a:latin typeface="Avenir"/>
                <a:ea typeface="Avenir"/>
                <a:cs typeface="Avenir"/>
                <a:sym typeface="Avenir"/>
              </a:rPr>
              <a:t>Understand Rubber Mixer data and build a model capable of predicting the efficiency of a mixer. </a:t>
            </a:r>
            <a:endParaRPr sz="1100">
              <a:solidFill>
                <a:schemeClr val="dk1"/>
              </a:solidFill>
              <a:latin typeface="Avenir"/>
              <a:ea typeface="Avenir"/>
              <a:cs typeface="Avenir"/>
              <a:sym typeface="Avenir"/>
            </a:endParaRPr>
          </a:p>
          <a:p>
            <a:pPr indent="-298450" lvl="0" marL="457200" rtl="0" algn="l">
              <a:spcBef>
                <a:spcPts val="0"/>
              </a:spcBef>
              <a:spcAft>
                <a:spcPts val="0"/>
              </a:spcAft>
              <a:buClr>
                <a:schemeClr val="dk1"/>
              </a:buClr>
              <a:buSzPts val="1100"/>
              <a:buFont typeface="Avenir"/>
              <a:buAutoNum type="arabicPeriod"/>
            </a:pPr>
            <a:r>
              <a:rPr lang="en-GB" sz="1100">
                <a:solidFill>
                  <a:schemeClr val="dk1"/>
                </a:solidFill>
                <a:latin typeface="Avenir"/>
                <a:ea typeface="Avenir"/>
                <a:cs typeface="Avenir"/>
                <a:sym typeface="Avenir"/>
              </a:rPr>
              <a:t>Identify Features which will have maximum impact on the mixing cycle time.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graphicFrame>
        <p:nvGraphicFramePr>
          <p:cNvPr id="66" name="Google Shape;66;p15"/>
          <p:cNvGraphicFramePr/>
          <p:nvPr/>
        </p:nvGraphicFramePr>
        <p:xfrm>
          <a:off x="6697125" y="2805250"/>
          <a:ext cx="3000000" cy="3000000"/>
        </p:xfrm>
        <a:graphic>
          <a:graphicData uri="http://schemas.openxmlformats.org/drawingml/2006/table">
            <a:tbl>
              <a:tblPr>
                <a:noFill/>
                <a:tableStyleId>{BECD903B-1545-4B8F-85D3-5CDBC0EA9C59}</a:tableStyleId>
              </a:tblPr>
              <a:tblGrid>
                <a:gridCol w="885375"/>
                <a:gridCol w="885375"/>
              </a:tblGrid>
              <a:tr h="199375">
                <a:tc>
                  <a:txBody>
                    <a:bodyPr/>
                    <a:lstStyle/>
                    <a:p>
                      <a:pPr indent="0" lvl="0" marL="0" rtl="0" algn="ctr">
                        <a:lnSpc>
                          <a:spcPct val="115000"/>
                        </a:lnSpc>
                        <a:spcBef>
                          <a:spcPts val="0"/>
                        </a:spcBef>
                        <a:spcAft>
                          <a:spcPts val="0"/>
                        </a:spcAft>
                        <a:buNone/>
                      </a:pPr>
                      <a:r>
                        <a:rPr lang="en-GB" sz="1000"/>
                        <a:t>Quantile</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Value</a:t>
                      </a:r>
                      <a:endParaRPr sz="10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4450">
                <a:tc>
                  <a:txBody>
                    <a:bodyPr/>
                    <a:lstStyle/>
                    <a:p>
                      <a:pPr indent="0" lvl="0" marL="0" rtl="0" algn="r">
                        <a:lnSpc>
                          <a:spcPct val="115000"/>
                        </a:lnSpc>
                        <a:spcBef>
                          <a:spcPts val="0"/>
                        </a:spcBef>
                        <a:spcAft>
                          <a:spcPts val="0"/>
                        </a:spcAft>
                        <a:buNone/>
                      </a:pPr>
                      <a:r>
                        <a:rPr lang="en-GB" sz="700"/>
                        <a:t>0.00</a:t>
                      </a:r>
                      <a:endParaRPr sz="7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700"/>
                        <a:t>0.00</a:t>
                      </a:r>
                      <a:endParaRPr sz="7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4450">
                <a:tc>
                  <a:txBody>
                    <a:bodyPr/>
                    <a:lstStyle/>
                    <a:p>
                      <a:pPr indent="0" lvl="0" marL="0" rtl="0" algn="r">
                        <a:lnSpc>
                          <a:spcPct val="115000"/>
                        </a:lnSpc>
                        <a:spcBef>
                          <a:spcPts val="0"/>
                        </a:spcBef>
                        <a:spcAft>
                          <a:spcPts val="0"/>
                        </a:spcAft>
                        <a:buNone/>
                      </a:pPr>
                      <a:r>
                        <a:rPr lang="en-GB" sz="700"/>
                        <a:t>0.10</a:t>
                      </a:r>
                      <a:endParaRPr sz="7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700"/>
                        <a:t>1.64</a:t>
                      </a:r>
                      <a:endParaRPr sz="7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4450">
                <a:tc>
                  <a:txBody>
                    <a:bodyPr/>
                    <a:lstStyle/>
                    <a:p>
                      <a:pPr indent="0" lvl="0" marL="0" rtl="0" algn="r">
                        <a:lnSpc>
                          <a:spcPct val="115000"/>
                        </a:lnSpc>
                        <a:spcBef>
                          <a:spcPts val="0"/>
                        </a:spcBef>
                        <a:spcAft>
                          <a:spcPts val="0"/>
                        </a:spcAft>
                        <a:buNone/>
                      </a:pPr>
                      <a:r>
                        <a:rPr lang="en-GB" sz="700"/>
                        <a:t>0.20</a:t>
                      </a:r>
                      <a:endParaRPr sz="7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700"/>
                        <a:t>2.06</a:t>
                      </a:r>
                      <a:endParaRPr sz="7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4450">
                <a:tc>
                  <a:txBody>
                    <a:bodyPr/>
                    <a:lstStyle/>
                    <a:p>
                      <a:pPr indent="0" lvl="0" marL="0" rtl="0" algn="r">
                        <a:lnSpc>
                          <a:spcPct val="115000"/>
                        </a:lnSpc>
                        <a:spcBef>
                          <a:spcPts val="0"/>
                        </a:spcBef>
                        <a:spcAft>
                          <a:spcPts val="0"/>
                        </a:spcAft>
                        <a:buNone/>
                      </a:pPr>
                      <a:r>
                        <a:rPr lang="en-GB" sz="700"/>
                        <a:t>0.30</a:t>
                      </a:r>
                      <a:endParaRPr sz="7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700"/>
                        <a:t>2.36</a:t>
                      </a:r>
                      <a:endParaRPr sz="7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4450">
                <a:tc>
                  <a:txBody>
                    <a:bodyPr/>
                    <a:lstStyle/>
                    <a:p>
                      <a:pPr indent="0" lvl="0" marL="0" rtl="0" algn="r">
                        <a:lnSpc>
                          <a:spcPct val="115000"/>
                        </a:lnSpc>
                        <a:spcBef>
                          <a:spcPts val="0"/>
                        </a:spcBef>
                        <a:spcAft>
                          <a:spcPts val="0"/>
                        </a:spcAft>
                        <a:buNone/>
                      </a:pPr>
                      <a:r>
                        <a:rPr lang="en-GB" sz="700"/>
                        <a:t>0.40</a:t>
                      </a:r>
                      <a:endParaRPr sz="7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700"/>
                        <a:t>2.59</a:t>
                      </a:r>
                      <a:endParaRPr sz="7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4450">
                <a:tc>
                  <a:txBody>
                    <a:bodyPr/>
                    <a:lstStyle/>
                    <a:p>
                      <a:pPr indent="0" lvl="0" marL="0" rtl="0" algn="r">
                        <a:lnSpc>
                          <a:spcPct val="115000"/>
                        </a:lnSpc>
                        <a:spcBef>
                          <a:spcPts val="0"/>
                        </a:spcBef>
                        <a:spcAft>
                          <a:spcPts val="0"/>
                        </a:spcAft>
                        <a:buNone/>
                      </a:pPr>
                      <a:r>
                        <a:rPr lang="en-GB" sz="700"/>
                        <a:t>0.50</a:t>
                      </a:r>
                      <a:endParaRPr sz="7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700"/>
                        <a:t>2.71</a:t>
                      </a:r>
                      <a:endParaRPr sz="7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4450">
                <a:tc>
                  <a:txBody>
                    <a:bodyPr/>
                    <a:lstStyle/>
                    <a:p>
                      <a:pPr indent="0" lvl="0" marL="0" rtl="0" algn="r">
                        <a:lnSpc>
                          <a:spcPct val="115000"/>
                        </a:lnSpc>
                        <a:spcBef>
                          <a:spcPts val="0"/>
                        </a:spcBef>
                        <a:spcAft>
                          <a:spcPts val="0"/>
                        </a:spcAft>
                        <a:buNone/>
                      </a:pPr>
                      <a:r>
                        <a:rPr lang="en-GB" sz="700"/>
                        <a:t>0.60</a:t>
                      </a:r>
                      <a:endParaRPr sz="7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700"/>
                        <a:t>2.82</a:t>
                      </a:r>
                      <a:endParaRPr sz="7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4450">
                <a:tc>
                  <a:txBody>
                    <a:bodyPr/>
                    <a:lstStyle/>
                    <a:p>
                      <a:pPr indent="0" lvl="0" marL="0" rtl="0" algn="r">
                        <a:lnSpc>
                          <a:spcPct val="115000"/>
                        </a:lnSpc>
                        <a:spcBef>
                          <a:spcPts val="0"/>
                        </a:spcBef>
                        <a:spcAft>
                          <a:spcPts val="0"/>
                        </a:spcAft>
                        <a:buNone/>
                      </a:pPr>
                      <a:r>
                        <a:rPr lang="en-GB" sz="700"/>
                        <a:t>0.70</a:t>
                      </a:r>
                      <a:endParaRPr sz="7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700"/>
                        <a:t>3.02</a:t>
                      </a:r>
                      <a:endParaRPr sz="7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4450">
                <a:tc>
                  <a:txBody>
                    <a:bodyPr/>
                    <a:lstStyle/>
                    <a:p>
                      <a:pPr indent="0" lvl="0" marL="0" rtl="0" algn="r">
                        <a:lnSpc>
                          <a:spcPct val="115000"/>
                        </a:lnSpc>
                        <a:spcBef>
                          <a:spcPts val="0"/>
                        </a:spcBef>
                        <a:spcAft>
                          <a:spcPts val="0"/>
                        </a:spcAft>
                        <a:buNone/>
                      </a:pPr>
                      <a:r>
                        <a:rPr lang="en-GB" sz="700"/>
                        <a:t>0.80</a:t>
                      </a:r>
                      <a:endParaRPr sz="7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700"/>
                        <a:t>3.17</a:t>
                      </a:r>
                      <a:endParaRPr sz="7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4450">
                <a:tc>
                  <a:txBody>
                    <a:bodyPr/>
                    <a:lstStyle/>
                    <a:p>
                      <a:pPr indent="0" lvl="0" marL="0" rtl="0" algn="r">
                        <a:lnSpc>
                          <a:spcPct val="115000"/>
                        </a:lnSpc>
                        <a:spcBef>
                          <a:spcPts val="0"/>
                        </a:spcBef>
                        <a:spcAft>
                          <a:spcPts val="0"/>
                        </a:spcAft>
                        <a:buNone/>
                      </a:pPr>
                      <a:r>
                        <a:rPr lang="en-GB" sz="700"/>
                        <a:t>0.90</a:t>
                      </a:r>
                      <a:endParaRPr sz="7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700"/>
                        <a:t>3.66</a:t>
                      </a:r>
                      <a:endParaRPr sz="7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4450">
                <a:tc>
                  <a:txBody>
                    <a:bodyPr/>
                    <a:lstStyle/>
                    <a:p>
                      <a:pPr indent="0" lvl="0" marL="0" rtl="0" algn="r">
                        <a:lnSpc>
                          <a:spcPct val="115000"/>
                        </a:lnSpc>
                        <a:spcBef>
                          <a:spcPts val="0"/>
                        </a:spcBef>
                        <a:spcAft>
                          <a:spcPts val="0"/>
                        </a:spcAft>
                        <a:buNone/>
                      </a:pPr>
                      <a:r>
                        <a:rPr lang="en-GB" sz="700"/>
                        <a:t>1.00</a:t>
                      </a:r>
                      <a:endParaRPr sz="7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700"/>
                        <a:t>6.97</a:t>
                      </a:r>
                      <a:endParaRPr sz="700"/>
                    </a:p>
                  </a:txBody>
                  <a:tcPr marT="19050" marB="19050" marR="28575" marL="2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7" name="Google Shape;67;p15"/>
          <p:cNvSpPr txBox="1"/>
          <p:nvPr/>
        </p:nvSpPr>
        <p:spPr>
          <a:xfrm>
            <a:off x="121125" y="170600"/>
            <a:ext cx="3214200" cy="415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GB" sz="1500">
                <a:latin typeface="Avenir"/>
                <a:ea typeface="Avenir"/>
                <a:cs typeface="Avenir"/>
                <a:sym typeface="Avenir"/>
              </a:rPr>
              <a:t>Target Data </a:t>
            </a:r>
            <a:r>
              <a:rPr lang="en-GB" sz="1500">
                <a:latin typeface="Avenir"/>
                <a:ea typeface="Avenir"/>
                <a:cs typeface="Avenir"/>
                <a:sym typeface="Avenir"/>
              </a:rPr>
              <a:t>Statistic</a:t>
            </a:r>
            <a:endParaRPr sz="1500">
              <a:latin typeface="Avenir"/>
              <a:ea typeface="Avenir"/>
              <a:cs typeface="Avenir"/>
              <a:sym typeface="Avenir"/>
            </a:endParaRPr>
          </a:p>
        </p:txBody>
      </p:sp>
      <p:sp>
        <p:nvSpPr>
          <p:cNvPr id="68" name="Google Shape;68;p15"/>
          <p:cNvSpPr txBox="1"/>
          <p:nvPr/>
        </p:nvSpPr>
        <p:spPr>
          <a:xfrm>
            <a:off x="6551600" y="201338"/>
            <a:ext cx="1803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Mixing Efficiency</a:t>
            </a:r>
            <a:endParaRPr sz="1000"/>
          </a:p>
        </p:txBody>
      </p:sp>
      <p:sp>
        <p:nvSpPr>
          <p:cNvPr id="69" name="Google Shape;69;p15"/>
          <p:cNvSpPr txBox="1"/>
          <p:nvPr/>
        </p:nvSpPr>
        <p:spPr>
          <a:xfrm>
            <a:off x="121125" y="887000"/>
            <a:ext cx="5327700" cy="2327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Avenir"/>
              <a:buAutoNum type="arabicPeriod"/>
            </a:pPr>
            <a:r>
              <a:rPr lang="en-GB" sz="1200">
                <a:latin typeface="Avenir"/>
                <a:ea typeface="Avenir"/>
                <a:cs typeface="Avenir"/>
                <a:sym typeface="Avenir"/>
              </a:rPr>
              <a:t>90% of the Mixing Efficiency is within the range 0 and 3.66.</a:t>
            </a:r>
            <a:endParaRPr sz="1200">
              <a:latin typeface="Avenir"/>
              <a:ea typeface="Avenir"/>
              <a:cs typeface="Avenir"/>
              <a:sym typeface="Avenir"/>
            </a:endParaRPr>
          </a:p>
          <a:p>
            <a:pPr indent="-304800" lvl="0" marL="457200" rtl="0" algn="l">
              <a:spcBef>
                <a:spcPts val="0"/>
              </a:spcBef>
              <a:spcAft>
                <a:spcPts val="0"/>
              </a:spcAft>
              <a:buSzPts val="1200"/>
              <a:buFont typeface="Avenir"/>
              <a:buAutoNum type="arabicPeriod"/>
            </a:pPr>
            <a:r>
              <a:rPr lang="en-GB" sz="1200">
                <a:latin typeface="Avenir"/>
                <a:ea typeface="Avenir"/>
                <a:cs typeface="Avenir"/>
                <a:sym typeface="Avenir"/>
              </a:rPr>
              <a:t>Are higher values such as above 5 expected or can be treated as an outlier.</a:t>
            </a:r>
            <a:endParaRPr sz="1200">
              <a:latin typeface="Avenir"/>
              <a:ea typeface="Avenir"/>
              <a:cs typeface="Avenir"/>
              <a:sym typeface="Avenir"/>
            </a:endParaRPr>
          </a:p>
          <a:p>
            <a:pPr indent="-304800" lvl="0" marL="457200" rtl="0" algn="l">
              <a:spcBef>
                <a:spcPts val="0"/>
              </a:spcBef>
              <a:spcAft>
                <a:spcPts val="0"/>
              </a:spcAft>
              <a:buSzPts val="1200"/>
              <a:buFont typeface="Avenir"/>
              <a:buAutoNum type="arabicPeriod"/>
            </a:pPr>
            <a:r>
              <a:rPr lang="en-GB" sz="1200">
                <a:latin typeface="Avenir"/>
                <a:ea typeface="Avenir"/>
                <a:cs typeface="Avenir"/>
                <a:sym typeface="Avenir"/>
              </a:rPr>
              <a:t>In case of such low distribution of higher </a:t>
            </a:r>
            <a:r>
              <a:rPr lang="en-GB" sz="1200">
                <a:latin typeface="Avenir"/>
                <a:ea typeface="Avenir"/>
                <a:cs typeface="Avenir"/>
                <a:sym typeface="Avenir"/>
              </a:rPr>
              <a:t>values, we can look at the following options:</a:t>
            </a:r>
            <a:endParaRPr sz="1200">
              <a:latin typeface="Avenir"/>
              <a:ea typeface="Avenir"/>
              <a:cs typeface="Avenir"/>
              <a:sym typeface="Avenir"/>
            </a:endParaRPr>
          </a:p>
          <a:p>
            <a:pPr indent="-304800" lvl="1" marL="914400" rtl="0" algn="l">
              <a:spcBef>
                <a:spcPts val="0"/>
              </a:spcBef>
              <a:spcAft>
                <a:spcPts val="0"/>
              </a:spcAft>
              <a:buSzPts val="1200"/>
              <a:buFont typeface="Avenir"/>
              <a:buAutoNum type="alphaLcPeriod"/>
            </a:pPr>
            <a:r>
              <a:rPr lang="en-GB" sz="1200">
                <a:latin typeface="Avenir"/>
                <a:ea typeface="Avenir"/>
                <a:cs typeface="Avenir"/>
                <a:sym typeface="Avenir"/>
              </a:rPr>
              <a:t>Cap the Mixing Efficiency between a certain range.</a:t>
            </a:r>
            <a:endParaRPr sz="1200">
              <a:latin typeface="Avenir"/>
              <a:ea typeface="Avenir"/>
              <a:cs typeface="Avenir"/>
              <a:sym typeface="Avenir"/>
            </a:endParaRPr>
          </a:p>
          <a:p>
            <a:pPr indent="-304800" lvl="1" marL="914400" rtl="0" algn="l">
              <a:lnSpc>
                <a:spcPct val="115000"/>
              </a:lnSpc>
              <a:spcBef>
                <a:spcPts val="0"/>
              </a:spcBef>
              <a:spcAft>
                <a:spcPts val="0"/>
              </a:spcAft>
              <a:buSzPts val="1200"/>
              <a:buFont typeface="Avenir"/>
              <a:buAutoNum type="alphaLcPeriod"/>
            </a:pPr>
            <a:r>
              <a:rPr lang="en-GB" sz="1200">
                <a:solidFill>
                  <a:schemeClr val="dk1"/>
                </a:solidFill>
                <a:latin typeface="Avenir"/>
                <a:ea typeface="Avenir"/>
                <a:cs typeface="Avenir"/>
                <a:sym typeface="Avenir"/>
              </a:rPr>
              <a:t>Choosing evaluation metric such as Root-Mean-Squared-Error (RMSE) between the logarithm of the predicted value and the logarithm of the observed value to ensure errors in predicting higher mixing efficiency and lower mixing efficiency will affect the result equally.</a:t>
            </a:r>
            <a:endParaRPr sz="1200">
              <a:solidFill>
                <a:schemeClr val="dk1"/>
              </a:solidFill>
              <a:latin typeface="Avenir"/>
              <a:ea typeface="Avenir"/>
              <a:cs typeface="Avenir"/>
              <a:sym typeface="Avenir"/>
            </a:endParaRPr>
          </a:p>
        </p:txBody>
      </p:sp>
      <p:pic>
        <p:nvPicPr>
          <p:cNvPr id="70" name="Google Shape;70;p15"/>
          <p:cNvPicPr preferRelativeResize="0"/>
          <p:nvPr/>
        </p:nvPicPr>
        <p:blipFill>
          <a:blip r:embed="rId3">
            <a:alphaModFix/>
          </a:blip>
          <a:stretch>
            <a:fillRect/>
          </a:stretch>
        </p:blipFill>
        <p:spPr>
          <a:xfrm>
            <a:off x="5840600" y="647888"/>
            <a:ext cx="2940619" cy="19604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0" y="0"/>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GB" sz="1500">
                <a:latin typeface="Avenir"/>
                <a:ea typeface="Avenir"/>
                <a:cs typeface="Avenir"/>
                <a:sym typeface="Avenir"/>
              </a:rPr>
              <a:t>EDA Insights</a:t>
            </a:r>
            <a:endParaRPr sz="1500">
              <a:latin typeface="Avenir"/>
              <a:ea typeface="Avenir"/>
              <a:cs typeface="Avenir"/>
              <a:sym typeface="Avenir"/>
            </a:endParaRPr>
          </a:p>
        </p:txBody>
      </p:sp>
      <p:sp>
        <p:nvSpPr>
          <p:cNvPr id="76" name="Google Shape;76;p16"/>
          <p:cNvSpPr txBox="1"/>
          <p:nvPr>
            <p:ph idx="1" type="body"/>
          </p:nvPr>
        </p:nvSpPr>
        <p:spPr>
          <a:xfrm>
            <a:off x="25100" y="640700"/>
            <a:ext cx="8838600" cy="40815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298450" lvl="0" marL="457200" rtl="0" algn="l">
              <a:spcBef>
                <a:spcPts val="0"/>
              </a:spcBef>
              <a:spcAft>
                <a:spcPts val="0"/>
              </a:spcAft>
              <a:buClr>
                <a:schemeClr val="dk1"/>
              </a:buClr>
              <a:buSzPts val="1100"/>
              <a:buFont typeface="Avenir"/>
              <a:buAutoNum type="arabicPeriod"/>
            </a:pPr>
            <a:r>
              <a:rPr lang="en-GB" sz="1100">
                <a:solidFill>
                  <a:schemeClr val="dk1"/>
                </a:solidFill>
                <a:latin typeface="Avenir"/>
                <a:ea typeface="Avenir"/>
                <a:cs typeface="Avenir"/>
                <a:sym typeface="Avenir"/>
              </a:rPr>
              <a:t>Features with no distinct values</a:t>
            </a:r>
            <a:endParaRPr sz="1100">
              <a:solidFill>
                <a:schemeClr val="dk1"/>
              </a:solidFill>
              <a:latin typeface="Avenir"/>
              <a:ea typeface="Avenir"/>
              <a:cs typeface="Avenir"/>
              <a:sym typeface="Avenir"/>
            </a:endParaRPr>
          </a:p>
          <a:p>
            <a:pPr indent="0" lvl="0" marL="457200" rtl="0" algn="l">
              <a:spcBef>
                <a:spcPts val="1200"/>
              </a:spcBef>
              <a:spcAft>
                <a:spcPts val="0"/>
              </a:spcAft>
              <a:buNone/>
            </a:pPr>
            <a:r>
              <a:rPr lang="en-GB" sz="1100">
                <a:solidFill>
                  <a:schemeClr val="dk1"/>
                </a:solidFill>
                <a:latin typeface="Avenir"/>
                <a:ea typeface="Avenir"/>
                <a:cs typeface="Avenir"/>
                <a:sym typeface="Avenir"/>
              </a:rPr>
              <a:t>'order_number', 'rotortype', 'remarks', 'batchtype', 'silica_set_weight', 'silanization', 'idle_energy', 'mixer_batch_completion', 'actual_rework_weight_4', 'set_rework_weight_4', 'zincoxide_actual_weight', 'zincoxide_set_weight', 'chemical_set_weight', 'chemical_actual_weight', 'silane_set_weight', 'silane_actual_weight', 'silica_charging_time', 'silica_weighingtime', 'silane_charging_time', 'mills', 'silica_actual_weight', 'plant', 'planttype', 'mixervfd'</a:t>
            </a:r>
            <a:endParaRPr sz="1100">
              <a:solidFill>
                <a:schemeClr val="dk1"/>
              </a:solidFill>
              <a:latin typeface="Avenir"/>
              <a:ea typeface="Avenir"/>
              <a:cs typeface="Avenir"/>
              <a:sym typeface="Avenir"/>
            </a:endParaRPr>
          </a:p>
          <a:p>
            <a:pPr indent="-298450" lvl="0" marL="457200" rtl="0" algn="l">
              <a:spcBef>
                <a:spcPts val="1200"/>
              </a:spcBef>
              <a:spcAft>
                <a:spcPts val="0"/>
              </a:spcAft>
              <a:buClr>
                <a:schemeClr val="dk1"/>
              </a:buClr>
              <a:buSzPts val="1100"/>
              <a:buFont typeface="Avenir"/>
              <a:buAutoNum type="arabicPeriod"/>
            </a:pPr>
            <a:r>
              <a:rPr lang="en-GB" sz="1100">
                <a:solidFill>
                  <a:schemeClr val="dk1"/>
                </a:solidFill>
                <a:latin typeface="Avenir"/>
                <a:ea typeface="Avenir"/>
                <a:cs typeface="Avenir"/>
                <a:sym typeface="Avenir"/>
              </a:rPr>
              <a:t>For WorkCentre “P1002_W0107”,”lubeoil_dust_stop inkg”,”processoil_dust_stopinkg”,”oil_weighing_time”,”carbon_weighing_time” are all 0’s which is not the case with WorkCentre “P1002_W0105”.</a:t>
            </a:r>
            <a:endParaRPr sz="1100">
              <a:solidFill>
                <a:schemeClr val="dk1"/>
              </a:solidFill>
              <a:latin typeface="Avenir"/>
              <a:ea typeface="Avenir"/>
              <a:cs typeface="Avenir"/>
              <a:sym typeface="Avenir"/>
            </a:endParaRPr>
          </a:p>
          <a:p>
            <a:pPr indent="-298450" lvl="0" marL="457200" rtl="0" algn="l">
              <a:spcBef>
                <a:spcPts val="0"/>
              </a:spcBef>
              <a:spcAft>
                <a:spcPts val="0"/>
              </a:spcAft>
              <a:buClr>
                <a:schemeClr val="dk1"/>
              </a:buClr>
              <a:buSzPts val="1100"/>
              <a:buFont typeface="Avenir"/>
              <a:buAutoNum type="arabicPeriod"/>
            </a:pPr>
            <a:r>
              <a:rPr lang="en-GB" sz="1100">
                <a:solidFill>
                  <a:schemeClr val="dk1"/>
                </a:solidFill>
                <a:latin typeface="Avenir"/>
                <a:ea typeface="Avenir"/>
                <a:cs typeface="Avenir"/>
                <a:sym typeface="Avenir"/>
              </a:rPr>
              <a:t>For WorkCentre “P1002_W0105”,</a:t>
            </a:r>
            <a:r>
              <a:rPr lang="en-GB" sz="1100">
                <a:solidFill>
                  <a:schemeClr val="dk1"/>
                </a:solidFill>
                <a:latin typeface="Avenir"/>
                <a:ea typeface="Avenir"/>
                <a:cs typeface="Avenir"/>
                <a:sym typeface="Avenir"/>
              </a:rPr>
              <a:t>set_dump_energy is </a:t>
            </a:r>
            <a:r>
              <a:rPr lang="en-GB" sz="1100">
                <a:solidFill>
                  <a:schemeClr val="dk1"/>
                </a:solidFill>
                <a:latin typeface="Avenir"/>
                <a:ea typeface="Avenir"/>
                <a:cs typeface="Avenir"/>
                <a:sym typeface="Avenir"/>
              </a:rPr>
              <a:t>all 0’s which is not the case with WorkCentre “P1002_W0107”</a:t>
            </a:r>
            <a:endParaRPr sz="1100">
              <a:solidFill>
                <a:schemeClr val="dk1"/>
              </a:solidFill>
              <a:latin typeface="Avenir"/>
              <a:ea typeface="Avenir"/>
              <a:cs typeface="Avenir"/>
              <a:sym typeface="Avenir"/>
            </a:endParaRPr>
          </a:p>
          <a:p>
            <a:pPr indent="-298450" lvl="0" marL="457200" rtl="0" algn="l">
              <a:spcBef>
                <a:spcPts val="0"/>
              </a:spcBef>
              <a:spcAft>
                <a:spcPts val="0"/>
              </a:spcAft>
              <a:buClr>
                <a:schemeClr val="dk1"/>
              </a:buClr>
              <a:buSzPts val="1100"/>
              <a:buFont typeface="Avenir"/>
              <a:buAutoNum type="arabicPeriod"/>
            </a:pPr>
            <a:r>
              <a:rPr lang="en-GB" sz="1100">
                <a:solidFill>
                  <a:schemeClr val="dk1"/>
                </a:solidFill>
                <a:latin typeface="Avenir"/>
                <a:ea typeface="Avenir"/>
                <a:cs typeface="Avenir"/>
                <a:sym typeface="Avenir"/>
              </a:rPr>
              <a:t>For WorkCentre “P1002_W0107”,”tss” has value just 0 whereas “P1002_W0107” “tss” has values 1 and 2.</a:t>
            </a:r>
            <a:endParaRPr sz="1100">
              <a:solidFill>
                <a:schemeClr val="dk1"/>
              </a:solidFill>
              <a:latin typeface="Avenir"/>
              <a:ea typeface="Avenir"/>
              <a:cs typeface="Avenir"/>
              <a:sym typeface="Avenir"/>
            </a:endParaRPr>
          </a:p>
          <a:p>
            <a:pPr indent="-298450" lvl="0" marL="457200" rtl="0" algn="l">
              <a:spcBef>
                <a:spcPts val="0"/>
              </a:spcBef>
              <a:spcAft>
                <a:spcPts val="0"/>
              </a:spcAft>
              <a:buClr>
                <a:schemeClr val="dk1"/>
              </a:buClr>
              <a:buSzPts val="1100"/>
              <a:buFont typeface="Avenir"/>
              <a:buAutoNum type="arabicPeriod"/>
            </a:pPr>
            <a:r>
              <a:rPr lang="en-GB" sz="1100">
                <a:solidFill>
                  <a:schemeClr val="dk1"/>
                </a:solidFill>
                <a:latin typeface="Avenir"/>
                <a:ea typeface="Avenir"/>
                <a:cs typeface="Avenir"/>
                <a:sym typeface="Avenir"/>
              </a:rPr>
              <a:t>“Manualinterruption" and “idle time” are highly correlated ,as Manualinterruption =0 is always linked to idle time =0.</a:t>
            </a:r>
            <a:endParaRPr sz="1100">
              <a:solidFill>
                <a:schemeClr val="dk1"/>
              </a:solidFill>
              <a:latin typeface="Avenir"/>
              <a:ea typeface="Avenir"/>
              <a:cs typeface="Avenir"/>
              <a:sym typeface="Avenir"/>
            </a:endParaRPr>
          </a:p>
          <a:p>
            <a:pPr indent="-298450" lvl="0" marL="457200" rtl="0" algn="l">
              <a:spcBef>
                <a:spcPts val="0"/>
              </a:spcBef>
              <a:spcAft>
                <a:spcPts val="0"/>
              </a:spcAft>
              <a:buClr>
                <a:schemeClr val="dk1"/>
              </a:buClr>
              <a:buSzPts val="1100"/>
              <a:buFont typeface="Avenir"/>
              <a:buAutoNum type="arabicPeriod"/>
            </a:pPr>
            <a:r>
              <a:rPr lang="en-GB" sz="1100">
                <a:solidFill>
                  <a:schemeClr val="dk1"/>
                </a:solidFill>
                <a:latin typeface="Avenir"/>
                <a:ea typeface="Avenir"/>
                <a:cs typeface="Avenir"/>
                <a:sym typeface="Avenir"/>
              </a:rPr>
              <a:t>"Plantlocalname_codes" and “workcenter” are duplicate features.</a:t>
            </a:r>
            <a:endParaRPr sz="1100">
              <a:solidFill>
                <a:schemeClr val="dk1"/>
              </a:solidFill>
              <a:latin typeface="Avenir"/>
              <a:ea typeface="Avenir"/>
              <a:cs typeface="Avenir"/>
              <a:sym typeface="Avenir"/>
            </a:endParaRPr>
          </a:p>
          <a:p>
            <a:pPr indent="-298450" lvl="0" marL="457200" rtl="0" algn="l">
              <a:spcBef>
                <a:spcPts val="0"/>
              </a:spcBef>
              <a:spcAft>
                <a:spcPts val="0"/>
              </a:spcAft>
              <a:buClr>
                <a:schemeClr val="dk1"/>
              </a:buClr>
              <a:buSzPts val="1100"/>
              <a:buFont typeface="Avenir"/>
              <a:buAutoNum type="arabicPeriod"/>
            </a:pPr>
            <a:r>
              <a:rPr lang="en-GB" sz="1100">
                <a:solidFill>
                  <a:schemeClr val="dk1"/>
                </a:solidFill>
                <a:latin typeface="Avenir"/>
                <a:ea typeface="Avenir"/>
                <a:cs typeface="Avenir"/>
                <a:sym typeface="Avenir"/>
              </a:rPr>
              <a:t>Actual_polymer weight related features and Set_polymer weight related features has high correlations.</a:t>
            </a:r>
            <a:endParaRPr sz="1100">
              <a:solidFill>
                <a:schemeClr val="dk1"/>
              </a:solidFill>
              <a:latin typeface="Avenir"/>
              <a:ea typeface="Avenir"/>
              <a:cs typeface="Avenir"/>
              <a:sym typeface="Avenir"/>
            </a:endParaRPr>
          </a:p>
          <a:p>
            <a:pPr indent="-298450" lvl="0" marL="457200" rtl="0" algn="l">
              <a:spcBef>
                <a:spcPts val="0"/>
              </a:spcBef>
              <a:spcAft>
                <a:spcPts val="0"/>
              </a:spcAft>
              <a:buClr>
                <a:schemeClr val="dk1"/>
              </a:buClr>
              <a:buSzPts val="1100"/>
              <a:buFont typeface="Avenir"/>
              <a:buAutoNum type="arabicPeriod"/>
            </a:pPr>
            <a:r>
              <a:rPr lang="en-GB" sz="1100">
                <a:solidFill>
                  <a:schemeClr val="dk1"/>
                </a:solidFill>
                <a:latin typeface="Avenir"/>
                <a:ea typeface="Avenir"/>
                <a:cs typeface="Avenir"/>
                <a:sym typeface="Avenir"/>
              </a:rPr>
              <a:t>Npttime and nptpl has high correlation.</a:t>
            </a:r>
            <a:endParaRPr sz="1100">
              <a:solidFill>
                <a:schemeClr val="dk1"/>
              </a:solidFill>
              <a:latin typeface="Avenir"/>
              <a:ea typeface="Avenir"/>
              <a:cs typeface="Avenir"/>
              <a:sym typeface="Avenir"/>
            </a:endParaRPr>
          </a:p>
          <a:p>
            <a:pPr indent="-298450" lvl="0" marL="457200" rtl="0" algn="l">
              <a:spcBef>
                <a:spcPts val="0"/>
              </a:spcBef>
              <a:spcAft>
                <a:spcPts val="0"/>
              </a:spcAft>
              <a:buClr>
                <a:schemeClr val="dk1"/>
              </a:buClr>
              <a:buSzPts val="1100"/>
              <a:buFont typeface="Avenir"/>
              <a:buAutoNum type="arabicPeriod"/>
            </a:pPr>
            <a:r>
              <a:rPr lang="en-GB" sz="1100">
                <a:solidFill>
                  <a:schemeClr val="dk1"/>
                </a:solidFill>
                <a:latin typeface="Avenir"/>
                <a:ea typeface="Avenir"/>
                <a:cs typeface="Avenir"/>
                <a:sym typeface="Avenir"/>
              </a:rPr>
              <a:t>Mixer Efficiency differs for different recipes.</a:t>
            </a:r>
            <a:endParaRPr sz="1100">
              <a:solidFill>
                <a:schemeClr val="dk1"/>
              </a:solidFill>
              <a:latin typeface="Avenir"/>
              <a:ea typeface="Avenir"/>
              <a:cs typeface="Avenir"/>
              <a:sym typeface="Avenir"/>
            </a:endParaRPr>
          </a:p>
          <a:p>
            <a:pPr indent="-298450" lvl="0" marL="457200" rtl="0" algn="l">
              <a:spcBef>
                <a:spcPts val="0"/>
              </a:spcBef>
              <a:spcAft>
                <a:spcPts val="0"/>
              </a:spcAft>
              <a:buClr>
                <a:schemeClr val="dk1"/>
              </a:buClr>
              <a:buSzPts val="1100"/>
              <a:buFont typeface="Avenir"/>
              <a:buAutoNum type="arabicPeriod"/>
            </a:pPr>
            <a:r>
              <a:rPr lang="en-GB" sz="1100">
                <a:solidFill>
                  <a:schemeClr val="dk1"/>
                </a:solidFill>
                <a:latin typeface="Avenir"/>
                <a:ea typeface="Avenir"/>
                <a:cs typeface="Avenir"/>
                <a:sym typeface="Avenir"/>
              </a:rPr>
              <a:t>Avg Mixer Efficiency differs between different plant locations and could be because of different recipes used at each plant.</a:t>
            </a:r>
            <a:endParaRPr sz="1100">
              <a:solidFill>
                <a:schemeClr val="dk1"/>
              </a:solidFill>
              <a:latin typeface="Avenir"/>
              <a:ea typeface="Avenir"/>
              <a:cs typeface="Avenir"/>
              <a:sym typeface="Avenir"/>
            </a:endParaRPr>
          </a:p>
          <a:p>
            <a:pPr indent="-298450" lvl="0" marL="457200" rtl="0" algn="l">
              <a:lnSpc>
                <a:spcPct val="100000"/>
              </a:lnSpc>
              <a:spcBef>
                <a:spcPts val="0"/>
              </a:spcBef>
              <a:spcAft>
                <a:spcPts val="0"/>
              </a:spcAft>
              <a:buClr>
                <a:schemeClr val="dk1"/>
              </a:buClr>
              <a:buSzPts val="1100"/>
              <a:buFont typeface="Avenir"/>
              <a:buAutoNum type="arabicPeriod"/>
            </a:pPr>
            <a:r>
              <a:rPr lang="en-GB" sz="1100">
                <a:solidFill>
                  <a:schemeClr val="dk1"/>
                </a:solidFill>
                <a:latin typeface="Avenir"/>
                <a:ea typeface="Avenir"/>
                <a:cs typeface="Avenir"/>
                <a:sym typeface="Avenir"/>
              </a:rPr>
              <a:t>Mixing Cycle Time has higher correlation with the following numerical features. </a:t>
            </a:r>
            <a:endParaRPr sz="1100">
              <a:solidFill>
                <a:schemeClr val="dk1"/>
              </a:solidFill>
              <a:latin typeface="Avenir"/>
              <a:ea typeface="Avenir"/>
              <a:cs typeface="Avenir"/>
              <a:sym typeface="Avenir"/>
            </a:endParaRPr>
          </a:p>
          <a:p>
            <a:pPr indent="-298450" lvl="1" marL="914400" rtl="0" algn="l">
              <a:lnSpc>
                <a:spcPct val="100000"/>
              </a:lnSpc>
              <a:spcBef>
                <a:spcPts val="0"/>
              </a:spcBef>
              <a:spcAft>
                <a:spcPts val="0"/>
              </a:spcAft>
              <a:buClr>
                <a:schemeClr val="dk1"/>
              </a:buClr>
              <a:buSzPts val="1100"/>
              <a:buFont typeface="Avenir"/>
              <a:buAutoNum type="alphaLcPeriod"/>
            </a:pPr>
            <a:r>
              <a:rPr lang="en-GB" sz="1100">
                <a:solidFill>
                  <a:schemeClr val="dk1"/>
                </a:solidFill>
                <a:latin typeface="Avenir"/>
                <a:ea typeface="Avenir"/>
                <a:cs typeface="Avenir"/>
                <a:sym typeface="Avenir"/>
              </a:rPr>
              <a:t>mix_energy</a:t>
            </a:r>
            <a:endParaRPr sz="1100">
              <a:solidFill>
                <a:schemeClr val="dk1"/>
              </a:solidFill>
              <a:latin typeface="Avenir"/>
              <a:ea typeface="Avenir"/>
              <a:cs typeface="Avenir"/>
              <a:sym typeface="Avenir"/>
            </a:endParaRPr>
          </a:p>
          <a:p>
            <a:pPr indent="-298450" lvl="1" marL="914400" rtl="0" algn="l">
              <a:lnSpc>
                <a:spcPct val="100000"/>
              </a:lnSpc>
              <a:spcBef>
                <a:spcPts val="0"/>
              </a:spcBef>
              <a:spcAft>
                <a:spcPts val="0"/>
              </a:spcAft>
              <a:buClr>
                <a:schemeClr val="dk1"/>
              </a:buClr>
              <a:buSzPts val="1100"/>
              <a:buFont typeface="Avenir"/>
              <a:buAutoNum type="alphaLcPeriod"/>
            </a:pPr>
            <a:r>
              <a:rPr lang="en-GB" sz="1100">
                <a:solidFill>
                  <a:schemeClr val="dk1"/>
                </a:solidFill>
                <a:latin typeface="Avenir"/>
                <a:ea typeface="Avenir"/>
                <a:cs typeface="Avenir"/>
                <a:sym typeface="Avenir"/>
              </a:rPr>
              <a:t>Nptpl</a:t>
            </a:r>
            <a:endParaRPr sz="1100">
              <a:solidFill>
                <a:schemeClr val="dk1"/>
              </a:solidFill>
              <a:latin typeface="Avenir"/>
              <a:ea typeface="Avenir"/>
              <a:cs typeface="Avenir"/>
              <a:sym typeface="Avenir"/>
            </a:endParaRPr>
          </a:p>
          <a:p>
            <a:pPr indent="-298450" lvl="1" marL="914400" rtl="0" algn="l">
              <a:lnSpc>
                <a:spcPct val="100000"/>
              </a:lnSpc>
              <a:spcBef>
                <a:spcPts val="0"/>
              </a:spcBef>
              <a:spcAft>
                <a:spcPts val="0"/>
              </a:spcAft>
              <a:buClr>
                <a:schemeClr val="dk1"/>
              </a:buClr>
              <a:buSzPts val="1100"/>
              <a:buFont typeface="Avenir"/>
              <a:buAutoNum type="alphaLcPeriod"/>
            </a:pPr>
            <a:r>
              <a:rPr lang="en-GB" sz="1100">
                <a:solidFill>
                  <a:schemeClr val="dk1"/>
                </a:solidFill>
                <a:latin typeface="Avenir"/>
                <a:ea typeface="Avenir"/>
                <a:cs typeface="Avenir"/>
                <a:sym typeface="Avenir"/>
              </a:rPr>
              <a:t>Npttime</a:t>
            </a:r>
            <a:endParaRPr sz="1100">
              <a:solidFill>
                <a:schemeClr val="dk1"/>
              </a:solidFill>
              <a:latin typeface="Avenir"/>
              <a:ea typeface="Avenir"/>
              <a:cs typeface="Avenir"/>
              <a:sym typeface="Avenir"/>
            </a:endParaRPr>
          </a:p>
          <a:p>
            <a:pPr indent="-298450" lvl="0" marL="457200" rtl="0" algn="l">
              <a:lnSpc>
                <a:spcPct val="100000"/>
              </a:lnSpc>
              <a:spcBef>
                <a:spcPts val="0"/>
              </a:spcBef>
              <a:spcAft>
                <a:spcPts val="0"/>
              </a:spcAft>
              <a:buClr>
                <a:schemeClr val="dk1"/>
              </a:buClr>
              <a:buSzPts val="1100"/>
              <a:buFont typeface="Avenir"/>
              <a:buAutoNum type="arabicPeriod"/>
            </a:pPr>
            <a:r>
              <a:rPr lang="en-GB" sz="1100">
                <a:solidFill>
                  <a:schemeClr val="dk1"/>
                </a:solidFill>
                <a:latin typeface="Avenir"/>
                <a:ea typeface="Avenir"/>
                <a:cs typeface="Avenir"/>
                <a:sym typeface="Avenir"/>
              </a:rPr>
              <a:t>Avg Mixing Cycle time differs for different recipe type.</a:t>
            </a:r>
            <a:endParaRPr sz="1100">
              <a:solidFill>
                <a:schemeClr val="dk1"/>
              </a:solidFill>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202500" y="1043050"/>
            <a:ext cx="8839200" cy="3928533"/>
          </a:xfrm>
          <a:prstGeom prst="rect">
            <a:avLst/>
          </a:prstGeom>
          <a:noFill/>
          <a:ln>
            <a:noFill/>
          </a:ln>
        </p:spPr>
      </p:pic>
      <p:sp>
        <p:nvSpPr>
          <p:cNvPr id="82" name="Google Shape;82;p17"/>
          <p:cNvSpPr txBox="1"/>
          <p:nvPr/>
        </p:nvSpPr>
        <p:spPr>
          <a:xfrm>
            <a:off x="282050" y="118750"/>
            <a:ext cx="1814700" cy="415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GB" sz="1500">
                <a:latin typeface="Avenir"/>
                <a:ea typeface="Avenir"/>
                <a:cs typeface="Avenir"/>
                <a:sym typeface="Avenir"/>
              </a:rPr>
              <a:t>Correlation Plot</a:t>
            </a:r>
            <a:endParaRPr sz="1500">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nvSpPr>
        <p:spPr>
          <a:xfrm>
            <a:off x="0" y="0"/>
            <a:ext cx="3214200" cy="415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GB" sz="1500">
                <a:latin typeface="Avenir"/>
                <a:ea typeface="Avenir"/>
                <a:cs typeface="Avenir"/>
                <a:sym typeface="Avenir"/>
              </a:rPr>
              <a:t>Correlation Plot(contd)</a:t>
            </a:r>
            <a:endParaRPr sz="1500">
              <a:latin typeface="Avenir"/>
              <a:ea typeface="Avenir"/>
              <a:cs typeface="Avenir"/>
              <a:sym typeface="Avenir"/>
            </a:endParaRPr>
          </a:p>
        </p:txBody>
      </p:sp>
      <p:sp>
        <p:nvSpPr>
          <p:cNvPr id="88" name="Google Shape;88;p18"/>
          <p:cNvSpPr txBox="1"/>
          <p:nvPr/>
        </p:nvSpPr>
        <p:spPr>
          <a:xfrm>
            <a:off x="320650" y="4743300"/>
            <a:ext cx="4803900" cy="338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i="1" lang="en-GB" sz="1000" u="sng">
                <a:latin typeface="Avenir"/>
                <a:ea typeface="Avenir"/>
                <a:cs typeface="Avenir"/>
                <a:sym typeface="Avenir"/>
              </a:rPr>
              <a:t>Lower the similarity distance higher is the correlation</a:t>
            </a:r>
            <a:endParaRPr i="1" sz="1000" u="sng">
              <a:latin typeface="Avenir"/>
              <a:ea typeface="Avenir"/>
              <a:cs typeface="Avenir"/>
              <a:sym typeface="Avenir"/>
            </a:endParaRPr>
          </a:p>
        </p:txBody>
      </p:sp>
      <p:pic>
        <p:nvPicPr>
          <p:cNvPr id="89" name="Google Shape;89;p18"/>
          <p:cNvPicPr preferRelativeResize="0"/>
          <p:nvPr/>
        </p:nvPicPr>
        <p:blipFill>
          <a:blip r:embed="rId3">
            <a:alphaModFix/>
          </a:blip>
          <a:stretch>
            <a:fillRect/>
          </a:stretch>
        </p:blipFill>
        <p:spPr>
          <a:xfrm>
            <a:off x="1254575" y="400200"/>
            <a:ext cx="7009900" cy="438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0" y="0"/>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GB" sz="2000">
                <a:latin typeface="Avenir"/>
                <a:ea typeface="Avenir"/>
                <a:cs typeface="Avenir"/>
                <a:sym typeface="Avenir"/>
              </a:rPr>
              <a:t>Modeling Strategy:</a:t>
            </a:r>
            <a:endParaRPr sz="2000">
              <a:latin typeface="Avenir"/>
              <a:ea typeface="Avenir"/>
              <a:cs typeface="Avenir"/>
              <a:sym typeface="Avenir"/>
            </a:endParaRPr>
          </a:p>
        </p:txBody>
      </p:sp>
      <p:sp>
        <p:nvSpPr>
          <p:cNvPr id="95" name="Google Shape;95;p19"/>
          <p:cNvSpPr txBox="1"/>
          <p:nvPr>
            <p:ph idx="1" type="body"/>
          </p:nvPr>
        </p:nvSpPr>
        <p:spPr>
          <a:xfrm>
            <a:off x="261275" y="779550"/>
            <a:ext cx="8520600" cy="3900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299561" lvl="0" marL="457200" rtl="0" algn="l">
              <a:lnSpc>
                <a:spcPct val="130000"/>
              </a:lnSpc>
              <a:spcBef>
                <a:spcPts val="0"/>
              </a:spcBef>
              <a:spcAft>
                <a:spcPts val="0"/>
              </a:spcAft>
              <a:buClr>
                <a:schemeClr val="dk1"/>
              </a:buClr>
              <a:buSzPts val="1118"/>
              <a:buFont typeface="Avenir"/>
              <a:buAutoNum type="arabicPeriod"/>
            </a:pPr>
            <a:r>
              <a:rPr lang="en-GB" sz="1117">
                <a:solidFill>
                  <a:schemeClr val="dk1"/>
                </a:solidFill>
                <a:latin typeface="Avenir"/>
                <a:ea typeface="Avenir"/>
                <a:cs typeface="Avenir"/>
                <a:sym typeface="Avenir"/>
              </a:rPr>
              <a:t>Created Dependent Feature Mixing Efficiency - Total Weight/Mixing Time.</a:t>
            </a:r>
            <a:endParaRPr sz="1117">
              <a:solidFill>
                <a:schemeClr val="dk1"/>
              </a:solidFill>
              <a:latin typeface="Avenir"/>
              <a:ea typeface="Avenir"/>
              <a:cs typeface="Avenir"/>
              <a:sym typeface="Avenir"/>
            </a:endParaRPr>
          </a:p>
          <a:p>
            <a:pPr indent="-299561" lvl="0" marL="457200" rtl="0" algn="l">
              <a:lnSpc>
                <a:spcPct val="130000"/>
              </a:lnSpc>
              <a:spcBef>
                <a:spcPts val="0"/>
              </a:spcBef>
              <a:spcAft>
                <a:spcPts val="0"/>
              </a:spcAft>
              <a:buClr>
                <a:schemeClr val="dk1"/>
              </a:buClr>
              <a:buSzPts val="1118"/>
              <a:buFont typeface="Avenir"/>
              <a:buAutoNum type="arabicPeriod"/>
            </a:pPr>
            <a:r>
              <a:rPr lang="en-GB" sz="1117">
                <a:solidFill>
                  <a:schemeClr val="dk1"/>
                </a:solidFill>
                <a:latin typeface="Avenir"/>
                <a:ea typeface="Avenir"/>
                <a:cs typeface="Avenir"/>
                <a:sym typeface="Avenir"/>
              </a:rPr>
              <a:t>Sorted </a:t>
            </a:r>
            <a:r>
              <a:rPr lang="en-GB" sz="1117">
                <a:solidFill>
                  <a:schemeClr val="dk1"/>
                </a:solidFill>
                <a:latin typeface="Avenir"/>
                <a:ea typeface="Avenir"/>
                <a:cs typeface="Avenir"/>
                <a:sym typeface="Avenir"/>
              </a:rPr>
              <a:t>“localizedtimestamp” column in the dataset to create train,val and </a:t>
            </a:r>
            <a:r>
              <a:rPr lang="en-GB" sz="1117">
                <a:solidFill>
                  <a:schemeClr val="dk1"/>
                </a:solidFill>
                <a:latin typeface="Avenir"/>
                <a:ea typeface="Avenir"/>
                <a:cs typeface="Avenir"/>
                <a:sym typeface="Avenir"/>
              </a:rPr>
              <a:t>test</a:t>
            </a:r>
            <a:r>
              <a:rPr lang="en-GB" sz="1117">
                <a:solidFill>
                  <a:schemeClr val="dk1"/>
                </a:solidFill>
                <a:latin typeface="Avenir"/>
                <a:ea typeface="Avenir"/>
                <a:cs typeface="Avenir"/>
                <a:sym typeface="Avenir"/>
              </a:rPr>
              <a:t> set. </a:t>
            </a:r>
            <a:endParaRPr sz="1117">
              <a:solidFill>
                <a:schemeClr val="dk1"/>
              </a:solidFill>
              <a:latin typeface="Avenir"/>
              <a:ea typeface="Avenir"/>
              <a:cs typeface="Avenir"/>
              <a:sym typeface="Avenir"/>
            </a:endParaRPr>
          </a:p>
          <a:p>
            <a:pPr indent="-299561" lvl="0" marL="457200" rtl="0" algn="l">
              <a:lnSpc>
                <a:spcPct val="130000"/>
              </a:lnSpc>
              <a:spcBef>
                <a:spcPts val="0"/>
              </a:spcBef>
              <a:spcAft>
                <a:spcPts val="0"/>
              </a:spcAft>
              <a:buClr>
                <a:schemeClr val="dk1"/>
              </a:buClr>
              <a:buSzPts val="1118"/>
              <a:buFont typeface="Avenir"/>
              <a:buAutoNum type="arabicPeriod"/>
            </a:pPr>
            <a:r>
              <a:rPr lang="en-GB" sz="1117">
                <a:solidFill>
                  <a:schemeClr val="dk1"/>
                </a:solidFill>
                <a:latin typeface="Avenir"/>
                <a:ea typeface="Avenir"/>
                <a:cs typeface="Avenir"/>
                <a:sym typeface="Avenir"/>
              </a:rPr>
              <a:t>Dropped columns which has number of distinct values &lt; 2 as they would not add any predictive power.</a:t>
            </a:r>
            <a:endParaRPr sz="1117">
              <a:solidFill>
                <a:schemeClr val="dk1"/>
              </a:solidFill>
              <a:latin typeface="Avenir"/>
              <a:ea typeface="Avenir"/>
              <a:cs typeface="Avenir"/>
              <a:sym typeface="Avenir"/>
            </a:endParaRPr>
          </a:p>
          <a:p>
            <a:pPr indent="-299561" lvl="0" marL="457200" rtl="0" algn="l">
              <a:lnSpc>
                <a:spcPct val="130000"/>
              </a:lnSpc>
              <a:spcBef>
                <a:spcPts val="0"/>
              </a:spcBef>
              <a:spcAft>
                <a:spcPts val="0"/>
              </a:spcAft>
              <a:buClr>
                <a:schemeClr val="dk1"/>
              </a:buClr>
              <a:buSzPts val="1118"/>
              <a:buFont typeface="Avenir"/>
              <a:buAutoNum type="arabicPeriod"/>
            </a:pPr>
            <a:r>
              <a:rPr lang="en-GB" sz="1117">
                <a:solidFill>
                  <a:schemeClr val="dk1"/>
                </a:solidFill>
                <a:latin typeface="Avenir"/>
                <a:ea typeface="Avenir"/>
                <a:cs typeface="Avenir"/>
                <a:sym typeface="Avenir"/>
              </a:rPr>
              <a:t>Encoded categorical features.</a:t>
            </a:r>
            <a:endParaRPr sz="1117">
              <a:solidFill>
                <a:schemeClr val="dk1"/>
              </a:solidFill>
              <a:latin typeface="Avenir"/>
              <a:ea typeface="Avenir"/>
              <a:cs typeface="Avenir"/>
              <a:sym typeface="Avenir"/>
            </a:endParaRPr>
          </a:p>
          <a:p>
            <a:pPr indent="-299561" lvl="0" marL="457200" rtl="0" algn="l">
              <a:lnSpc>
                <a:spcPct val="130000"/>
              </a:lnSpc>
              <a:spcBef>
                <a:spcPts val="0"/>
              </a:spcBef>
              <a:spcAft>
                <a:spcPts val="0"/>
              </a:spcAft>
              <a:buClr>
                <a:schemeClr val="dk1"/>
              </a:buClr>
              <a:buSzPts val="1118"/>
              <a:buFont typeface="Avenir"/>
              <a:buAutoNum type="arabicPeriod"/>
            </a:pPr>
            <a:r>
              <a:rPr lang="en-GB" sz="1117">
                <a:solidFill>
                  <a:schemeClr val="dk1"/>
                </a:solidFill>
                <a:latin typeface="Avenir"/>
                <a:ea typeface="Avenir"/>
                <a:cs typeface="Avenir"/>
                <a:sym typeface="Avenir"/>
              </a:rPr>
              <a:t>Ignored</a:t>
            </a:r>
            <a:r>
              <a:rPr lang="en-GB" sz="1117">
                <a:solidFill>
                  <a:schemeClr val="dk1"/>
                </a:solidFill>
                <a:latin typeface="Avenir"/>
                <a:ea typeface="Avenir"/>
                <a:cs typeface="Avenir"/>
                <a:sym typeface="Avenir"/>
              </a:rPr>
              <a:t> mixing_cycle_time as it has higher correlation with the target variable and could be a leaky feature.Can be discussed with the data team whether to consider it as an independent feature.</a:t>
            </a:r>
            <a:endParaRPr sz="1117">
              <a:solidFill>
                <a:schemeClr val="dk1"/>
              </a:solidFill>
              <a:latin typeface="Avenir"/>
              <a:ea typeface="Avenir"/>
              <a:cs typeface="Avenir"/>
              <a:sym typeface="Avenir"/>
            </a:endParaRPr>
          </a:p>
          <a:p>
            <a:pPr indent="-299561" lvl="0" marL="457200" rtl="0" algn="l">
              <a:lnSpc>
                <a:spcPct val="130000"/>
              </a:lnSpc>
              <a:spcBef>
                <a:spcPts val="0"/>
              </a:spcBef>
              <a:spcAft>
                <a:spcPts val="0"/>
              </a:spcAft>
              <a:buClr>
                <a:schemeClr val="dk1"/>
              </a:buClr>
              <a:buSzPts val="1118"/>
              <a:buFont typeface="Avenir"/>
              <a:buAutoNum type="arabicPeriod"/>
            </a:pPr>
            <a:r>
              <a:rPr lang="en-GB" sz="1117">
                <a:solidFill>
                  <a:schemeClr val="dk1"/>
                </a:solidFill>
                <a:latin typeface="Avenir"/>
                <a:ea typeface="Avenir"/>
                <a:cs typeface="Avenir"/>
                <a:sym typeface="Avenir"/>
              </a:rPr>
              <a:t> Dropping Duplicate Features like “manualinterruption”,”plantlocalname_codes”.</a:t>
            </a:r>
            <a:endParaRPr sz="1117">
              <a:solidFill>
                <a:schemeClr val="dk1"/>
              </a:solidFill>
              <a:latin typeface="Avenir"/>
              <a:ea typeface="Avenir"/>
              <a:cs typeface="Avenir"/>
              <a:sym typeface="Avenir"/>
            </a:endParaRPr>
          </a:p>
          <a:p>
            <a:pPr indent="-299561" lvl="0" marL="457200" rtl="0" algn="l">
              <a:lnSpc>
                <a:spcPct val="130000"/>
              </a:lnSpc>
              <a:spcBef>
                <a:spcPts val="0"/>
              </a:spcBef>
              <a:spcAft>
                <a:spcPts val="0"/>
              </a:spcAft>
              <a:buClr>
                <a:schemeClr val="dk1"/>
              </a:buClr>
              <a:buSzPts val="1118"/>
              <a:buFont typeface="Avenir"/>
              <a:buAutoNum type="arabicPeriod"/>
            </a:pPr>
            <a:r>
              <a:rPr lang="en-GB" sz="1117">
                <a:solidFill>
                  <a:schemeClr val="dk1"/>
                </a:solidFill>
                <a:latin typeface="Avenir"/>
                <a:ea typeface="Avenir"/>
                <a:cs typeface="Avenir"/>
                <a:sym typeface="Avenir"/>
              </a:rPr>
              <a:t>Choosing and dropping Correlated Features based on its impact on training data evaluation metric like "set_polymer_weight_1","set_polymer_weight_2","carbon_black_set_weight","oil_set_weight"</a:t>
            </a:r>
            <a:endParaRPr sz="1117">
              <a:solidFill>
                <a:schemeClr val="dk1"/>
              </a:solidFill>
              <a:latin typeface="Avenir"/>
              <a:ea typeface="Avenir"/>
              <a:cs typeface="Avenir"/>
              <a:sym typeface="Avenir"/>
            </a:endParaRPr>
          </a:p>
          <a:p>
            <a:pPr indent="-299561" lvl="0" marL="457200" rtl="0" algn="l">
              <a:lnSpc>
                <a:spcPct val="130000"/>
              </a:lnSpc>
              <a:spcBef>
                <a:spcPts val="0"/>
              </a:spcBef>
              <a:spcAft>
                <a:spcPts val="0"/>
              </a:spcAft>
              <a:buClr>
                <a:schemeClr val="dk1"/>
              </a:buClr>
              <a:buSzPts val="1118"/>
              <a:buFont typeface="Avenir"/>
              <a:buAutoNum type="arabicPeriod"/>
            </a:pPr>
            <a:r>
              <a:rPr lang="en-GB" sz="1117">
                <a:solidFill>
                  <a:schemeClr val="dk1"/>
                </a:solidFill>
                <a:latin typeface="Avenir"/>
                <a:ea typeface="Avenir"/>
                <a:cs typeface="Avenir"/>
                <a:sym typeface="Avenir"/>
              </a:rPr>
              <a:t>Used Permutation Importance method to identify important features on the validation set and cross referenced with Feature Importance on the train data to identify noisy features.</a:t>
            </a:r>
            <a:endParaRPr sz="1117">
              <a:solidFill>
                <a:schemeClr val="dk1"/>
              </a:solidFill>
              <a:latin typeface="Avenir"/>
              <a:ea typeface="Avenir"/>
              <a:cs typeface="Avenir"/>
              <a:sym typeface="Avenir"/>
            </a:endParaRPr>
          </a:p>
          <a:p>
            <a:pPr indent="-299561" lvl="0" marL="457200" rtl="0" algn="l">
              <a:lnSpc>
                <a:spcPct val="130000"/>
              </a:lnSpc>
              <a:spcBef>
                <a:spcPts val="0"/>
              </a:spcBef>
              <a:spcAft>
                <a:spcPts val="0"/>
              </a:spcAft>
              <a:buClr>
                <a:schemeClr val="dk1"/>
              </a:buClr>
              <a:buSzPts val="1118"/>
              <a:buFont typeface="Avenir"/>
              <a:buAutoNum type="arabicPeriod"/>
            </a:pPr>
            <a:r>
              <a:rPr lang="en-GB" sz="1117">
                <a:solidFill>
                  <a:schemeClr val="dk1"/>
                </a:solidFill>
                <a:latin typeface="Avenir"/>
                <a:ea typeface="Avenir"/>
                <a:cs typeface="Avenir"/>
                <a:sym typeface="Avenir"/>
              </a:rPr>
              <a:t>Calculated Correlations between Feature values between train and validation set.Few features like “carbon_black_act_weight”,”carbonchargingrate”,”carbon_charging_time” has very low correlations.Check with the data team to identify the nature of these fields and its dependency on other fields.</a:t>
            </a:r>
            <a:endParaRPr sz="1117">
              <a:solidFill>
                <a:schemeClr val="dk1"/>
              </a:solidFill>
              <a:latin typeface="Avenir"/>
              <a:ea typeface="Avenir"/>
              <a:cs typeface="Avenir"/>
              <a:sym typeface="Avenir"/>
            </a:endParaRPr>
          </a:p>
          <a:p>
            <a:pPr indent="-299561" lvl="0" marL="457200" rtl="0" algn="l">
              <a:lnSpc>
                <a:spcPct val="130000"/>
              </a:lnSpc>
              <a:spcBef>
                <a:spcPts val="0"/>
              </a:spcBef>
              <a:spcAft>
                <a:spcPts val="0"/>
              </a:spcAft>
              <a:buClr>
                <a:schemeClr val="dk1"/>
              </a:buClr>
              <a:buSzPts val="1118"/>
              <a:buFont typeface="Avenir"/>
              <a:buAutoNum type="arabicPeriod"/>
            </a:pPr>
            <a:r>
              <a:rPr lang="en-GB" sz="1117">
                <a:solidFill>
                  <a:schemeClr val="dk1"/>
                </a:solidFill>
                <a:latin typeface="Avenir"/>
                <a:ea typeface="Avenir"/>
                <a:cs typeface="Avenir"/>
                <a:sym typeface="Avenir"/>
              </a:rPr>
              <a:t>Nested Cross Validation to do Algorithm Selection and Hyperparameter Tuning of the algorithm to find the best algorithm and its hyperparameters.</a:t>
            </a:r>
            <a:endParaRPr sz="1117">
              <a:solidFill>
                <a:schemeClr val="dk1"/>
              </a:solidFill>
              <a:latin typeface="Avenir"/>
              <a:ea typeface="Avenir"/>
              <a:cs typeface="Avenir"/>
              <a:sym typeface="Avenir"/>
            </a:endParaRPr>
          </a:p>
          <a:p>
            <a:pPr indent="-299561" lvl="0" marL="457200" rtl="0" algn="l">
              <a:lnSpc>
                <a:spcPct val="130000"/>
              </a:lnSpc>
              <a:spcBef>
                <a:spcPts val="0"/>
              </a:spcBef>
              <a:spcAft>
                <a:spcPts val="0"/>
              </a:spcAft>
              <a:buClr>
                <a:schemeClr val="dk1"/>
              </a:buClr>
              <a:buSzPts val="1118"/>
              <a:buFont typeface="Avenir"/>
              <a:buAutoNum type="arabicPeriod"/>
            </a:pPr>
            <a:r>
              <a:rPr lang="en-GB" sz="1117">
                <a:solidFill>
                  <a:schemeClr val="dk1"/>
                </a:solidFill>
                <a:latin typeface="Avenir"/>
                <a:ea typeface="Avenir"/>
                <a:cs typeface="Avenir"/>
                <a:sym typeface="Avenir"/>
              </a:rPr>
              <a:t>Evaluate the model on the validation and test set.</a:t>
            </a:r>
            <a:endParaRPr sz="1117">
              <a:solidFill>
                <a:schemeClr val="dk1"/>
              </a:solidFill>
              <a:latin typeface="Avenir"/>
              <a:ea typeface="Avenir"/>
              <a:cs typeface="Avenir"/>
              <a:sym typeface="Avenir"/>
            </a:endParaRPr>
          </a:p>
          <a:p>
            <a:pPr indent="-299561" lvl="0" marL="457200" rtl="0" algn="l">
              <a:lnSpc>
                <a:spcPct val="130000"/>
              </a:lnSpc>
              <a:spcBef>
                <a:spcPts val="0"/>
              </a:spcBef>
              <a:spcAft>
                <a:spcPts val="0"/>
              </a:spcAft>
              <a:buClr>
                <a:schemeClr val="dk1"/>
              </a:buClr>
              <a:buSzPts val="1118"/>
              <a:buFont typeface="Avenir"/>
              <a:buAutoNum type="arabicPeriod"/>
            </a:pPr>
            <a:r>
              <a:rPr lang="en-GB" sz="1117">
                <a:solidFill>
                  <a:schemeClr val="dk1"/>
                </a:solidFill>
                <a:latin typeface="Avenir"/>
                <a:ea typeface="Avenir"/>
                <a:cs typeface="Avenir"/>
                <a:sym typeface="Avenir"/>
              </a:rPr>
              <a:t>Test model stability under different scenarios.</a:t>
            </a:r>
            <a:endParaRPr sz="1117">
              <a:solidFill>
                <a:schemeClr val="dk1"/>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nvSpPr>
        <p:spPr>
          <a:xfrm>
            <a:off x="0" y="0"/>
            <a:ext cx="2813400" cy="492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Avenir"/>
                <a:ea typeface="Avenir"/>
                <a:cs typeface="Avenir"/>
                <a:sym typeface="Avenir"/>
              </a:rPr>
              <a:t>Model Report Card</a:t>
            </a:r>
            <a:endParaRPr sz="2000">
              <a:latin typeface="Avenir"/>
              <a:ea typeface="Avenir"/>
              <a:cs typeface="Avenir"/>
              <a:sym typeface="Avenir"/>
            </a:endParaRPr>
          </a:p>
        </p:txBody>
      </p:sp>
      <p:sp>
        <p:nvSpPr>
          <p:cNvPr id="101" name="Google Shape;101;p20"/>
          <p:cNvSpPr txBox="1"/>
          <p:nvPr/>
        </p:nvSpPr>
        <p:spPr>
          <a:xfrm>
            <a:off x="259825" y="552575"/>
            <a:ext cx="8153400" cy="441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298450" lvl="0" marL="457200" rtl="0" algn="l">
              <a:spcBef>
                <a:spcPts val="0"/>
              </a:spcBef>
              <a:spcAft>
                <a:spcPts val="0"/>
              </a:spcAft>
              <a:buSzPts val="1100"/>
              <a:buFont typeface="Avenir"/>
              <a:buAutoNum type="arabicPeriod"/>
            </a:pPr>
            <a:r>
              <a:rPr lang="en-GB" sz="1100" u="sng">
                <a:latin typeface="Avenir"/>
                <a:ea typeface="Avenir"/>
                <a:cs typeface="Avenir"/>
                <a:sym typeface="Avenir"/>
              </a:rPr>
              <a:t>Dataset</a:t>
            </a:r>
            <a:endParaRPr sz="1100" u="sng">
              <a:latin typeface="Avenir"/>
              <a:ea typeface="Avenir"/>
              <a:cs typeface="Avenir"/>
              <a:sym typeface="Avenir"/>
            </a:endParaRPr>
          </a:p>
          <a:p>
            <a:pPr indent="-298450" lvl="1" marL="914400" rtl="0" algn="l">
              <a:spcBef>
                <a:spcPts val="0"/>
              </a:spcBef>
              <a:spcAft>
                <a:spcPts val="0"/>
              </a:spcAft>
              <a:buSzPts val="1100"/>
              <a:buFont typeface="Avenir"/>
              <a:buAutoNum type="alphaLcPeriod"/>
            </a:pPr>
            <a:r>
              <a:rPr lang="en-GB" sz="1100">
                <a:latin typeface="Avenir"/>
                <a:ea typeface="Avenir"/>
                <a:cs typeface="Avenir"/>
                <a:sym typeface="Avenir"/>
              </a:rPr>
              <a:t>Train Set - 8998 samples between (Timestamp('2022-04-01 07:01:06.530000'), and Timestamp('2022-04-13 15:44:09.923000')</a:t>
            </a:r>
            <a:endParaRPr sz="1100">
              <a:latin typeface="Avenir"/>
              <a:ea typeface="Avenir"/>
              <a:cs typeface="Avenir"/>
              <a:sym typeface="Avenir"/>
            </a:endParaRPr>
          </a:p>
          <a:p>
            <a:pPr indent="-298450" lvl="1" marL="914400" rtl="0" algn="l">
              <a:spcBef>
                <a:spcPts val="0"/>
              </a:spcBef>
              <a:spcAft>
                <a:spcPts val="0"/>
              </a:spcAft>
              <a:buSzPts val="1100"/>
              <a:buFont typeface="Avenir"/>
              <a:buAutoNum type="alphaLcPeriod"/>
            </a:pPr>
            <a:r>
              <a:rPr lang="en-GB" sz="1100">
                <a:latin typeface="Avenir"/>
                <a:ea typeface="Avenir"/>
                <a:cs typeface="Avenir"/>
                <a:sym typeface="Avenir"/>
              </a:rPr>
              <a:t>Validation Set - 1000 samples between (Timestamp('2022-04-13 15:44:59.427000'),</a:t>
            </a:r>
            <a:endParaRPr sz="1100">
              <a:latin typeface="Avenir"/>
              <a:ea typeface="Avenir"/>
              <a:cs typeface="Avenir"/>
              <a:sym typeface="Avenir"/>
            </a:endParaRPr>
          </a:p>
          <a:p>
            <a:pPr indent="457200" lvl="0" marL="457200" rtl="0" algn="l">
              <a:spcBef>
                <a:spcPts val="0"/>
              </a:spcBef>
              <a:spcAft>
                <a:spcPts val="0"/>
              </a:spcAft>
              <a:buNone/>
            </a:pPr>
            <a:r>
              <a:rPr lang="en-GB" sz="1100">
                <a:latin typeface="Avenir"/>
                <a:ea typeface="Avenir"/>
                <a:cs typeface="Avenir"/>
                <a:sym typeface="Avenir"/>
              </a:rPr>
              <a:t>Timestamp('2022-04-14 22:10:24.810000')).</a:t>
            </a:r>
            <a:endParaRPr sz="1100">
              <a:latin typeface="Avenir"/>
              <a:ea typeface="Avenir"/>
              <a:cs typeface="Avenir"/>
              <a:sym typeface="Avenir"/>
            </a:endParaRPr>
          </a:p>
          <a:p>
            <a:pPr indent="-298450" lvl="1" marL="914400" rtl="0" algn="l">
              <a:spcBef>
                <a:spcPts val="0"/>
              </a:spcBef>
              <a:spcAft>
                <a:spcPts val="0"/>
              </a:spcAft>
              <a:buSzPts val="1100"/>
              <a:buFont typeface="Avenir"/>
              <a:buAutoNum type="alphaLcPeriod"/>
            </a:pPr>
            <a:r>
              <a:rPr lang="en-GB" sz="1100">
                <a:latin typeface="Avenir"/>
                <a:ea typeface="Avenir"/>
                <a:cs typeface="Avenir"/>
                <a:sym typeface="Avenir"/>
              </a:rPr>
              <a:t>Test Set - 1000 samples between (Timestamp('2022-04-14 22:12:47.850000'),</a:t>
            </a:r>
            <a:endParaRPr sz="1100">
              <a:latin typeface="Avenir"/>
              <a:ea typeface="Avenir"/>
              <a:cs typeface="Avenir"/>
              <a:sym typeface="Avenir"/>
            </a:endParaRPr>
          </a:p>
          <a:p>
            <a:pPr indent="457200" lvl="0" marL="457200" rtl="0" algn="l">
              <a:spcBef>
                <a:spcPts val="0"/>
              </a:spcBef>
              <a:spcAft>
                <a:spcPts val="0"/>
              </a:spcAft>
              <a:buNone/>
            </a:pPr>
            <a:r>
              <a:rPr lang="en-GB" sz="1100">
                <a:latin typeface="Avenir"/>
                <a:ea typeface="Avenir"/>
                <a:cs typeface="Avenir"/>
                <a:sym typeface="Avenir"/>
              </a:rPr>
              <a:t>Timestamp('2022-04-17 10:35:38.317000')).</a:t>
            </a:r>
            <a:endParaRPr sz="1100">
              <a:latin typeface="Avenir"/>
              <a:ea typeface="Avenir"/>
              <a:cs typeface="Avenir"/>
              <a:sym typeface="Avenir"/>
            </a:endParaRPr>
          </a:p>
          <a:p>
            <a:pPr indent="0" lvl="0" marL="457200" rtl="0" algn="l">
              <a:spcBef>
                <a:spcPts val="0"/>
              </a:spcBef>
              <a:spcAft>
                <a:spcPts val="0"/>
              </a:spcAft>
              <a:buNone/>
            </a:pPr>
            <a:r>
              <a:t/>
            </a:r>
            <a:endParaRPr sz="1100">
              <a:latin typeface="Avenir"/>
              <a:ea typeface="Avenir"/>
              <a:cs typeface="Avenir"/>
              <a:sym typeface="Avenir"/>
            </a:endParaRPr>
          </a:p>
          <a:p>
            <a:pPr indent="-298450" lvl="0" marL="457200" rtl="0" algn="l">
              <a:spcBef>
                <a:spcPts val="0"/>
              </a:spcBef>
              <a:spcAft>
                <a:spcPts val="0"/>
              </a:spcAft>
              <a:buSzPts val="1100"/>
              <a:buFont typeface="Avenir"/>
              <a:buAutoNum type="arabicPeriod"/>
            </a:pPr>
            <a:r>
              <a:rPr lang="en-GB" sz="1100" u="sng">
                <a:latin typeface="Avenir"/>
                <a:ea typeface="Avenir"/>
                <a:cs typeface="Avenir"/>
                <a:sym typeface="Avenir"/>
              </a:rPr>
              <a:t>Features</a:t>
            </a:r>
            <a:r>
              <a:rPr lang="en-GB" sz="1100">
                <a:latin typeface="Avenir"/>
                <a:ea typeface="Avenir"/>
                <a:cs typeface="Avenir"/>
                <a:sym typeface="Avenir"/>
              </a:rPr>
              <a:t> </a:t>
            </a:r>
            <a:endParaRPr sz="1100">
              <a:latin typeface="Avenir"/>
              <a:ea typeface="Avenir"/>
              <a:cs typeface="Avenir"/>
              <a:sym typeface="Avenir"/>
            </a:endParaRPr>
          </a:p>
          <a:p>
            <a:pPr indent="-298450" lvl="1" marL="914400" rtl="0" algn="l">
              <a:spcBef>
                <a:spcPts val="0"/>
              </a:spcBef>
              <a:spcAft>
                <a:spcPts val="0"/>
              </a:spcAft>
              <a:buSzPts val="1100"/>
              <a:buFont typeface="Avenir"/>
              <a:buAutoNum type="alphaLcPeriod"/>
            </a:pPr>
            <a:r>
              <a:rPr lang="en-GB" sz="1100">
                <a:latin typeface="Avenir"/>
                <a:ea typeface="Avenir"/>
                <a:cs typeface="Avenir"/>
                <a:sym typeface="Avenir"/>
              </a:rPr>
              <a:t>13 Features used in the model:</a:t>
            </a:r>
            <a:endParaRPr sz="1100">
              <a:latin typeface="Avenir"/>
              <a:ea typeface="Avenir"/>
              <a:cs typeface="Avenir"/>
              <a:sym typeface="Avenir"/>
            </a:endParaRPr>
          </a:p>
          <a:p>
            <a:pPr indent="0" lvl="0" marL="914400" rtl="0" algn="l">
              <a:spcBef>
                <a:spcPts val="0"/>
              </a:spcBef>
              <a:spcAft>
                <a:spcPts val="0"/>
              </a:spcAft>
              <a:buNone/>
            </a:pPr>
            <a:r>
              <a:rPr lang="en-GB" sz="1100">
                <a:latin typeface="Avenir"/>
                <a:ea typeface="Avenir"/>
                <a:cs typeface="Avenir"/>
                <a:sym typeface="Avenir"/>
              </a:rPr>
              <a:t>'mix_energy', 'ram_down_time', 'actual_polymer_weight1', 'recipe_codes', 'npttime', 'nptcs', 'set_dump_temperature', 'carbon_black_act_weight', 'batch_temperature', 'drop_door_open_time', 'oil_actual_weight', 'actual_polymer_weight_2', 'processoil_dust_stopinkg'.</a:t>
            </a:r>
            <a:endParaRPr sz="1100">
              <a:latin typeface="Avenir"/>
              <a:ea typeface="Avenir"/>
              <a:cs typeface="Avenir"/>
              <a:sym typeface="Avenir"/>
            </a:endParaRPr>
          </a:p>
          <a:p>
            <a:pPr indent="-298450" lvl="1" marL="914400" rtl="0" algn="l">
              <a:spcBef>
                <a:spcPts val="0"/>
              </a:spcBef>
              <a:spcAft>
                <a:spcPts val="0"/>
              </a:spcAft>
              <a:buSzPts val="1100"/>
              <a:buFont typeface="Avenir"/>
              <a:buAutoNum type="alphaLcPeriod"/>
            </a:pPr>
            <a:r>
              <a:rPr lang="en-GB" sz="1100">
                <a:latin typeface="Avenir"/>
                <a:ea typeface="Avenir"/>
                <a:cs typeface="Avenir"/>
                <a:sym typeface="Avenir"/>
              </a:rPr>
              <a:t>Feature Transformations - None</a:t>
            </a:r>
            <a:endParaRPr sz="1100">
              <a:latin typeface="Avenir"/>
              <a:ea typeface="Avenir"/>
              <a:cs typeface="Avenir"/>
              <a:sym typeface="Avenir"/>
            </a:endParaRPr>
          </a:p>
          <a:p>
            <a:pPr indent="-298450" lvl="0" marL="457200" rtl="0" algn="l">
              <a:spcBef>
                <a:spcPts val="0"/>
              </a:spcBef>
              <a:spcAft>
                <a:spcPts val="0"/>
              </a:spcAft>
              <a:buSzPts val="1100"/>
              <a:buFont typeface="Avenir"/>
              <a:buAutoNum type="arabicPeriod"/>
            </a:pPr>
            <a:r>
              <a:rPr lang="en-GB" sz="1100" u="sng">
                <a:latin typeface="Avenir"/>
                <a:ea typeface="Avenir"/>
                <a:cs typeface="Avenir"/>
                <a:sym typeface="Avenir"/>
              </a:rPr>
              <a:t>Evaluation</a:t>
            </a:r>
            <a:endParaRPr sz="1100" u="sng">
              <a:latin typeface="Avenir"/>
              <a:ea typeface="Avenir"/>
              <a:cs typeface="Avenir"/>
              <a:sym typeface="Avenir"/>
            </a:endParaRPr>
          </a:p>
          <a:p>
            <a:pPr indent="-298450" lvl="1" marL="914400" rtl="0" algn="l">
              <a:spcBef>
                <a:spcPts val="0"/>
              </a:spcBef>
              <a:spcAft>
                <a:spcPts val="0"/>
              </a:spcAft>
              <a:buSzPts val="1100"/>
              <a:buFont typeface="Avenir"/>
              <a:buAutoNum type="alphaLcPeriod"/>
            </a:pPr>
            <a:r>
              <a:rPr lang="en-GB" sz="1100">
                <a:latin typeface="Avenir"/>
                <a:ea typeface="Avenir"/>
                <a:cs typeface="Avenir"/>
                <a:sym typeface="Avenir"/>
              </a:rPr>
              <a:t>R</a:t>
            </a:r>
            <a:r>
              <a:rPr baseline="30000" lang="en-GB" sz="1100">
                <a:latin typeface="Avenir"/>
                <a:ea typeface="Avenir"/>
                <a:cs typeface="Avenir"/>
                <a:sym typeface="Avenir"/>
              </a:rPr>
              <a:t>2 </a:t>
            </a:r>
            <a:r>
              <a:rPr lang="en-GB" sz="1100">
                <a:latin typeface="Avenir"/>
                <a:ea typeface="Avenir"/>
                <a:cs typeface="Avenir"/>
                <a:sym typeface="Avenir"/>
              </a:rPr>
              <a:t>on validation dataset - 0. 978</a:t>
            </a:r>
            <a:endParaRPr sz="1100">
              <a:latin typeface="Avenir"/>
              <a:ea typeface="Avenir"/>
              <a:cs typeface="Avenir"/>
              <a:sym typeface="Avenir"/>
            </a:endParaRPr>
          </a:p>
          <a:p>
            <a:pPr indent="-298450" lvl="1" marL="914400" rtl="0" algn="l">
              <a:spcBef>
                <a:spcPts val="0"/>
              </a:spcBef>
              <a:spcAft>
                <a:spcPts val="0"/>
              </a:spcAft>
              <a:buSzPts val="1100"/>
              <a:buFont typeface="Avenir"/>
              <a:buAutoNum type="alphaLcPeriod"/>
            </a:pPr>
            <a:r>
              <a:rPr lang="en-GB" sz="1100">
                <a:solidFill>
                  <a:schemeClr val="dk1"/>
                </a:solidFill>
                <a:latin typeface="Avenir"/>
                <a:ea typeface="Avenir"/>
                <a:cs typeface="Avenir"/>
                <a:sym typeface="Avenir"/>
              </a:rPr>
              <a:t>R</a:t>
            </a:r>
            <a:r>
              <a:rPr baseline="30000" lang="en-GB" sz="1100">
                <a:solidFill>
                  <a:schemeClr val="dk1"/>
                </a:solidFill>
                <a:latin typeface="Avenir"/>
                <a:ea typeface="Avenir"/>
                <a:cs typeface="Avenir"/>
                <a:sym typeface="Avenir"/>
              </a:rPr>
              <a:t>2 </a:t>
            </a:r>
            <a:r>
              <a:rPr lang="en-GB" sz="1100">
                <a:solidFill>
                  <a:schemeClr val="dk1"/>
                </a:solidFill>
                <a:latin typeface="Avenir"/>
                <a:ea typeface="Avenir"/>
                <a:cs typeface="Avenir"/>
                <a:sym typeface="Avenir"/>
              </a:rPr>
              <a:t>on test dataset - 0.975</a:t>
            </a:r>
            <a:endParaRPr sz="1100">
              <a:solidFill>
                <a:schemeClr val="dk1"/>
              </a:solidFill>
              <a:latin typeface="Avenir"/>
              <a:ea typeface="Avenir"/>
              <a:cs typeface="Avenir"/>
              <a:sym typeface="Avenir"/>
            </a:endParaRPr>
          </a:p>
          <a:p>
            <a:pPr indent="-298450" lvl="0" marL="457200" rtl="0" algn="l">
              <a:spcBef>
                <a:spcPts val="0"/>
              </a:spcBef>
              <a:spcAft>
                <a:spcPts val="0"/>
              </a:spcAft>
              <a:buClr>
                <a:schemeClr val="dk1"/>
              </a:buClr>
              <a:buSzPts val="1100"/>
              <a:buFont typeface="Avenir"/>
              <a:buAutoNum type="arabicPeriod"/>
            </a:pPr>
            <a:r>
              <a:rPr lang="en-GB" sz="1100" u="sng">
                <a:solidFill>
                  <a:schemeClr val="dk1"/>
                </a:solidFill>
                <a:latin typeface="Avenir"/>
                <a:ea typeface="Avenir"/>
                <a:cs typeface="Avenir"/>
                <a:sym typeface="Avenir"/>
              </a:rPr>
              <a:t>Performance Estimates:</a:t>
            </a:r>
            <a:endParaRPr sz="1100" u="sng">
              <a:solidFill>
                <a:schemeClr val="dk1"/>
              </a:solidFill>
              <a:latin typeface="Avenir"/>
              <a:ea typeface="Avenir"/>
              <a:cs typeface="Avenir"/>
              <a:sym typeface="Avenir"/>
            </a:endParaRPr>
          </a:p>
          <a:p>
            <a:pPr indent="-298450" lvl="1" marL="914400" rtl="0" algn="l">
              <a:spcBef>
                <a:spcPts val="0"/>
              </a:spcBef>
              <a:spcAft>
                <a:spcPts val="0"/>
              </a:spcAft>
              <a:buClr>
                <a:schemeClr val="dk1"/>
              </a:buClr>
              <a:buSzPts val="1100"/>
              <a:buFont typeface="Avenir"/>
              <a:buAutoNum type="alphaLcPeriod"/>
            </a:pPr>
            <a:r>
              <a:rPr lang="en-GB" sz="1100">
                <a:solidFill>
                  <a:schemeClr val="dk1"/>
                </a:solidFill>
                <a:latin typeface="Avenir"/>
                <a:ea typeface="Avenir"/>
                <a:cs typeface="Avenir"/>
                <a:sym typeface="Avenir"/>
              </a:rPr>
              <a:t>Varying the sample size </a:t>
            </a:r>
            <a:endParaRPr sz="1100">
              <a:solidFill>
                <a:schemeClr val="dk1"/>
              </a:solidFill>
              <a:latin typeface="Avenir"/>
              <a:ea typeface="Avenir"/>
              <a:cs typeface="Avenir"/>
              <a:sym typeface="Avenir"/>
            </a:endParaRPr>
          </a:p>
          <a:p>
            <a:pPr indent="-298450" lvl="2" marL="1371600" rtl="0" algn="l">
              <a:spcBef>
                <a:spcPts val="0"/>
              </a:spcBef>
              <a:spcAft>
                <a:spcPts val="0"/>
              </a:spcAft>
              <a:buClr>
                <a:schemeClr val="dk1"/>
              </a:buClr>
              <a:buSzPts val="1100"/>
              <a:buFont typeface="Avenir"/>
              <a:buAutoNum type="romanLcPeriod"/>
            </a:pPr>
            <a:r>
              <a:rPr lang="en-GB" sz="1100">
                <a:solidFill>
                  <a:schemeClr val="dk1"/>
                </a:solidFill>
                <a:latin typeface="Avenir"/>
                <a:ea typeface="Avenir"/>
                <a:cs typeface="Avenir"/>
                <a:sym typeface="Avenir"/>
              </a:rPr>
              <a:t>50:50 split</a:t>
            </a:r>
            <a:endParaRPr sz="1100">
              <a:solidFill>
                <a:schemeClr val="dk1"/>
              </a:solidFill>
              <a:latin typeface="Avenir"/>
              <a:ea typeface="Avenir"/>
              <a:cs typeface="Avenir"/>
              <a:sym typeface="Avenir"/>
            </a:endParaRPr>
          </a:p>
          <a:p>
            <a:pPr indent="-298450" lvl="3" marL="1828800" rtl="0" algn="l">
              <a:spcBef>
                <a:spcPts val="0"/>
              </a:spcBef>
              <a:spcAft>
                <a:spcPts val="0"/>
              </a:spcAft>
              <a:buClr>
                <a:schemeClr val="dk1"/>
              </a:buClr>
              <a:buSzPts val="1100"/>
              <a:buFont typeface="Avenir"/>
              <a:buAutoNum type="arabicPeriod"/>
            </a:pPr>
            <a:r>
              <a:rPr lang="en-GB" sz="1100">
                <a:solidFill>
                  <a:schemeClr val="dk1"/>
                </a:solidFill>
                <a:latin typeface="Avenir"/>
                <a:ea typeface="Avenir"/>
                <a:cs typeface="Avenir"/>
                <a:sym typeface="Avenir"/>
              </a:rPr>
              <a:t>Average R</a:t>
            </a:r>
            <a:r>
              <a:rPr baseline="30000" lang="en-GB" sz="1100">
                <a:solidFill>
                  <a:schemeClr val="dk1"/>
                </a:solidFill>
                <a:latin typeface="Avenir"/>
                <a:ea typeface="Avenir"/>
                <a:cs typeface="Avenir"/>
                <a:sym typeface="Avenir"/>
              </a:rPr>
              <a:t>2</a:t>
            </a:r>
            <a:r>
              <a:rPr lang="en-GB" sz="1100">
                <a:solidFill>
                  <a:schemeClr val="dk1"/>
                </a:solidFill>
                <a:latin typeface="Avenir"/>
                <a:ea typeface="Avenir"/>
                <a:cs typeface="Avenir"/>
                <a:sym typeface="Avenir"/>
              </a:rPr>
              <a:t>: 0.925</a:t>
            </a:r>
            <a:endParaRPr sz="1100">
              <a:solidFill>
                <a:schemeClr val="dk1"/>
              </a:solidFill>
              <a:latin typeface="Avenir"/>
              <a:ea typeface="Avenir"/>
              <a:cs typeface="Avenir"/>
              <a:sym typeface="Avenir"/>
            </a:endParaRPr>
          </a:p>
          <a:p>
            <a:pPr indent="-298450" lvl="3" marL="1828800" rtl="0" algn="l">
              <a:spcBef>
                <a:spcPts val="0"/>
              </a:spcBef>
              <a:spcAft>
                <a:spcPts val="0"/>
              </a:spcAft>
              <a:buClr>
                <a:schemeClr val="dk1"/>
              </a:buClr>
              <a:buSzPts val="1100"/>
              <a:buFont typeface="Avenir"/>
              <a:buAutoNum type="arabicPeriod"/>
            </a:pPr>
            <a:r>
              <a:rPr lang="en-GB" sz="1100">
                <a:solidFill>
                  <a:schemeClr val="dk1"/>
                </a:solidFill>
                <a:latin typeface="Avenir"/>
                <a:ea typeface="Avenir"/>
                <a:cs typeface="Avenir"/>
                <a:sym typeface="Avenir"/>
              </a:rPr>
              <a:t>Performance Band: 0.913 to 0.935</a:t>
            </a:r>
            <a:endParaRPr sz="1100">
              <a:solidFill>
                <a:schemeClr val="dk1"/>
              </a:solidFill>
              <a:latin typeface="Avenir"/>
              <a:ea typeface="Avenir"/>
              <a:cs typeface="Avenir"/>
              <a:sym typeface="Avenir"/>
            </a:endParaRPr>
          </a:p>
          <a:p>
            <a:pPr indent="-298450" lvl="2" marL="1371600" rtl="0" algn="l">
              <a:spcBef>
                <a:spcPts val="0"/>
              </a:spcBef>
              <a:spcAft>
                <a:spcPts val="0"/>
              </a:spcAft>
              <a:buClr>
                <a:schemeClr val="dk1"/>
              </a:buClr>
              <a:buSzPts val="1100"/>
              <a:buFont typeface="Avenir"/>
              <a:buAutoNum type="romanLcPeriod"/>
            </a:pPr>
            <a:r>
              <a:rPr lang="en-GB" sz="1100">
                <a:solidFill>
                  <a:schemeClr val="dk1"/>
                </a:solidFill>
                <a:latin typeface="Avenir"/>
                <a:ea typeface="Avenir"/>
                <a:cs typeface="Avenir"/>
                <a:sym typeface="Avenir"/>
              </a:rPr>
              <a:t>70:30 split</a:t>
            </a:r>
            <a:endParaRPr sz="1100">
              <a:solidFill>
                <a:schemeClr val="dk1"/>
              </a:solidFill>
              <a:latin typeface="Avenir"/>
              <a:ea typeface="Avenir"/>
              <a:cs typeface="Avenir"/>
              <a:sym typeface="Avenir"/>
            </a:endParaRPr>
          </a:p>
          <a:p>
            <a:pPr indent="-298450" lvl="3" marL="1828800" rtl="0" algn="l">
              <a:spcBef>
                <a:spcPts val="0"/>
              </a:spcBef>
              <a:spcAft>
                <a:spcPts val="0"/>
              </a:spcAft>
              <a:buClr>
                <a:schemeClr val="dk1"/>
              </a:buClr>
              <a:buSzPts val="1100"/>
              <a:buFont typeface="Avenir"/>
              <a:buAutoNum type="arabicPeriod"/>
            </a:pPr>
            <a:r>
              <a:rPr lang="en-GB" sz="1100">
                <a:solidFill>
                  <a:schemeClr val="dk1"/>
                </a:solidFill>
                <a:latin typeface="Avenir"/>
                <a:ea typeface="Avenir"/>
                <a:cs typeface="Avenir"/>
                <a:sym typeface="Avenir"/>
              </a:rPr>
              <a:t>Average R</a:t>
            </a:r>
            <a:r>
              <a:rPr baseline="30000" lang="en-GB" sz="1100">
                <a:solidFill>
                  <a:schemeClr val="dk1"/>
                </a:solidFill>
                <a:latin typeface="Avenir"/>
                <a:ea typeface="Avenir"/>
                <a:cs typeface="Avenir"/>
                <a:sym typeface="Avenir"/>
              </a:rPr>
              <a:t>2</a:t>
            </a:r>
            <a:r>
              <a:rPr lang="en-GB" sz="1100">
                <a:solidFill>
                  <a:schemeClr val="dk1"/>
                </a:solidFill>
                <a:latin typeface="Avenir"/>
                <a:ea typeface="Avenir"/>
                <a:cs typeface="Avenir"/>
                <a:sym typeface="Avenir"/>
              </a:rPr>
              <a:t>: 0.927</a:t>
            </a:r>
            <a:endParaRPr sz="1100">
              <a:solidFill>
                <a:schemeClr val="dk1"/>
              </a:solidFill>
              <a:latin typeface="Avenir"/>
              <a:ea typeface="Avenir"/>
              <a:cs typeface="Avenir"/>
              <a:sym typeface="Avenir"/>
            </a:endParaRPr>
          </a:p>
          <a:p>
            <a:pPr indent="-298450" lvl="3" marL="1828800" rtl="0" algn="l">
              <a:spcBef>
                <a:spcPts val="0"/>
              </a:spcBef>
              <a:spcAft>
                <a:spcPts val="0"/>
              </a:spcAft>
              <a:buClr>
                <a:schemeClr val="dk1"/>
              </a:buClr>
              <a:buSzPts val="1100"/>
              <a:buFont typeface="Avenir"/>
              <a:buAutoNum type="arabicPeriod"/>
            </a:pPr>
            <a:r>
              <a:rPr lang="en-GB" sz="1100">
                <a:solidFill>
                  <a:schemeClr val="dk1"/>
                </a:solidFill>
                <a:latin typeface="Avenir"/>
                <a:ea typeface="Avenir"/>
                <a:cs typeface="Avenir"/>
                <a:sym typeface="Avenir"/>
              </a:rPr>
              <a:t>Performance Band: 0.919 to 0.937</a:t>
            </a:r>
            <a:endParaRPr sz="1100">
              <a:solidFill>
                <a:schemeClr val="dk1"/>
              </a:solidFill>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nvSpPr>
        <p:spPr>
          <a:xfrm>
            <a:off x="222475" y="191775"/>
            <a:ext cx="3808800" cy="492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Avenir"/>
                <a:ea typeface="Avenir"/>
                <a:cs typeface="Avenir"/>
                <a:sym typeface="Avenir"/>
              </a:rPr>
              <a:t>Model Stability Reports</a:t>
            </a:r>
            <a:endParaRPr sz="2000">
              <a:latin typeface="Avenir"/>
              <a:ea typeface="Avenir"/>
              <a:cs typeface="Avenir"/>
              <a:sym typeface="Avenir"/>
            </a:endParaRPr>
          </a:p>
        </p:txBody>
      </p:sp>
      <p:pic>
        <p:nvPicPr>
          <p:cNvPr id="107" name="Google Shape;107;p21"/>
          <p:cNvPicPr preferRelativeResize="0"/>
          <p:nvPr/>
        </p:nvPicPr>
        <p:blipFill>
          <a:blip r:embed="rId3">
            <a:alphaModFix/>
          </a:blip>
          <a:stretch>
            <a:fillRect/>
          </a:stretch>
        </p:blipFill>
        <p:spPr>
          <a:xfrm>
            <a:off x="4641050" y="1649575"/>
            <a:ext cx="3808849" cy="3204600"/>
          </a:xfrm>
          <a:prstGeom prst="rect">
            <a:avLst/>
          </a:prstGeom>
          <a:noFill/>
          <a:ln>
            <a:noFill/>
          </a:ln>
        </p:spPr>
      </p:pic>
      <p:pic>
        <p:nvPicPr>
          <p:cNvPr id="108" name="Google Shape;108;p21"/>
          <p:cNvPicPr preferRelativeResize="0"/>
          <p:nvPr/>
        </p:nvPicPr>
        <p:blipFill>
          <a:blip r:embed="rId4">
            <a:alphaModFix/>
          </a:blip>
          <a:stretch>
            <a:fillRect/>
          </a:stretch>
        </p:blipFill>
        <p:spPr>
          <a:xfrm>
            <a:off x="402325" y="1676150"/>
            <a:ext cx="4005776" cy="3204600"/>
          </a:xfrm>
          <a:prstGeom prst="rect">
            <a:avLst/>
          </a:prstGeom>
          <a:noFill/>
          <a:ln>
            <a:noFill/>
          </a:ln>
        </p:spPr>
      </p:pic>
      <p:sp>
        <p:nvSpPr>
          <p:cNvPr id="109" name="Google Shape;109;p21"/>
          <p:cNvSpPr txBox="1"/>
          <p:nvPr/>
        </p:nvSpPr>
        <p:spPr>
          <a:xfrm>
            <a:off x="1085475" y="1249375"/>
            <a:ext cx="2686800" cy="369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Avenir"/>
                <a:ea typeface="Avenir"/>
                <a:cs typeface="Avenir"/>
                <a:sym typeface="Avenir"/>
              </a:rPr>
              <a:t>Train Test Split - 50:50</a:t>
            </a:r>
            <a:endParaRPr sz="1200">
              <a:latin typeface="Avenir"/>
              <a:ea typeface="Avenir"/>
              <a:cs typeface="Avenir"/>
              <a:sym typeface="Avenir"/>
            </a:endParaRPr>
          </a:p>
        </p:txBody>
      </p:sp>
      <p:sp>
        <p:nvSpPr>
          <p:cNvPr id="110" name="Google Shape;110;p21"/>
          <p:cNvSpPr txBox="1"/>
          <p:nvPr/>
        </p:nvSpPr>
        <p:spPr>
          <a:xfrm>
            <a:off x="5069600" y="1249375"/>
            <a:ext cx="2686800" cy="369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GB" sz="1200"/>
              <a:t>Train Test Split - 70:30</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