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73" r:id="rId3"/>
    <p:sldId id="263" r:id="rId4"/>
    <p:sldId id="268" r:id="rId5"/>
    <p:sldId id="270" r:id="rId6"/>
    <p:sldId id="271" r:id="rId7"/>
    <p:sldId id="275" r:id="rId8"/>
    <p:sldId id="277" r:id="rId9"/>
    <p:sldId id="278" r:id="rId10"/>
    <p:sldId id="258" r:id="rId11"/>
    <p:sldId id="259" r:id="rId12"/>
    <p:sldId id="262" r:id="rId13"/>
    <p:sldId id="257" r:id="rId14"/>
    <p:sldId id="260" r:id="rId15"/>
    <p:sldId id="261" r:id="rId16"/>
    <p:sldId id="264" r:id="rId17"/>
    <p:sldId id="265" r:id="rId18"/>
    <p:sldId id="266" r:id="rId19"/>
    <p:sldId id="267" r:id="rId20"/>
    <p:sldId id="279" r:id="rId21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22" d="100"/>
          <a:sy n="122" d="100"/>
        </p:scale>
        <p:origin x="-9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microsoft.com/office/2016/11/relationships/changesInfo" Target="changesInfos/changesInfo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rge Gonzalez Victoria" userId="23f91454-80c4-4e3e-aa84-e62ecbf61048" providerId="ADAL" clId="{C26E9077-B4A3-4814-B348-9B85C8F9EC6B}"/>
    <pc:docChg chg="modSld sldOrd">
      <pc:chgData name="Jorge Gonzalez Victoria" userId="23f91454-80c4-4e3e-aa84-e62ecbf61048" providerId="ADAL" clId="{C26E9077-B4A3-4814-B348-9B85C8F9EC6B}" dt="2022-04-29T17:55:44.349" v="4"/>
      <pc:docMkLst>
        <pc:docMk/>
      </pc:docMkLst>
      <pc:sldChg chg="ord">
        <pc:chgData name="Jorge Gonzalez Victoria" userId="23f91454-80c4-4e3e-aa84-e62ecbf61048" providerId="ADAL" clId="{C26E9077-B4A3-4814-B348-9B85C8F9EC6B}" dt="2022-04-29T17:55:44.349" v="4"/>
        <pc:sldMkLst>
          <pc:docMk/>
          <pc:sldMk cId="3037601283" sldId="257"/>
        </pc:sldMkLst>
      </pc:sldChg>
      <pc:sldChg chg="modSp mod">
        <pc:chgData name="Jorge Gonzalez Victoria" userId="23f91454-80c4-4e3e-aa84-e62ecbf61048" providerId="ADAL" clId="{C26E9077-B4A3-4814-B348-9B85C8F9EC6B}" dt="2022-04-29T17:54:31.500" v="0" actId="1076"/>
        <pc:sldMkLst>
          <pc:docMk/>
          <pc:sldMk cId="1544945786" sldId="259"/>
        </pc:sldMkLst>
        <pc:grpChg chg="mod">
          <ac:chgData name="Jorge Gonzalez Victoria" userId="23f91454-80c4-4e3e-aa84-e62ecbf61048" providerId="ADAL" clId="{C26E9077-B4A3-4814-B348-9B85C8F9EC6B}" dt="2022-04-29T17:54:31.500" v="0" actId="1076"/>
          <ac:grpSpMkLst>
            <pc:docMk/>
            <pc:sldMk cId="1544945786" sldId="259"/>
            <ac:grpSpMk id="26" creationId="{316540D5-8161-4ED9-8913-F3F1E43D63A8}"/>
          </ac:grpSpMkLst>
        </pc:grpChg>
      </pc:sldChg>
      <pc:sldChg chg="ord">
        <pc:chgData name="Jorge Gonzalez Victoria" userId="23f91454-80c4-4e3e-aa84-e62ecbf61048" providerId="ADAL" clId="{C26E9077-B4A3-4814-B348-9B85C8F9EC6B}" dt="2022-04-29T17:55:41.172" v="2"/>
        <pc:sldMkLst>
          <pc:docMk/>
          <pc:sldMk cId="4125660480" sldId="262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747AAD27-A7E9-4578-A693-A0256B51FE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B724DA6F-8434-475B-B9B9-BAB8250115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10A683EF-D5EA-4925-A9A9-679861497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B6A88-59A3-4184-9D88-5363D4C81424}" type="datetimeFigureOut">
              <a:rPr lang="es-PE" smtClean="0"/>
              <a:t>29/04/2022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A34E2446-75F6-4D06-8391-BB30ABD9D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B02A6593-6632-47C2-9BBE-7A229C734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CF5ED-C88A-4CB1-9FB7-714BCB9E9818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1189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58D36874-A086-4329-B98F-8076A753C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xmlns="" id="{E5E23992-9474-4034-A3E9-709428FA89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5F0325DE-C94E-4C38-BE71-7C45D1383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B6A88-59A3-4184-9D88-5363D4C81424}" type="datetimeFigureOut">
              <a:rPr lang="es-PE" smtClean="0"/>
              <a:t>29/04/2022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94D549EA-B817-450E-BD33-C97845AC3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6B50A24F-A0FC-4526-9D47-9B1180AF5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CF5ED-C88A-4CB1-9FB7-714BCB9E9818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28143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xmlns="" id="{E586CF39-C8E4-4C51-A9FE-CB4870B79C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xmlns="" id="{A452FB9B-15CE-4BBB-8077-865316A2C6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245653FE-4361-4746-A5DD-48107978C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B6A88-59A3-4184-9D88-5363D4C81424}" type="datetimeFigureOut">
              <a:rPr lang="es-PE" smtClean="0"/>
              <a:t>29/04/2022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9AF300B5-EA5D-4754-A78F-BF52DEAB7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CCC52D09-9322-47BD-9766-A90E679A0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CF5ED-C88A-4CB1-9FB7-714BCB9E9818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178101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347200" y="152399"/>
            <a:ext cx="26416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03200" y="153923"/>
            <a:ext cx="89408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47200" y="2052960"/>
            <a:ext cx="26416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1D8BD707-D9CF-40AE-B4C6-C98DA3205C09}" type="datetimeFigureOut">
              <a:rPr lang="en-US" smtClean="0">
                <a:solidFill>
                  <a:srgbClr val="CCD1B9"/>
                </a:solidFill>
              </a:rPr>
              <a:pPr/>
              <a:t>4/29/2022</a:t>
            </a:fld>
            <a:endParaRPr lang="en-US">
              <a:solidFill>
                <a:srgbClr val="CCD1B9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>
              <a:solidFill>
                <a:srgbClr val="CCD1B9"/>
              </a:solidFill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09600" y="2052960"/>
            <a:ext cx="84328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9081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534949"/>
                </a:solidFill>
              </a:rPr>
              <a:pPr/>
              <a:t>4/29/2022</a:t>
            </a:fld>
            <a:endParaRPr lang="en-US">
              <a:solidFill>
                <a:srgbClr val="534949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34949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534949"/>
                </a:solidFill>
              </a:rPr>
              <a:pPr/>
              <a:t>‹#›</a:t>
            </a:fld>
            <a:endParaRPr lang="en-US">
              <a:solidFill>
                <a:srgbClr val="534949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1791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347200" y="152399"/>
            <a:ext cx="26416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03200" y="153923"/>
            <a:ext cx="89408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50399" y="2892277"/>
            <a:ext cx="21336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4/29/2022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6F15528-21DE-4FAA-801E-634DDDAF4B2B}" type="slidenum">
              <a:rPr lang="en-US" smtClean="0">
                <a:solidFill>
                  <a:srgbClr val="CCD1B9"/>
                </a:solidFill>
              </a:rPr>
              <a:pPr/>
              <a:t>‹#›</a:t>
            </a:fld>
            <a:endParaRPr lang="en-US">
              <a:solidFill>
                <a:srgbClr val="CCD1B9"/>
              </a:solidFill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508000" y="2892277"/>
            <a:ext cx="84328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9080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1" y="1719072"/>
            <a:ext cx="53848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19072"/>
            <a:ext cx="53848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534949"/>
                </a:solidFill>
              </a:rPr>
              <a:pPr/>
              <a:t>4/29/2022</a:t>
            </a:fld>
            <a:endParaRPr lang="en-US">
              <a:solidFill>
                <a:srgbClr val="534949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34949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534949"/>
                </a:solidFill>
              </a:rPr>
              <a:pPr/>
              <a:t>‹#›</a:t>
            </a:fld>
            <a:endParaRPr lang="en-US">
              <a:solidFill>
                <a:srgbClr val="534949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3094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1" y="1722438"/>
            <a:ext cx="5386917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1" y="2438401"/>
            <a:ext cx="5386917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722438"/>
            <a:ext cx="5389033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438401"/>
            <a:ext cx="5389033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534949"/>
                </a:solidFill>
              </a:rPr>
              <a:pPr/>
              <a:t>4/29/2022</a:t>
            </a:fld>
            <a:endParaRPr lang="en-US">
              <a:solidFill>
                <a:srgbClr val="534949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34949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534949"/>
                </a:solidFill>
              </a:rPr>
              <a:pPr/>
              <a:t>‹#›</a:t>
            </a:fld>
            <a:endParaRPr lang="en-US">
              <a:solidFill>
                <a:srgbClr val="534949"/>
              </a:solidFill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8878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534949"/>
                </a:solidFill>
              </a:rPr>
              <a:pPr/>
              <a:t>4/29/2022</a:t>
            </a:fld>
            <a:endParaRPr lang="en-US">
              <a:solidFill>
                <a:srgbClr val="534949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34949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534949"/>
                </a:solidFill>
              </a:rPr>
              <a:pPr/>
              <a:t>‹#›</a:t>
            </a:fld>
            <a:endParaRPr lang="en-US">
              <a:solidFill>
                <a:srgbClr val="534949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794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03200" y="150919"/>
            <a:ext cx="11775736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534949"/>
                </a:solidFill>
              </a:rPr>
              <a:pPr/>
              <a:t>4/29/2022</a:t>
            </a:fld>
            <a:endParaRPr lang="en-US">
              <a:solidFill>
                <a:srgbClr val="534949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34949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534949"/>
                </a:solidFill>
              </a:rPr>
              <a:pPr/>
              <a:t>‹#›</a:t>
            </a:fld>
            <a:endParaRPr lang="en-US">
              <a:solidFill>
                <a:srgbClr val="53494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61733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347200" y="150876"/>
            <a:ext cx="26416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9" name="Rectangle 8"/>
          <p:cNvSpPr/>
          <p:nvPr/>
        </p:nvSpPr>
        <p:spPr>
          <a:xfrm>
            <a:off x="203200" y="152400"/>
            <a:ext cx="89408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304802"/>
            <a:ext cx="7823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46336" y="2130552"/>
            <a:ext cx="2231136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534949"/>
                </a:solidFill>
              </a:rPr>
              <a:pPr/>
              <a:t>4/29/2022</a:t>
            </a:fld>
            <a:endParaRPr lang="en-US">
              <a:solidFill>
                <a:srgbClr val="534949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34949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9546336" y="457200"/>
            <a:ext cx="2234214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0995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ADFB56E3-DC43-4E94-922F-BA936FB38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4182F6E3-BFAD-4CCE-91A0-B91CEB9FF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27EDA830-36D1-4AE6-8144-F4E6CE6F9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B6A88-59A3-4184-9D88-5363D4C81424}" type="datetimeFigureOut">
              <a:rPr lang="es-PE" smtClean="0"/>
              <a:t>29/04/2022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41E1DD02-8D19-4B68-BC9B-1C19C91E6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CA4D1ECB-C6A5-4ADF-9877-B9E9DBECD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CF5ED-C88A-4CB1-9FB7-714BCB9E9818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8975951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9" name="Rectangle 8"/>
          <p:cNvSpPr/>
          <p:nvPr/>
        </p:nvSpPr>
        <p:spPr>
          <a:xfrm>
            <a:off x="9347200" y="150876"/>
            <a:ext cx="26416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3200" y="152400"/>
            <a:ext cx="89408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50401" y="2133600"/>
            <a:ext cx="22352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CCD1B9"/>
                </a:solidFill>
              </a:rPr>
              <a:pPr/>
              <a:t>4/29/2022</a:t>
            </a:fld>
            <a:endParaRPr lang="en-US">
              <a:solidFill>
                <a:srgbClr val="CCD1B9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CCD1B9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CCD1B9"/>
                </a:solidFill>
              </a:rPr>
              <a:pPr/>
              <a:t>‹#›</a:t>
            </a:fld>
            <a:endParaRPr lang="en-US">
              <a:solidFill>
                <a:srgbClr val="CCD1B9"/>
              </a:solidFill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550401" y="460248"/>
            <a:ext cx="22352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4257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534949"/>
                </a:solidFill>
              </a:rPr>
              <a:pPr/>
              <a:t>4/29/2022</a:t>
            </a:fld>
            <a:endParaRPr lang="en-US">
              <a:solidFill>
                <a:srgbClr val="534949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34949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534949"/>
                </a:solidFill>
              </a:rPr>
              <a:pPr/>
              <a:t>‹#›</a:t>
            </a:fld>
            <a:endParaRPr lang="en-US">
              <a:solidFill>
                <a:srgbClr val="53494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634017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03200" y="147319"/>
            <a:ext cx="89408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347200" y="147319"/>
            <a:ext cx="2608062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50401" y="274640"/>
            <a:ext cx="2235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1" y="274640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534949"/>
                </a:solidFill>
              </a:rPr>
              <a:pPr/>
              <a:t>4/29/2022</a:t>
            </a:fld>
            <a:endParaRPr lang="en-US">
              <a:solidFill>
                <a:srgbClr val="534949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34949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6F15528-21DE-4FAA-801E-634DDDAF4B2B}" type="slidenum">
              <a:rPr lang="en-US" smtClean="0">
                <a:solidFill>
                  <a:srgbClr val="CCD1B9"/>
                </a:solidFill>
              </a:rPr>
              <a:pPr/>
              <a:t>‹#›</a:t>
            </a:fld>
            <a:endParaRPr lang="en-US">
              <a:solidFill>
                <a:srgbClr val="CCD1B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1390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9F5CE7B-58B9-4C49-AFE0-E7E07BE30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0D8D0DA2-0485-4AB9-BC9C-810132B3FB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24DF6F65-DE2D-45C2-9EDC-B79E4906E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B6A88-59A3-4184-9D88-5363D4C81424}" type="datetimeFigureOut">
              <a:rPr lang="es-PE" smtClean="0"/>
              <a:t>29/04/2022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CBA8024E-0130-49F1-BC02-9166834F9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B5FFD4B8-D2ED-4D8F-893C-C008FB50A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CF5ED-C88A-4CB1-9FB7-714BCB9E9818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55791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7E9A8DFD-44AE-4A95-B687-7B4D9F9C1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7EE9A5C3-C92A-4F66-999A-3E13C68D9F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xmlns="" id="{2EC492F6-E976-4E67-9991-43ECA5FF27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xmlns="" id="{40CAC9E5-B581-4ED8-9ADC-7E961B133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B6A88-59A3-4184-9D88-5363D4C81424}" type="datetimeFigureOut">
              <a:rPr lang="es-PE" smtClean="0"/>
              <a:t>29/04/2022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xmlns="" id="{7424B4F8-6E15-4829-9767-390B2182D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xmlns="" id="{F87B8E7C-6CBA-4650-9CF9-E212199A6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CF5ED-C88A-4CB1-9FB7-714BCB9E9818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07523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D29E9573-D23B-4354-ADDD-60374D4D4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0CC1E06E-CB1F-42E3-BD18-0BD23592AE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xmlns="" id="{86C4112D-56B5-4B16-B6D9-3753514D6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xmlns="" id="{0CCE941E-B21C-4033-A6D3-A859584E9A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xmlns="" id="{ECD9E4B3-B78E-4ED9-96FC-3846DB5147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xmlns="" id="{3B0D6966-8EBC-44AB-8A21-AA3A6E5C8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B6A88-59A3-4184-9D88-5363D4C81424}" type="datetimeFigureOut">
              <a:rPr lang="es-PE" smtClean="0"/>
              <a:t>29/04/2022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xmlns="" id="{F589FF2C-85F4-45E7-B8B1-31D695009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xmlns="" id="{D52B0EC4-0E13-41C3-B064-EB11F36D0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CF5ED-C88A-4CB1-9FB7-714BCB9E9818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0510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A7EECF6-9484-457D-9DD2-1302D21A9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xmlns="" id="{C4FAEDF4-88F5-4502-839E-0BE279E68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B6A88-59A3-4184-9D88-5363D4C81424}" type="datetimeFigureOut">
              <a:rPr lang="es-PE" smtClean="0"/>
              <a:t>29/04/2022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xmlns="" id="{9D3929EA-250F-4DAA-945F-F5A7153F3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xmlns="" id="{E7C33B60-AA19-4D1A-B6E6-81E081BC6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CF5ED-C88A-4CB1-9FB7-714BCB9E9818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27075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xmlns="" id="{3282673D-E857-4FF7-90B0-6E72F3DBF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B6A88-59A3-4184-9D88-5363D4C81424}" type="datetimeFigureOut">
              <a:rPr lang="es-PE" smtClean="0"/>
              <a:t>29/04/2022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xmlns="" id="{7907EB3E-8021-4B8A-94FB-DACBEAB68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xmlns="" id="{35ACE47A-7182-493D-8A28-382FF8FAF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CF5ED-C88A-4CB1-9FB7-714BCB9E9818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58158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985E7AA4-201C-4870-B923-860CB5CCF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9365CB26-2C5B-4891-B91E-07FFC0F77B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xmlns="" id="{D6CBC5D3-2532-4C8C-8E67-966037C485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xmlns="" id="{B4368260-B0C2-449B-8F16-F59E2E7FD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B6A88-59A3-4184-9D88-5363D4C81424}" type="datetimeFigureOut">
              <a:rPr lang="es-PE" smtClean="0"/>
              <a:t>29/04/2022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xmlns="" id="{3147241F-2DDE-4C07-AC60-462269BB7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xmlns="" id="{6C18689A-1596-47CA-A69C-FF90D9897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CF5ED-C88A-4CB1-9FB7-714BCB9E9818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74355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AEEFAFA-6947-47F9-8D81-716B69622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xmlns="" id="{669CD88D-B357-4D34-A9E3-10C5384C47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xmlns="" id="{CBE71F3A-026E-4FF7-B51E-A3A67F5ECA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xmlns="" id="{52F660BC-8D27-41EA-ADBF-1F9C66D3F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B6A88-59A3-4184-9D88-5363D4C81424}" type="datetimeFigureOut">
              <a:rPr lang="es-PE" smtClean="0"/>
              <a:t>29/04/2022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xmlns="" id="{1C4323C4-A0A8-4808-90A8-ADCFFA183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xmlns="" id="{AF96BD79-D227-4920-89C0-29785ED70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CF5ED-C88A-4CB1-9FB7-714BCB9E9818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5323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xmlns="" id="{A608518C-9302-439A-90F2-805D65439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A8B44A29-70EE-4B9C-A1BC-0ACE9AF4A4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E81DD29B-7CE9-4249-9EA5-131D5089C9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1B6A88-59A3-4184-9D88-5363D4C81424}" type="datetimeFigureOut">
              <a:rPr lang="es-PE" smtClean="0"/>
              <a:t>29/04/2022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474B975E-576A-4F04-918A-1E67BA9C25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F1582B70-EB51-4B98-A1A8-65B6C2EB29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3CF5ED-C88A-4CB1-9FB7-714BCB9E9818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58515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03200" y="1634971"/>
            <a:ext cx="11775736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03199" y="152402"/>
            <a:ext cx="11752062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0" y="355847"/>
            <a:ext cx="11175014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1719071"/>
            <a:ext cx="11210524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518" y="6356350"/>
            <a:ext cx="2844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>
                <a:solidFill>
                  <a:srgbClr val="534949"/>
                </a:solidFill>
              </a:rPr>
              <a:pPr/>
              <a:t>4/29/2022</a:t>
            </a:fld>
            <a:endParaRPr lang="en-US">
              <a:solidFill>
                <a:srgbClr val="534949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64000" y="6356350"/>
            <a:ext cx="447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en-US">
              <a:solidFill>
                <a:srgbClr val="534949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79573" y="6355080"/>
            <a:ext cx="777288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>
                <a:solidFill>
                  <a:srgbClr val="534949"/>
                </a:solidFill>
              </a:rPr>
              <a:pPr/>
              <a:t>‹#›</a:t>
            </a:fld>
            <a:endParaRPr lang="en-US">
              <a:solidFill>
                <a:srgbClr val="53494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3317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hyperlink" Target="https://colab.research.google.com/drive/1-XuGPiT2HIv_KU48hFXHGWNnO6S6Mv14?usp=sharing" TargetMode="External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3.png"/><Relationship Id="rId4" Type="http://schemas.openxmlformats.org/officeDocument/2006/relationships/image" Target="../media/image3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Aldo Ortega</a:t>
            </a:r>
          </a:p>
          <a:p>
            <a:r>
              <a:rPr lang="en-US" dirty="0" smtClean="0"/>
              <a:t>Jorge Gonzales</a:t>
            </a:r>
          </a:p>
          <a:p>
            <a:r>
              <a:rPr lang="en-US" dirty="0" err="1" smtClean="0"/>
              <a:t>Fabrizio</a:t>
            </a:r>
            <a:r>
              <a:rPr lang="en-US" dirty="0" smtClean="0"/>
              <a:t> Berrios</a:t>
            </a:r>
          </a:p>
          <a:p>
            <a:r>
              <a:rPr lang="en-US" dirty="0" smtClean="0"/>
              <a:t>Jorge </a:t>
            </a:r>
            <a:r>
              <a:rPr lang="en-US" dirty="0" err="1" smtClean="0"/>
              <a:t>Aybar</a:t>
            </a:r>
            <a:r>
              <a:rPr lang="en-US" dirty="0" smtClean="0"/>
              <a:t> 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226" y="2514600"/>
            <a:ext cx="8432800" cy="1828800"/>
          </a:xfrm>
        </p:spPr>
        <p:txBody>
          <a:bodyPr/>
          <a:lstStyle/>
          <a:p>
            <a:pPr algn="ctr"/>
            <a:r>
              <a:rPr lang="es-PE" dirty="0" smtClean="0"/>
              <a:t>Trabajo final: Gestión de Datos Grupo 5</a:t>
            </a:r>
            <a:r>
              <a:rPr lang="en-US" dirty="0" smtClean="0"/>
              <a:t>	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7898" y="609600"/>
            <a:ext cx="2639456" cy="173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63082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>
            <a:extLst>
              <a:ext uri="{FF2B5EF4-FFF2-40B4-BE49-F238E27FC236}">
                <a16:creationId xmlns:a16="http://schemas.microsoft.com/office/drawing/2014/main" xmlns="" id="{544DC2A7-C452-419D-9CC5-EAA7C9FD27F5}"/>
              </a:ext>
            </a:extLst>
          </p:cNvPr>
          <p:cNvGrpSpPr/>
          <p:nvPr/>
        </p:nvGrpSpPr>
        <p:grpSpPr>
          <a:xfrm>
            <a:off x="15902" y="100105"/>
            <a:ext cx="12133690" cy="535200"/>
            <a:chOff x="15902" y="100105"/>
            <a:chExt cx="12133690" cy="535200"/>
          </a:xfrm>
        </p:grpSpPr>
        <p:cxnSp>
          <p:nvCxnSpPr>
            <p:cNvPr id="3" name="Conector recto 2">
              <a:extLst>
                <a:ext uri="{FF2B5EF4-FFF2-40B4-BE49-F238E27FC236}">
                  <a16:creationId xmlns:a16="http://schemas.microsoft.com/office/drawing/2014/main" xmlns="" id="{7F8FA926-93B0-4831-B6DC-7312CCF45A5E}"/>
                </a:ext>
              </a:extLst>
            </p:cNvPr>
            <p:cNvCxnSpPr/>
            <p:nvPr/>
          </p:nvCxnSpPr>
          <p:spPr>
            <a:xfrm>
              <a:off x="15902" y="612250"/>
              <a:ext cx="12133690" cy="0"/>
            </a:xfrm>
            <a:prstGeom prst="line">
              <a:avLst/>
            </a:prstGeom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Google Shape;94;p14">
              <a:extLst>
                <a:ext uri="{FF2B5EF4-FFF2-40B4-BE49-F238E27FC236}">
                  <a16:creationId xmlns:a16="http://schemas.microsoft.com/office/drawing/2014/main" xmlns="" id="{5401ECF3-A6D3-4355-A161-F7906A515F50}"/>
                </a:ext>
              </a:extLst>
            </p:cNvPr>
            <p:cNvSpPr txBox="1">
              <a:spLocks/>
            </p:cNvSpPr>
            <p:nvPr/>
          </p:nvSpPr>
          <p:spPr>
            <a:xfrm>
              <a:off x="205849" y="100105"/>
              <a:ext cx="7688700" cy="535200"/>
            </a:xfrm>
            <a:prstGeom prst="rect">
              <a:avLst/>
            </a:prstGeom>
          </p:spPr>
          <p:txBody>
            <a:bodyPr spcFirstLastPara="1" wrap="square" lIns="91425" tIns="91425" rIns="91425" bIns="91425" anchor="t" anchorCtr="0">
              <a:normAutofit fontScale="550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0"/>
                </a:spcBef>
              </a:pPr>
              <a:r>
                <a:rPr lang="es-PE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Caso 3: </a:t>
              </a:r>
              <a:r>
                <a:rPr lang="es-PE" dirty="0">
                  <a:latin typeface="Arial" panose="020B0604020202020204" pitchFamily="34" charset="0"/>
                  <a:cs typeface="Arial" panose="020B0604020202020204" pitchFamily="34" charset="0"/>
                </a:rPr>
                <a:t>Control de Pesos en la Crianza de Aves</a:t>
              </a:r>
            </a:p>
          </p:txBody>
        </p:sp>
      </p:grpSp>
      <p:sp>
        <p:nvSpPr>
          <p:cNvPr id="5" name="CuadroTexto 4">
            <a:extLst>
              <a:ext uri="{FF2B5EF4-FFF2-40B4-BE49-F238E27FC236}">
                <a16:creationId xmlns:a16="http://schemas.microsoft.com/office/drawing/2014/main" xmlns="" id="{CF94E626-C3A5-4B4D-87CA-7641F0FDB5EA}"/>
              </a:ext>
            </a:extLst>
          </p:cNvPr>
          <p:cNvSpPr txBox="1"/>
          <p:nvPr/>
        </p:nvSpPr>
        <p:spPr>
          <a:xfrm>
            <a:off x="0" y="893563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dirty="0">
                <a:solidFill>
                  <a:schemeClr val="accent2"/>
                </a:solidFill>
              </a:rPr>
              <a:t>Procedimiento de Aplicación de MongoDB &amp; Python en el caso</a:t>
            </a:r>
            <a:r>
              <a:rPr lang="es-PE" dirty="0"/>
              <a:t> </a:t>
            </a:r>
          </a:p>
        </p:txBody>
      </p:sp>
      <p:grpSp>
        <p:nvGrpSpPr>
          <p:cNvPr id="23" name="Grupo 22">
            <a:extLst>
              <a:ext uri="{FF2B5EF4-FFF2-40B4-BE49-F238E27FC236}">
                <a16:creationId xmlns:a16="http://schemas.microsoft.com/office/drawing/2014/main" xmlns="" id="{0E1116EC-F2C3-424E-9212-8165AEA3CB70}"/>
              </a:ext>
            </a:extLst>
          </p:cNvPr>
          <p:cNvGrpSpPr/>
          <p:nvPr/>
        </p:nvGrpSpPr>
        <p:grpSpPr>
          <a:xfrm>
            <a:off x="15902" y="1993254"/>
            <a:ext cx="3351722" cy="1224000"/>
            <a:chOff x="0" y="1703849"/>
            <a:chExt cx="3351722" cy="1224000"/>
          </a:xfrm>
        </p:grpSpPr>
        <p:pic>
          <p:nvPicPr>
            <p:cNvPr id="11" name="Imagen 10">
              <a:extLst>
                <a:ext uri="{FF2B5EF4-FFF2-40B4-BE49-F238E27FC236}">
                  <a16:creationId xmlns:a16="http://schemas.microsoft.com/office/drawing/2014/main" xmlns="" id="{6CD0C08D-8F23-49B2-B12D-6A99CD05773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703849"/>
              <a:ext cx="1291068" cy="1224000"/>
            </a:xfrm>
            <a:prstGeom prst="rect">
              <a:avLst/>
            </a:prstGeom>
          </p:spPr>
        </p:pic>
        <p:sp>
          <p:nvSpPr>
            <p:cNvPr id="13" name="CuadroTexto 12">
              <a:extLst>
                <a:ext uri="{FF2B5EF4-FFF2-40B4-BE49-F238E27FC236}">
                  <a16:creationId xmlns:a16="http://schemas.microsoft.com/office/drawing/2014/main" xmlns="" id="{EA02023E-7259-4B2B-B6AB-D98CF9E88BBE}"/>
                </a:ext>
              </a:extLst>
            </p:cNvPr>
            <p:cNvSpPr txBox="1"/>
            <p:nvPr/>
          </p:nvSpPr>
          <p:spPr>
            <a:xfrm>
              <a:off x="1208597" y="1952941"/>
              <a:ext cx="21431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E" dirty="0"/>
                <a:t>Descargar data del ERP en formato </a:t>
              </a:r>
              <a:r>
                <a:rPr lang="es-PE" dirty="0">
                  <a:solidFill>
                    <a:schemeClr val="accent5"/>
                  </a:solidFill>
                </a:rPr>
                <a:t>CSV</a:t>
              </a:r>
            </a:p>
          </p:txBody>
        </p:sp>
      </p:grpSp>
      <p:grpSp>
        <p:nvGrpSpPr>
          <p:cNvPr id="24" name="Grupo 23">
            <a:extLst>
              <a:ext uri="{FF2B5EF4-FFF2-40B4-BE49-F238E27FC236}">
                <a16:creationId xmlns:a16="http://schemas.microsoft.com/office/drawing/2014/main" xmlns="" id="{F6027D5E-70A9-43DF-9C4E-0FA5C7E93072}"/>
              </a:ext>
            </a:extLst>
          </p:cNvPr>
          <p:cNvGrpSpPr/>
          <p:nvPr/>
        </p:nvGrpSpPr>
        <p:grpSpPr>
          <a:xfrm>
            <a:off x="3972710" y="1993254"/>
            <a:ext cx="3420591" cy="1224000"/>
            <a:chOff x="3792978" y="1703849"/>
            <a:chExt cx="3420591" cy="1224000"/>
          </a:xfrm>
        </p:grpSpPr>
        <p:pic>
          <p:nvPicPr>
            <p:cNvPr id="10" name="Imagen 9">
              <a:extLst>
                <a:ext uri="{FF2B5EF4-FFF2-40B4-BE49-F238E27FC236}">
                  <a16:creationId xmlns:a16="http://schemas.microsoft.com/office/drawing/2014/main" xmlns="" id="{80448FEE-62F1-4689-9D25-39A7E67FEF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92978" y="1703849"/>
              <a:ext cx="1332168" cy="1224000"/>
            </a:xfrm>
            <a:prstGeom prst="rect">
              <a:avLst/>
            </a:prstGeom>
          </p:spPr>
        </p:pic>
        <p:sp>
          <p:nvSpPr>
            <p:cNvPr id="14" name="CuadroTexto 13">
              <a:extLst>
                <a:ext uri="{FF2B5EF4-FFF2-40B4-BE49-F238E27FC236}">
                  <a16:creationId xmlns:a16="http://schemas.microsoft.com/office/drawing/2014/main" xmlns="" id="{BB764DD0-F046-4114-9D3C-C7B2DB146DA8}"/>
                </a:ext>
              </a:extLst>
            </p:cNvPr>
            <p:cNvSpPr txBox="1"/>
            <p:nvPr/>
          </p:nvSpPr>
          <p:spPr>
            <a:xfrm>
              <a:off x="5070444" y="1981353"/>
              <a:ext cx="21431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E" dirty="0"/>
                <a:t>Lectura de data en formato </a:t>
              </a:r>
              <a:r>
                <a:rPr lang="es-PE" dirty="0">
                  <a:solidFill>
                    <a:schemeClr val="accent5"/>
                  </a:solidFill>
                </a:rPr>
                <a:t>CSV</a:t>
              </a:r>
            </a:p>
          </p:txBody>
        </p:sp>
      </p:grpSp>
      <p:grpSp>
        <p:nvGrpSpPr>
          <p:cNvPr id="25" name="Grupo 24">
            <a:extLst>
              <a:ext uri="{FF2B5EF4-FFF2-40B4-BE49-F238E27FC236}">
                <a16:creationId xmlns:a16="http://schemas.microsoft.com/office/drawing/2014/main" xmlns="" id="{0F44AE81-76F3-42E8-8653-69B2AEA5FE3E}"/>
              </a:ext>
            </a:extLst>
          </p:cNvPr>
          <p:cNvGrpSpPr/>
          <p:nvPr/>
        </p:nvGrpSpPr>
        <p:grpSpPr>
          <a:xfrm>
            <a:off x="8021136" y="1986811"/>
            <a:ext cx="3500304" cy="1224000"/>
            <a:chOff x="7605744" y="1703849"/>
            <a:chExt cx="3500304" cy="1224000"/>
          </a:xfrm>
        </p:grpSpPr>
        <p:pic>
          <p:nvPicPr>
            <p:cNvPr id="12" name="Imagen 11">
              <a:extLst>
                <a:ext uri="{FF2B5EF4-FFF2-40B4-BE49-F238E27FC236}">
                  <a16:creationId xmlns:a16="http://schemas.microsoft.com/office/drawing/2014/main" xmlns="" id="{3BD6A74D-C3B2-4559-B5EF-3F19456530C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605744" y="1703849"/>
              <a:ext cx="1320333" cy="1224000"/>
            </a:xfrm>
            <a:prstGeom prst="rect">
              <a:avLst/>
            </a:prstGeom>
          </p:spPr>
        </p:pic>
        <p:sp>
          <p:nvSpPr>
            <p:cNvPr id="15" name="CuadroTexto 14">
              <a:extLst>
                <a:ext uri="{FF2B5EF4-FFF2-40B4-BE49-F238E27FC236}">
                  <a16:creationId xmlns:a16="http://schemas.microsoft.com/office/drawing/2014/main" xmlns="" id="{E93E6B93-732B-44D2-BCF9-45A0DA235AB0}"/>
                </a:ext>
              </a:extLst>
            </p:cNvPr>
            <p:cNvSpPr txBox="1"/>
            <p:nvPr/>
          </p:nvSpPr>
          <p:spPr>
            <a:xfrm>
              <a:off x="8962923" y="1952940"/>
              <a:ext cx="21431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E" dirty="0"/>
                <a:t>Carga de data en Colección </a:t>
              </a:r>
              <a:r>
                <a:rPr lang="es-PE" dirty="0">
                  <a:solidFill>
                    <a:schemeClr val="accent5"/>
                  </a:solidFill>
                </a:rPr>
                <a:t>MongoDB</a:t>
              </a:r>
            </a:p>
          </p:txBody>
        </p:sp>
      </p:grpSp>
      <p:grpSp>
        <p:nvGrpSpPr>
          <p:cNvPr id="28" name="Grupo 27">
            <a:extLst>
              <a:ext uri="{FF2B5EF4-FFF2-40B4-BE49-F238E27FC236}">
                <a16:creationId xmlns:a16="http://schemas.microsoft.com/office/drawing/2014/main" xmlns="" id="{A7825F3D-6ECE-4160-91AE-F49986E394E8}"/>
              </a:ext>
            </a:extLst>
          </p:cNvPr>
          <p:cNvGrpSpPr/>
          <p:nvPr/>
        </p:nvGrpSpPr>
        <p:grpSpPr>
          <a:xfrm>
            <a:off x="205849" y="4259189"/>
            <a:ext cx="3032778" cy="1440000"/>
            <a:chOff x="31804" y="3869575"/>
            <a:chExt cx="3032778" cy="1440000"/>
          </a:xfrm>
        </p:grpSpPr>
        <p:sp>
          <p:nvSpPr>
            <p:cNvPr id="16" name="CuadroTexto 15">
              <a:extLst>
                <a:ext uri="{FF2B5EF4-FFF2-40B4-BE49-F238E27FC236}">
                  <a16:creationId xmlns:a16="http://schemas.microsoft.com/office/drawing/2014/main" xmlns="" id="{CC10C1E2-2C5C-4586-8264-FD6E14A38C47}"/>
                </a:ext>
              </a:extLst>
            </p:cNvPr>
            <p:cNvSpPr txBox="1"/>
            <p:nvPr/>
          </p:nvSpPr>
          <p:spPr>
            <a:xfrm>
              <a:off x="1208597" y="3997561"/>
              <a:ext cx="185598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E" dirty="0"/>
                <a:t>Conexión al servidor </a:t>
              </a:r>
              <a:r>
                <a:rPr lang="es-PE" dirty="0">
                  <a:solidFill>
                    <a:schemeClr val="accent5"/>
                  </a:solidFill>
                </a:rPr>
                <a:t>MongoDB</a:t>
              </a:r>
              <a:r>
                <a:rPr lang="es-PE" dirty="0"/>
                <a:t> Atlas desde </a:t>
              </a:r>
              <a:r>
                <a:rPr lang="es-PE" dirty="0">
                  <a:solidFill>
                    <a:schemeClr val="accent5"/>
                  </a:solidFill>
                </a:rPr>
                <a:t>Python</a:t>
              </a:r>
            </a:p>
          </p:txBody>
        </p:sp>
        <p:pic>
          <p:nvPicPr>
            <p:cNvPr id="18" name="Imagen 17">
              <a:extLst>
                <a:ext uri="{FF2B5EF4-FFF2-40B4-BE49-F238E27FC236}">
                  <a16:creationId xmlns:a16="http://schemas.microsoft.com/office/drawing/2014/main" xmlns="" id="{E75DA480-7ABA-4D0B-8157-3992507C4F3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1804" y="3869575"/>
              <a:ext cx="1132649" cy="1440000"/>
            </a:xfrm>
            <a:prstGeom prst="rect">
              <a:avLst/>
            </a:prstGeom>
          </p:spPr>
        </p:pic>
      </p:grpSp>
      <p:grpSp>
        <p:nvGrpSpPr>
          <p:cNvPr id="27" name="Grupo 26">
            <a:extLst>
              <a:ext uri="{FF2B5EF4-FFF2-40B4-BE49-F238E27FC236}">
                <a16:creationId xmlns:a16="http://schemas.microsoft.com/office/drawing/2014/main" xmlns="" id="{E4A91078-1C4F-4910-9DEC-B74104D63692}"/>
              </a:ext>
            </a:extLst>
          </p:cNvPr>
          <p:cNvGrpSpPr/>
          <p:nvPr/>
        </p:nvGrpSpPr>
        <p:grpSpPr>
          <a:xfrm>
            <a:off x="4281928" y="4259189"/>
            <a:ext cx="3153627" cy="1440000"/>
            <a:chOff x="3792978" y="3868215"/>
            <a:chExt cx="3153627" cy="1440000"/>
          </a:xfrm>
        </p:grpSpPr>
        <p:pic>
          <p:nvPicPr>
            <p:cNvPr id="19" name="Imagen 18">
              <a:extLst>
                <a:ext uri="{FF2B5EF4-FFF2-40B4-BE49-F238E27FC236}">
                  <a16:creationId xmlns:a16="http://schemas.microsoft.com/office/drawing/2014/main" xmlns="" id="{0BDF0DB4-A9DE-4B26-9737-F9321103175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792978" y="3868215"/>
              <a:ext cx="1132649" cy="1440000"/>
            </a:xfrm>
            <a:prstGeom prst="rect">
              <a:avLst/>
            </a:prstGeom>
          </p:spPr>
        </p:pic>
        <p:sp>
          <p:nvSpPr>
            <p:cNvPr id="21" name="CuadroTexto 20">
              <a:extLst>
                <a:ext uri="{FF2B5EF4-FFF2-40B4-BE49-F238E27FC236}">
                  <a16:creationId xmlns:a16="http://schemas.microsoft.com/office/drawing/2014/main" xmlns="" id="{5DB44567-0C04-468C-AB54-4AF39616064D}"/>
                </a:ext>
              </a:extLst>
            </p:cNvPr>
            <p:cNvSpPr txBox="1"/>
            <p:nvPr/>
          </p:nvSpPr>
          <p:spPr>
            <a:xfrm>
              <a:off x="5090620" y="3988050"/>
              <a:ext cx="185598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E" dirty="0"/>
                <a:t>Lectura de datos de fuente MongoDB desde </a:t>
              </a:r>
              <a:r>
                <a:rPr lang="es-PE" dirty="0">
                  <a:solidFill>
                    <a:schemeClr val="accent5"/>
                  </a:solidFill>
                </a:rPr>
                <a:t>Python</a:t>
              </a:r>
              <a:r>
                <a:rPr lang="es-PE" dirty="0"/>
                <a:t> </a:t>
              </a:r>
            </a:p>
          </p:txBody>
        </p:sp>
      </p:grpSp>
      <p:grpSp>
        <p:nvGrpSpPr>
          <p:cNvPr id="26" name="Grupo 25">
            <a:extLst>
              <a:ext uri="{FF2B5EF4-FFF2-40B4-BE49-F238E27FC236}">
                <a16:creationId xmlns:a16="http://schemas.microsoft.com/office/drawing/2014/main" xmlns="" id="{316540D5-8161-4ED9-8913-F3F1E43D63A8}"/>
              </a:ext>
            </a:extLst>
          </p:cNvPr>
          <p:cNvGrpSpPr/>
          <p:nvPr/>
        </p:nvGrpSpPr>
        <p:grpSpPr>
          <a:xfrm>
            <a:off x="8113743" y="4267339"/>
            <a:ext cx="3565840" cy="1440000"/>
            <a:chOff x="7629597" y="3756182"/>
            <a:chExt cx="3565840" cy="1440000"/>
          </a:xfrm>
        </p:grpSpPr>
        <p:pic>
          <p:nvPicPr>
            <p:cNvPr id="20" name="Imagen 19">
              <a:extLst>
                <a:ext uri="{FF2B5EF4-FFF2-40B4-BE49-F238E27FC236}">
                  <a16:creationId xmlns:a16="http://schemas.microsoft.com/office/drawing/2014/main" xmlns="" id="{0434FC10-FA25-485F-9D0C-9F442544DD7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629597" y="3756182"/>
              <a:ext cx="1132649" cy="1440000"/>
            </a:xfrm>
            <a:prstGeom prst="rect">
              <a:avLst/>
            </a:prstGeom>
          </p:spPr>
        </p:pic>
        <p:sp>
          <p:nvSpPr>
            <p:cNvPr id="22" name="CuadroTexto 21">
              <a:extLst>
                <a:ext uri="{FF2B5EF4-FFF2-40B4-BE49-F238E27FC236}">
                  <a16:creationId xmlns:a16="http://schemas.microsoft.com/office/drawing/2014/main" xmlns="" id="{C46572B0-0C01-4412-ABA7-70362A10554F}"/>
                </a:ext>
              </a:extLst>
            </p:cNvPr>
            <p:cNvSpPr txBox="1"/>
            <p:nvPr/>
          </p:nvSpPr>
          <p:spPr>
            <a:xfrm>
              <a:off x="8962923" y="3818245"/>
              <a:ext cx="223251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E" dirty="0"/>
                <a:t>Exploración de datos de pesos de aves mediante gráficos aplicando </a:t>
              </a:r>
              <a:r>
                <a:rPr lang="es-PE" dirty="0">
                  <a:solidFill>
                    <a:schemeClr val="accent5"/>
                  </a:solidFill>
                </a:rPr>
                <a:t>matplotlib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449457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>
            <a:extLst>
              <a:ext uri="{FF2B5EF4-FFF2-40B4-BE49-F238E27FC236}">
                <a16:creationId xmlns:a16="http://schemas.microsoft.com/office/drawing/2014/main" xmlns="" id="{CE588960-DEB6-49F7-A5C2-B8705DD94C5F}"/>
              </a:ext>
            </a:extLst>
          </p:cNvPr>
          <p:cNvGrpSpPr/>
          <p:nvPr/>
        </p:nvGrpSpPr>
        <p:grpSpPr>
          <a:xfrm>
            <a:off x="15902" y="100105"/>
            <a:ext cx="12133690" cy="535200"/>
            <a:chOff x="15902" y="100105"/>
            <a:chExt cx="12133690" cy="535200"/>
          </a:xfrm>
        </p:grpSpPr>
        <p:cxnSp>
          <p:nvCxnSpPr>
            <p:cNvPr id="3" name="Conector recto 2">
              <a:extLst>
                <a:ext uri="{FF2B5EF4-FFF2-40B4-BE49-F238E27FC236}">
                  <a16:creationId xmlns:a16="http://schemas.microsoft.com/office/drawing/2014/main" xmlns="" id="{D3006355-B059-4BD1-A3B2-0CCC5069B807}"/>
                </a:ext>
              </a:extLst>
            </p:cNvPr>
            <p:cNvCxnSpPr/>
            <p:nvPr/>
          </p:nvCxnSpPr>
          <p:spPr>
            <a:xfrm>
              <a:off x="15902" y="612250"/>
              <a:ext cx="12133690" cy="0"/>
            </a:xfrm>
            <a:prstGeom prst="line">
              <a:avLst/>
            </a:prstGeom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Google Shape;94;p14">
              <a:extLst>
                <a:ext uri="{FF2B5EF4-FFF2-40B4-BE49-F238E27FC236}">
                  <a16:creationId xmlns:a16="http://schemas.microsoft.com/office/drawing/2014/main" xmlns="" id="{2DE1ED2D-991F-4D1D-BE20-BEE2D9298552}"/>
                </a:ext>
              </a:extLst>
            </p:cNvPr>
            <p:cNvSpPr txBox="1">
              <a:spLocks/>
            </p:cNvSpPr>
            <p:nvPr/>
          </p:nvSpPr>
          <p:spPr>
            <a:xfrm>
              <a:off x="205849" y="100105"/>
              <a:ext cx="7688700" cy="535200"/>
            </a:xfrm>
            <a:prstGeom prst="rect">
              <a:avLst/>
            </a:prstGeom>
          </p:spPr>
          <p:txBody>
            <a:bodyPr spcFirstLastPara="1" wrap="square" lIns="91425" tIns="91425" rIns="91425" bIns="91425" anchor="t" anchorCtr="0">
              <a:normAutofit fontScale="550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0"/>
                </a:spcBef>
              </a:pPr>
              <a:r>
                <a:rPr lang="es-PE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Caso 3: </a:t>
              </a:r>
              <a:r>
                <a:rPr lang="es-PE" dirty="0">
                  <a:latin typeface="Arial" panose="020B0604020202020204" pitchFamily="34" charset="0"/>
                  <a:cs typeface="Arial" panose="020B0604020202020204" pitchFamily="34" charset="0"/>
                </a:rPr>
                <a:t>Control de Pesos en la Crianza de Aves</a:t>
              </a:r>
            </a:p>
          </p:txBody>
        </p:sp>
      </p:grpSp>
      <p:sp>
        <p:nvSpPr>
          <p:cNvPr id="11" name="CuadroTexto 10">
            <a:extLst>
              <a:ext uri="{FF2B5EF4-FFF2-40B4-BE49-F238E27FC236}">
                <a16:creationId xmlns:a16="http://schemas.microsoft.com/office/drawing/2014/main" xmlns="" id="{F544077F-1CE4-4B53-AE3F-26216255C3D9}"/>
              </a:ext>
            </a:extLst>
          </p:cNvPr>
          <p:cNvSpPr txBox="1"/>
          <p:nvPr/>
        </p:nvSpPr>
        <p:spPr>
          <a:xfrm>
            <a:off x="58310" y="851767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dirty="0">
                <a:solidFill>
                  <a:schemeClr val="accent2"/>
                </a:solidFill>
              </a:rPr>
              <a:t>Base de datos en Atlas Mongo DB</a:t>
            </a:r>
            <a:endParaRPr lang="es-PE" dirty="0"/>
          </a:p>
        </p:txBody>
      </p:sp>
      <p:grpSp>
        <p:nvGrpSpPr>
          <p:cNvPr id="19" name="Grupo 18">
            <a:extLst>
              <a:ext uri="{FF2B5EF4-FFF2-40B4-BE49-F238E27FC236}">
                <a16:creationId xmlns:a16="http://schemas.microsoft.com/office/drawing/2014/main" xmlns="" id="{ACD64DD3-FA08-4B27-956A-28DF8882E0A1}"/>
              </a:ext>
            </a:extLst>
          </p:cNvPr>
          <p:cNvGrpSpPr/>
          <p:nvPr/>
        </p:nvGrpSpPr>
        <p:grpSpPr>
          <a:xfrm>
            <a:off x="143124" y="1552948"/>
            <a:ext cx="11266998" cy="4589121"/>
            <a:chOff x="143124" y="1552948"/>
            <a:chExt cx="11266998" cy="4589121"/>
          </a:xfrm>
        </p:grpSpPr>
        <p:pic>
          <p:nvPicPr>
            <p:cNvPr id="16" name="Imagen 15">
              <a:extLst>
                <a:ext uri="{FF2B5EF4-FFF2-40B4-BE49-F238E27FC236}">
                  <a16:creationId xmlns:a16="http://schemas.microsoft.com/office/drawing/2014/main" xmlns="" id="{A05BF797-FA5C-4523-A22A-340C24338C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3124" y="1552948"/>
              <a:ext cx="11266998" cy="4589121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17" name="Elipse 16">
              <a:extLst>
                <a:ext uri="{FF2B5EF4-FFF2-40B4-BE49-F238E27FC236}">
                  <a16:creationId xmlns:a16="http://schemas.microsoft.com/office/drawing/2014/main" xmlns="" id="{FB1F1DD3-A483-4173-89E9-1C5E15A49863}"/>
                </a:ext>
              </a:extLst>
            </p:cNvPr>
            <p:cNvSpPr/>
            <p:nvPr/>
          </p:nvSpPr>
          <p:spPr>
            <a:xfrm>
              <a:off x="2003729" y="2798859"/>
              <a:ext cx="1367624" cy="779228"/>
            </a:xfrm>
            <a:prstGeom prst="ellipse">
              <a:avLst/>
            </a:prstGeom>
            <a:noFill/>
            <a:ln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18" name="Elipse 17">
              <a:extLst>
                <a:ext uri="{FF2B5EF4-FFF2-40B4-BE49-F238E27FC236}">
                  <a16:creationId xmlns:a16="http://schemas.microsoft.com/office/drawing/2014/main" xmlns="" id="{766CF107-DDA7-41CC-9498-593E3E9F6CD0}"/>
                </a:ext>
              </a:extLst>
            </p:cNvPr>
            <p:cNvSpPr/>
            <p:nvPr/>
          </p:nvSpPr>
          <p:spPr>
            <a:xfrm>
              <a:off x="4994745" y="4525823"/>
              <a:ext cx="2121672" cy="952625"/>
            </a:xfrm>
            <a:prstGeom prst="ellipse">
              <a:avLst/>
            </a:prstGeom>
            <a:noFill/>
            <a:ln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</p:grpSp>
      <p:sp>
        <p:nvSpPr>
          <p:cNvPr id="20" name="CuadroTexto 19">
            <a:extLst>
              <a:ext uri="{FF2B5EF4-FFF2-40B4-BE49-F238E27FC236}">
                <a16:creationId xmlns:a16="http://schemas.microsoft.com/office/drawing/2014/main" xmlns="" id="{3CFA207F-E0BD-45EF-AC44-653C8DDC01C6}"/>
              </a:ext>
            </a:extLst>
          </p:cNvPr>
          <p:cNvSpPr txBox="1"/>
          <p:nvPr/>
        </p:nvSpPr>
        <p:spPr>
          <a:xfrm>
            <a:off x="501090" y="6366296"/>
            <a:ext cx="11306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/>
              <a:t>Se evidenció la carga de data en Atlas Mongo DB.</a:t>
            </a:r>
          </a:p>
        </p:txBody>
      </p:sp>
    </p:spTree>
    <p:extLst>
      <p:ext uri="{BB962C8B-B14F-4D97-AF65-F5344CB8AC3E}">
        <p14:creationId xmlns:p14="http://schemas.microsoft.com/office/powerpoint/2010/main" val="41256604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xmlns="" id="{CDC332BE-C130-4D5A-B152-5919339158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83" y="4607450"/>
            <a:ext cx="5095875" cy="1638300"/>
          </a:xfrm>
          <a:prstGeom prst="rect">
            <a:avLst/>
          </a:prstGeom>
        </p:spPr>
      </p:pic>
      <p:grpSp>
        <p:nvGrpSpPr>
          <p:cNvPr id="4" name="Grupo 3">
            <a:extLst>
              <a:ext uri="{FF2B5EF4-FFF2-40B4-BE49-F238E27FC236}">
                <a16:creationId xmlns:a16="http://schemas.microsoft.com/office/drawing/2014/main" xmlns="" id="{0DCFF9E4-D9BF-43AA-A73A-04652DAD1B8C}"/>
              </a:ext>
            </a:extLst>
          </p:cNvPr>
          <p:cNvGrpSpPr/>
          <p:nvPr/>
        </p:nvGrpSpPr>
        <p:grpSpPr>
          <a:xfrm>
            <a:off x="15902" y="100105"/>
            <a:ext cx="12133690" cy="535200"/>
            <a:chOff x="15902" y="100105"/>
            <a:chExt cx="12133690" cy="535200"/>
          </a:xfrm>
        </p:grpSpPr>
        <p:cxnSp>
          <p:nvCxnSpPr>
            <p:cNvPr id="5" name="Conector recto 4">
              <a:extLst>
                <a:ext uri="{FF2B5EF4-FFF2-40B4-BE49-F238E27FC236}">
                  <a16:creationId xmlns:a16="http://schemas.microsoft.com/office/drawing/2014/main" xmlns="" id="{D69283F5-65FC-47FE-8EAC-29F6DC20DCAA}"/>
                </a:ext>
              </a:extLst>
            </p:cNvPr>
            <p:cNvCxnSpPr/>
            <p:nvPr/>
          </p:nvCxnSpPr>
          <p:spPr>
            <a:xfrm>
              <a:off x="15902" y="612250"/>
              <a:ext cx="12133690" cy="0"/>
            </a:xfrm>
            <a:prstGeom prst="line">
              <a:avLst/>
            </a:prstGeom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Google Shape;94;p14">
              <a:extLst>
                <a:ext uri="{FF2B5EF4-FFF2-40B4-BE49-F238E27FC236}">
                  <a16:creationId xmlns:a16="http://schemas.microsoft.com/office/drawing/2014/main" xmlns="" id="{9BA9DAEE-6E73-4EA9-B781-836F3549DC3F}"/>
                </a:ext>
              </a:extLst>
            </p:cNvPr>
            <p:cNvSpPr txBox="1">
              <a:spLocks/>
            </p:cNvSpPr>
            <p:nvPr/>
          </p:nvSpPr>
          <p:spPr>
            <a:xfrm>
              <a:off x="205849" y="100105"/>
              <a:ext cx="7688700" cy="535200"/>
            </a:xfrm>
            <a:prstGeom prst="rect">
              <a:avLst/>
            </a:prstGeom>
          </p:spPr>
          <p:txBody>
            <a:bodyPr spcFirstLastPara="1" wrap="square" lIns="91425" tIns="91425" rIns="91425" bIns="91425" anchor="t" anchorCtr="0">
              <a:normAutofit fontScale="550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0"/>
                </a:spcBef>
              </a:pPr>
              <a:r>
                <a:rPr lang="es-PE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Caso 3: </a:t>
              </a:r>
              <a:r>
                <a:rPr lang="es-PE" dirty="0">
                  <a:latin typeface="Arial" panose="020B0604020202020204" pitchFamily="34" charset="0"/>
                  <a:cs typeface="Arial" panose="020B0604020202020204" pitchFamily="34" charset="0"/>
                </a:rPr>
                <a:t>Control de Pesos en la Crianza de Aves</a:t>
              </a:r>
            </a:p>
          </p:txBody>
        </p:sp>
      </p:grpSp>
      <p:sp>
        <p:nvSpPr>
          <p:cNvPr id="7" name="CuadroTexto 6">
            <a:extLst>
              <a:ext uri="{FF2B5EF4-FFF2-40B4-BE49-F238E27FC236}">
                <a16:creationId xmlns:a16="http://schemas.microsoft.com/office/drawing/2014/main" xmlns="" id="{543D09B0-3CFE-4224-A4CB-9217C61CE0EC}"/>
              </a:ext>
            </a:extLst>
          </p:cNvPr>
          <p:cNvSpPr txBox="1"/>
          <p:nvPr/>
        </p:nvSpPr>
        <p:spPr>
          <a:xfrm>
            <a:off x="58310" y="851767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dirty="0">
                <a:solidFill>
                  <a:schemeClr val="accent2"/>
                </a:solidFill>
              </a:rPr>
              <a:t>Codificación Python</a:t>
            </a:r>
            <a:endParaRPr lang="es-PE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xmlns="" id="{DB5562E5-7DA7-4AEF-A8B4-5304768942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7991" y="874821"/>
            <a:ext cx="5153025" cy="4657725"/>
          </a:xfrm>
          <a:prstGeom prst="rect">
            <a:avLst/>
          </a:prstGeom>
        </p:spPr>
      </p:pic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xmlns="" id="{C19A46F3-B56D-4A55-B91B-AE5C2421A488}"/>
              </a:ext>
            </a:extLst>
          </p:cNvPr>
          <p:cNvCxnSpPr/>
          <p:nvPr/>
        </p:nvCxnSpPr>
        <p:spPr>
          <a:xfrm>
            <a:off x="5913120" y="1922029"/>
            <a:ext cx="0" cy="2520000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Imagen 11">
            <a:extLst>
              <a:ext uri="{FF2B5EF4-FFF2-40B4-BE49-F238E27FC236}">
                <a16:creationId xmlns:a16="http://schemas.microsoft.com/office/drawing/2014/main" xmlns="" id="{90533B54-5B30-42F9-B9D8-AAE7072263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190" y="1300164"/>
            <a:ext cx="3547165" cy="1885480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xmlns="" id="{EE214AAD-E9A6-4BF5-BDAA-980CFA3D59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1983" y="3198439"/>
            <a:ext cx="3648075" cy="647700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xmlns="" id="{751D31AC-F143-4F5B-9B3C-2AF0FA40F2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1189" y="3634041"/>
            <a:ext cx="3491037" cy="903459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377858" y="585685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hlinkClick r:id="rId7"/>
              </a:rPr>
              <a:t>https://</a:t>
            </a:r>
            <a:r>
              <a:rPr lang="en-US" dirty="0" smtClean="0">
                <a:hlinkClick r:id="rId7"/>
              </a:rPr>
              <a:t>colab.research.google.com/drive/1-XuGPiT2HIv_KU48hFXHGWNnO6S6Mv14?usp=sharing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6012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>
            <a:extLst>
              <a:ext uri="{FF2B5EF4-FFF2-40B4-BE49-F238E27FC236}">
                <a16:creationId xmlns:a16="http://schemas.microsoft.com/office/drawing/2014/main" xmlns="" id="{CE588960-DEB6-49F7-A5C2-B8705DD94C5F}"/>
              </a:ext>
            </a:extLst>
          </p:cNvPr>
          <p:cNvGrpSpPr/>
          <p:nvPr/>
        </p:nvGrpSpPr>
        <p:grpSpPr>
          <a:xfrm>
            <a:off x="15902" y="100105"/>
            <a:ext cx="12133690" cy="535200"/>
            <a:chOff x="15902" y="100105"/>
            <a:chExt cx="12133690" cy="535200"/>
          </a:xfrm>
        </p:grpSpPr>
        <p:cxnSp>
          <p:nvCxnSpPr>
            <p:cNvPr id="3" name="Conector recto 2">
              <a:extLst>
                <a:ext uri="{FF2B5EF4-FFF2-40B4-BE49-F238E27FC236}">
                  <a16:creationId xmlns:a16="http://schemas.microsoft.com/office/drawing/2014/main" xmlns="" id="{D3006355-B059-4BD1-A3B2-0CCC5069B807}"/>
                </a:ext>
              </a:extLst>
            </p:cNvPr>
            <p:cNvCxnSpPr/>
            <p:nvPr/>
          </p:nvCxnSpPr>
          <p:spPr>
            <a:xfrm>
              <a:off x="15902" y="612250"/>
              <a:ext cx="12133690" cy="0"/>
            </a:xfrm>
            <a:prstGeom prst="line">
              <a:avLst/>
            </a:prstGeom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Google Shape;94;p14">
              <a:extLst>
                <a:ext uri="{FF2B5EF4-FFF2-40B4-BE49-F238E27FC236}">
                  <a16:creationId xmlns:a16="http://schemas.microsoft.com/office/drawing/2014/main" xmlns="" id="{2DE1ED2D-991F-4D1D-BE20-BEE2D9298552}"/>
                </a:ext>
              </a:extLst>
            </p:cNvPr>
            <p:cNvSpPr txBox="1">
              <a:spLocks/>
            </p:cNvSpPr>
            <p:nvPr/>
          </p:nvSpPr>
          <p:spPr>
            <a:xfrm>
              <a:off x="205849" y="100105"/>
              <a:ext cx="7688700" cy="535200"/>
            </a:xfrm>
            <a:prstGeom prst="rect">
              <a:avLst/>
            </a:prstGeom>
          </p:spPr>
          <p:txBody>
            <a:bodyPr spcFirstLastPara="1" wrap="square" lIns="91425" tIns="91425" rIns="91425" bIns="91425" anchor="t" anchorCtr="0">
              <a:normAutofit fontScale="625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0"/>
                </a:spcBef>
              </a:pPr>
              <a:r>
                <a:rPr lang="es-PE" dirty="0">
                  <a:latin typeface="Arial" panose="020B0604020202020204" pitchFamily="34" charset="0"/>
                  <a:cs typeface="Arial" panose="020B0604020202020204" pitchFamily="34" charset="0"/>
                </a:rPr>
                <a:t>Caso: Control de Pesos en la Crianza de Aves</a:t>
              </a:r>
            </a:p>
          </p:txBody>
        </p:sp>
      </p:grpSp>
      <p:pic>
        <p:nvPicPr>
          <p:cNvPr id="8" name="Imagen 7">
            <a:extLst>
              <a:ext uri="{FF2B5EF4-FFF2-40B4-BE49-F238E27FC236}">
                <a16:creationId xmlns:a16="http://schemas.microsoft.com/office/drawing/2014/main" xmlns="" id="{783F487C-02F7-4F5E-ACF8-59F63B2040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874" y="1355228"/>
            <a:ext cx="5272311" cy="3600000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xmlns="" id="{4720400A-83B2-4837-9C62-7BC03F82A8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9719" y="1355228"/>
            <a:ext cx="5359459" cy="3600000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xmlns="" id="{F544077F-1CE4-4B53-AE3F-26216255C3D9}"/>
              </a:ext>
            </a:extLst>
          </p:cNvPr>
          <p:cNvSpPr txBox="1"/>
          <p:nvPr/>
        </p:nvSpPr>
        <p:spPr>
          <a:xfrm>
            <a:off x="0" y="893563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dirty="0">
                <a:solidFill>
                  <a:schemeClr val="accent2"/>
                </a:solidFill>
              </a:rPr>
              <a:t>Análisis Exploratorio: Distribución</a:t>
            </a:r>
            <a:r>
              <a:rPr lang="es-PE" dirty="0"/>
              <a:t> 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xmlns="" id="{D6B30671-23B8-46E2-A6D4-8A589F4130F2}"/>
              </a:ext>
            </a:extLst>
          </p:cNvPr>
          <p:cNvSpPr txBox="1"/>
          <p:nvPr/>
        </p:nvSpPr>
        <p:spPr>
          <a:xfrm>
            <a:off x="532739" y="5158487"/>
            <a:ext cx="113064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/>
              <a:t>Se observa que en los diferentes controles semanales el peso de las aves machos tienen una mejor distribución normal en comparación con el de las hembras.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/>
              <a:t>Se evidencia que en las primeras semanas el peso de las aves hembras son ligeramente mayor que el de los machos pero en las últimas semanas se invierte el patrón.</a:t>
            </a:r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xmlns="" id="{B342F3B1-093F-4675-BAF3-C6624DBF3074}"/>
              </a:ext>
            </a:extLst>
          </p:cNvPr>
          <p:cNvCxnSpPr/>
          <p:nvPr/>
        </p:nvCxnSpPr>
        <p:spPr>
          <a:xfrm>
            <a:off x="6203010" y="1867570"/>
            <a:ext cx="0" cy="2520000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50316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>
            <a:extLst>
              <a:ext uri="{FF2B5EF4-FFF2-40B4-BE49-F238E27FC236}">
                <a16:creationId xmlns:a16="http://schemas.microsoft.com/office/drawing/2014/main" xmlns="" id="{CE588960-DEB6-49F7-A5C2-B8705DD94C5F}"/>
              </a:ext>
            </a:extLst>
          </p:cNvPr>
          <p:cNvGrpSpPr/>
          <p:nvPr/>
        </p:nvGrpSpPr>
        <p:grpSpPr>
          <a:xfrm>
            <a:off x="15902" y="100105"/>
            <a:ext cx="12133690" cy="535200"/>
            <a:chOff x="15902" y="100105"/>
            <a:chExt cx="12133690" cy="535200"/>
          </a:xfrm>
        </p:grpSpPr>
        <p:cxnSp>
          <p:nvCxnSpPr>
            <p:cNvPr id="3" name="Conector recto 2">
              <a:extLst>
                <a:ext uri="{FF2B5EF4-FFF2-40B4-BE49-F238E27FC236}">
                  <a16:creationId xmlns:a16="http://schemas.microsoft.com/office/drawing/2014/main" xmlns="" id="{D3006355-B059-4BD1-A3B2-0CCC5069B807}"/>
                </a:ext>
              </a:extLst>
            </p:cNvPr>
            <p:cNvCxnSpPr/>
            <p:nvPr/>
          </p:nvCxnSpPr>
          <p:spPr>
            <a:xfrm>
              <a:off x="15902" y="612250"/>
              <a:ext cx="12133690" cy="0"/>
            </a:xfrm>
            <a:prstGeom prst="line">
              <a:avLst/>
            </a:prstGeom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Google Shape;94;p14">
              <a:extLst>
                <a:ext uri="{FF2B5EF4-FFF2-40B4-BE49-F238E27FC236}">
                  <a16:creationId xmlns:a16="http://schemas.microsoft.com/office/drawing/2014/main" xmlns="" id="{2DE1ED2D-991F-4D1D-BE20-BEE2D9298552}"/>
                </a:ext>
              </a:extLst>
            </p:cNvPr>
            <p:cNvSpPr txBox="1">
              <a:spLocks/>
            </p:cNvSpPr>
            <p:nvPr/>
          </p:nvSpPr>
          <p:spPr>
            <a:xfrm>
              <a:off x="205849" y="100105"/>
              <a:ext cx="7688700" cy="535200"/>
            </a:xfrm>
            <a:prstGeom prst="rect">
              <a:avLst/>
            </a:prstGeom>
          </p:spPr>
          <p:txBody>
            <a:bodyPr spcFirstLastPara="1" wrap="square" lIns="91425" tIns="91425" rIns="91425" bIns="91425" anchor="t" anchorCtr="0">
              <a:normAutofit fontScale="625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0"/>
                </a:spcBef>
              </a:pPr>
              <a:r>
                <a:rPr lang="es-PE" dirty="0">
                  <a:latin typeface="Arial" panose="020B0604020202020204" pitchFamily="34" charset="0"/>
                  <a:cs typeface="Arial" panose="020B0604020202020204" pitchFamily="34" charset="0"/>
                </a:rPr>
                <a:t>Caso: Control de Pesos en la Crianza de Aves</a:t>
              </a:r>
            </a:p>
          </p:txBody>
        </p:sp>
      </p:grpSp>
      <p:sp>
        <p:nvSpPr>
          <p:cNvPr id="11" name="CuadroTexto 10">
            <a:extLst>
              <a:ext uri="{FF2B5EF4-FFF2-40B4-BE49-F238E27FC236}">
                <a16:creationId xmlns:a16="http://schemas.microsoft.com/office/drawing/2014/main" xmlns="" id="{F544077F-1CE4-4B53-AE3F-26216255C3D9}"/>
              </a:ext>
            </a:extLst>
          </p:cNvPr>
          <p:cNvSpPr txBox="1"/>
          <p:nvPr/>
        </p:nvSpPr>
        <p:spPr>
          <a:xfrm>
            <a:off x="0" y="893563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dirty="0">
                <a:solidFill>
                  <a:schemeClr val="accent2"/>
                </a:solidFill>
              </a:rPr>
              <a:t>Análisis Exploratorio: Outliers</a:t>
            </a:r>
            <a:r>
              <a:rPr lang="es-PE" dirty="0"/>
              <a:t> </a:t>
            </a:r>
          </a:p>
        </p:txBody>
      </p: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xmlns="" id="{4978A537-3E36-45C3-8D6A-98398E00159E}"/>
              </a:ext>
            </a:extLst>
          </p:cNvPr>
          <p:cNvCxnSpPr/>
          <p:nvPr/>
        </p:nvCxnSpPr>
        <p:spPr>
          <a:xfrm>
            <a:off x="6195058" y="2296940"/>
            <a:ext cx="0" cy="2520000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uadroTexto 12">
            <a:extLst>
              <a:ext uri="{FF2B5EF4-FFF2-40B4-BE49-F238E27FC236}">
                <a16:creationId xmlns:a16="http://schemas.microsoft.com/office/drawing/2014/main" xmlns="" id="{D6B30671-23B8-46E2-A6D4-8A589F4130F2}"/>
              </a:ext>
            </a:extLst>
          </p:cNvPr>
          <p:cNvSpPr txBox="1"/>
          <p:nvPr/>
        </p:nvSpPr>
        <p:spPr>
          <a:xfrm>
            <a:off x="541838" y="5692661"/>
            <a:ext cx="11306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/>
              <a:t>La data de pesos de las hembras presentan mayor cantidad de </a:t>
            </a:r>
            <a:r>
              <a:rPr lang="es-PE" dirty="0">
                <a:solidFill>
                  <a:schemeClr val="accent5"/>
                </a:solidFill>
              </a:rPr>
              <a:t>outliers</a:t>
            </a:r>
            <a:r>
              <a:rPr lang="es-PE" dirty="0"/>
              <a:t> que el de los machos.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xmlns="" id="{9A6C1569-381A-45EE-8A4D-11BE4E7B12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772" y="1697313"/>
            <a:ext cx="5553075" cy="3781425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xmlns="" id="{9CF4228D-E33B-4F3F-95D7-1AD3163AE2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7270" y="1578807"/>
            <a:ext cx="5619750" cy="386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2498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36600" y="365125"/>
            <a:ext cx="10515600" cy="1325563"/>
          </a:xfrm>
        </p:spPr>
        <p:txBody>
          <a:bodyPr/>
          <a:lstStyle/>
          <a:p>
            <a:r>
              <a:rPr lang="es-PE" dirty="0" smtClean="0"/>
              <a:t>Contexto de la data – Venta de autos usados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PE" dirty="0" err="1"/>
              <a:t>Model</a:t>
            </a:r>
            <a:r>
              <a:rPr lang="es-PE" dirty="0"/>
              <a:t> – Modelos de la marca BMW</a:t>
            </a:r>
            <a:endParaRPr lang="en-US" dirty="0"/>
          </a:p>
          <a:p>
            <a:r>
              <a:rPr lang="es-PE" dirty="0" err="1"/>
              <a:t>Year</a:t>
            </a:r>
            <a:r>
              <a:rPr lang="es-PE" dirty="0"/>
              <a:t> – Año de fabricación</a:t>
            </a:r>
            <a:endParaRPr lang="en-US" dirty="0"/>
          </a:p>
          <a:p>
            <a:r>
              <a:rPr lang="es-PE" dirty="0"/>
              <a:t>Price – Precio de venta</a:t>
            </a:r>
            <a:endParaRPr lang="en-US" dirty="0"/>
          </a:p>
          <a:p>
            <a:r>
              <a:rPr lang="es-PE" dirty="0" err="1"/>
              <a:t>Tranmission</a:t>
            </a:r>
            <a:r>
              <a:rPr lang="es-PE" dirty="0"/>
              <a:t> – Tipo de transmisión del vehículo</a:t>
            </a:r>
            <a:endParaRPr lang="en-US" dirty="0"/>
          </a:p>
          <a:p>
            <a:r>
              <a:rPr lang="es-PE" dirty="0" err="1"/>
              <a:t>Mileage</a:t>
            </a:r>
            <a:r>
              <a:rPr lang="es-PE" dirty="0"/>
              <a:t> – Millas recorridas</a:t>
            </a:r>
            <a:endParaRPr lang="en-US" dirty="0"/>
          </a:p>
          <a:p>
            <a:r>
              <a:rPr lang="es-PE" dirty="0" err="1"/>
              <a:t>fuelType</a:t>
            </a:r>
            <a:r>
              <a:rPr lang="es-PE" dirty="0"/>
              <a:t> – Tipo de combustible</a:t>
            </a:r>
            <a:endParaRPr lang="en-US" dirty="0"/>
          </a:p>
          <a:p>
            <a:r>
              <a:rPr lang="es-PE" dirty="0" err="1"/>
              <a:t>tax</a:t>
            </a:r>
            <a:r>
              <a:rPr lang="es-PE" dirty="0"/>
              <a:t> – Impuesto anual </a:t>
            </a:r>
            <a:endParaRPr lang="en-US" dirty="0"/>
          </a:p>
          <a:p>
            <a:r>
              <a:rPr lang="es-PE" dirty="0" err="1"/>
              <a:t>mpg</a:t>
            </a:r>
            <a:r>
              <a:rPr lang="es-PE" dirty="0"/>
              <a:t> – Millas por galón </a:t>
            </a:r>
            <a:endParaRPr lang="en-US" dirty="0"/>
          </a:p>
          <a:p>
            <a:r>
              <a:rPr lang="es-PE" dirty="0" err="1"/>
              <a:t>engineSize</a:t>
            </a:r>
            <a:r>
              <a:rPr lang="es-PE" dirty="0"/>
              <a:t> – Tamaño del motor en centímetros cúbicos</a:t>
            </a:r>
            <a:endParaRPr lang="en-US" dirty="0"/>
          </a:p>
          <a:p>
            <a:endParaRPr lang="en-US" dirty="0"/>
          </a:p>
        </p:txBody>
      </p:sp>
      <p:grpSp>
        <p:nvGrpSpPr>
          <p:cNvPr id="9" name="Grupo 8"/>
          <p:cNvGrpSpPr/>
          <p:nvPr/>
        </p:nvGrpSpPr>
        <p:grpSpPr>
          <a:xfrm>
            <a:off x="9242853" y="1690688"/>
            <a:ext cx="2570206" cy="3295629"/>
            <a:chOff x="8822724" y="1690688"/>
            <a:chExt cx="2570206" cy="3295629"/>
          </a:xfrm>
        </p:grpSpPr>
        <p:pic>
          <p:nvPicPr>
            <p:cNvPr id="1036" name="Picture 12" descr="BMW Logo Vector (SVG, PDF, Ai, EPS, CDR) Free Download - Logowik.com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506" r="19090"/>
            <a:stretch/>
          </p:blipFill>
          <p:spPr bwMode="auto">
            <a:xfrm>
              <a:off x="8822724" y="1690688"/>
              <a:ext cx="2570206" cy="31417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CuadroTexto 7"/>
            <p:cNvSpPr txBox="1"/>
            <p:nvPr/>
          </p:nvSpPr>
          <p:spPr>
            <a:xfrm>
              <a:off x="8993187" y="4463097"/>
              <a:ext cx="221185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PE" sz="2800" b="1" dirty="0" smtClean="0"/>
                <a:t>2020</a:t>
              </a:r>
              <a:endParaRPr lang="en-US" b="1" dirty="0"/>
            </a:p>
          </p:txBody>
        </p:sp>
      </p:grpSp>
      <p:grpSp>
        <p:nvGrpSpPr>
          <p:cNvPr id="7" name="Grupo 34">
            <a:extLst>
              <a:ext uri="{FF2B5EF4-FFF2-40B4-BE49-F238E27FC236}">
                <a16:creationId xmlns:a16="http://schemas.microsoft.com/office/drawing/2014/main" xmlns="" id="{22AA945C-DA3A-40D8-8B32-7CCEFA6DFAFF}"/>
              </a:ext>
            </a:extLst>
          </p:cNvPr>
          <p:cNvGrpSpPr/>
          <p:nvPr/>
        </p:nvGrpSpPr>
        <p:grpSpPr>
          <a:xfrm>
            <a:off x="15902" y="100105"/>
            <a:ext cx="12133690" cy="535200"/>
            <a:chOff x="15902" y="100105"/>
            <a:chExt cx="12133690" cy="535200"/>
          </a:xfrm>
        </p:grpSpPr>
        <p:cxnSp>
          <p:nvCxnSpPr>
            <p:cNvPr id="10" name="Conector recto 20">
              <a:extLst>
                <a:ext uri="{FF2B5EF4-FFF2-40B4-BE49-F238E27FC236}">
                  <a16:creationId xmlns:a16="http://schemas.microsoft.com/office/drawing/2014/main" xmlns="" id="{FD6C8753-8F98-4685-86AD-266B43B23FE7}"/>
                </a:ext>
              </a:extLst>
            </p:cNvPr>
            <p:cNvCxnSpPr/>
            <p:nvPr/>
          </p:nvCxnSpPr>
          <p:spPr>
            <a:xfrm>
              <a:off x="15902" y="612250"/>
              <a:ext cx="12133690" cy="0"/>
            </a:xfrm>
            <a:prstGeom prst="line">
              <a:avLst/>
            </a:prstGeom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Google Shape;94;p14">
              <a:extLst>
                <a:ext uri="{FF2B5EF4-FFF2-40B4-BE49-F238E27FC236}">
                  <a16:creationId xmlns:a16="http://schemas.microsoft.com/office/drawing/2014/main" xmlns="" id="{7B25057C-3CC7-4431-B6F1-2A1A14698C97}"/>
                </a:ext>
              </a:extLst>
            </p:cNvPr>
            <p:cNvSpPr txBox="1">
              <a:spLocks/>
            </p:cNvSpPr>
            <p:nvPr/>
          </p:nvSpPr>
          <p:spPr>
            <a:xfrm>
              <a:off x="205849" y="100105"/>
              <a:ext cx="7688700" cy="535200"/>
            </a:xfrm>
            <a:prstGeom prst="rect">
              <a:avLst/>
            </a:prstGeom>
          </p:spPr>
          <p:txBody>
            <a:bodyPr spcFirstLastPara="1" wrap="square" lIns="91425" tIns="91425" rIns="91425" bIns="91425" anchor="t" anchorCtr="0">
              <a:normAutofit fontScale="325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0"/>
                </a:spcBef>
              </a:pPr>
              <a:r>
                <a:rPr lang="es-PE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Caso 4: Análisis de </a:t>
              </a:r>
              <a:r>
                <a:rPr lang="es-PE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Outliers</a:t>
              </a:r>
              <a:r>
                <a:rPr lang="es-PE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de precios en autos usados de la marca BMW</a:t>
              </a:r>
              <a:endParaRPr lang="es-PE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922701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41678"/>
            <a:ext cx="10515600" cy="1325563"/>
          </a:xfrm>
        </p:spPr>
        <p:txBody>
          <a:bodyPr/>
          <a:lstStyle/>
          <a:p>
            <a:r>
              <a:rPr lang="es-PE" dirty="0" smtClean="0"/>
              <a:t>Ejemplo del </a:t>
            </a:r>
            <a:r>
              <a:rPr lang="es-PE" dirty="0" err="1" smtClean="0"/>
              <a:t>database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9200" y="2055469"/>
            <a:ext cx="9533600" cy="4255027"/>
          </a:xfrm>
          <a:prstGeom prst="rect">
            <a:avLst/>
          </a:prstGeom>
        </p:spPr>
      </p:pic>
      <p:grpSp>
        <p:nvGrpSpPr>
          <p:cNvPr id="6" name="Grupo 34">
            <a:extLst>
              <a:ext uri="{FF2B5EF4-FFF2-40B4-BE49-F238E27FC236}">
                <a16:creationId xmlns:a16="http://schemas.microsoft.com/office/drawing/2014/main" xmlns="" id="{22AA945C-DA3A-40D8-8B32-7CCEFA6DFAFF}"/>
              </a:ext>
            </a:extLst>
          </p:cNvPr>
          <p:cNvGrpSpPr/>
          <p:nvPr/>
        </p:nvGrpSpPr>
        <p:grpSpPr>
          <a:xfrm>
            <a:off x="15902" y="100105"/>
            <a:ext cx="12133690" cy="535200"/>
            <a:chOff x="15902" y="100105"/>
            <a:chExt cx="12133690" cy="535200"/>
          </a:xfrm>
        </p:grpSpPr>
        <p:cxnSp>
          <p:nvCxnSpPr>
            <p:cNvPr id="7" name="Conector recto 20">
              <a:extLst>
                <a:ext uri="{FF2B5EF4-FFF2-40B4-BE49-F238E27FC236}">
                  <a16:creationId xmlns:a16="http://schemas.microsoft.com/office/drawing/2014/main" xmlns="" id="{FD6C8753-8F98-4685-86AD-266B43B23FE7}"/>
                </a:ext>
              </a:extLst>
            </p:cNvPr>
            <p:cNvCxnSpPr/>
            <p:nvPr/>
          </p:nvCxnSpPr>
          <p:spPr>
            <a:xfrm>
              <a:off x="15902" y="612250"/>
              <a:ext cx="12133690" cy="0"/>
            </a:xfrm>
            <a:prstGeom prst="line">
              <a:avLst/>
            </a:prstGeom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Google Shape;94;p14">
              <a:extLst>
                <a:ext uri="{FF2B5EF4-FFF2-40B4-BE49-F238E27FC236}">
                  <a16:creationId xmlns:a16="http://schemas.microsoft.com/office/drawing/2014/main" xmlns="" id="{7B25057C-3CC7-4431-B6F1-2A1A14698C97}"/>
                </a:ext>
              </a:extLst>
            </p:cNvPr>
            <p:cNvSpPr txBox="1">
              <a:spLocks/>
            </p:cNvSpPr>
            <p:nvPr/>
          </p:nvSpPr>
          <p:spPr>
            <a:xfrm>
              <a:off x="205849" y="100105"/>
              <a:ext cx="7688700" cy="535200"/>
            </a:xfrm>
            <a:prstGeom prst="rect">
              <a:avLst/>
            </a:prstGeom>
          </p:spPr>
          <p:txBody>
            <a:bodyPr spcFirstLastPara="1" wrap="square" lIns="91425" tIns="91425" rIns="91425" bIns="91425" anchor="t" anchorCtr="0">
              <a:normAutofit fontScale="325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0"/>
                </a:spcBef>
              </a:pPr>
              <a:r>
                <a:rPr lang="es-PE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Caso 4: Análisis de </a:t>
              </a:r>
              <a:r>
                <a:rPr lang="es-PE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Outliers</a:t>
              </a:r>
              <a:r>
                <a:rPr lang="es-PE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de precios en autos usados de la marca BMW</a:t>
              </a:r>
              <a:endParaRPr lang="es-PE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318110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Análisis exploratorio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825" y="2273954"/>
            <a:ext cx="4676775" cy="3871184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8947" y="2427867"/>
            <a:ext cx="6128656" cy="3563358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771525" y="6079976"/>
            <a:ext cx="4276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dirty="0" smtClean="0"/>
              <a:t>Precio de venta sobre año</a:t>
            </a:r>
            <a:endParaRPr lang="en-US" dirty="0"/>
          </a:p>
        </p:txBody>
      </p:sp>
      <p:sp>
        <p:nvSpPr>
          <p:cNvPr id="7" name="CuadroTexto 6"/>
          <p:cNvSpPr txBox="1"/>
          <p:nvPr/>
        </p:nvSpPr>
        <p:spPr>
          <a:xfrm>
            <a:off x="7077075" y="6078463"/>
            <a:ext cx="4276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dirty="0" smtClean="0"/>
              <a:t>Precio de venta sobre el modelo</a:t>
            </a:r>
            <a:endParaRPr lang="en-US" dirty="0"/>
          </a:p>
        </p:txBody>
      </p:sp>
      <p:grpSp>
        <p:nvGrpSpPr>
          <p:cNvPr id="8" name="Grupo 34">
            <a:extLst>
              <a:ext uri="{FF2B5EF4-FFF2-40B4-BE49-F238E27FC236}">
                <a16:creationId xmlns:a16="http://schemas.microsoft.com/office/drawing/2014/main" xmlns="" id="{22AA945C-DA3A-40D8-8B32-7CCEFA6DFAFF}"/>
              </a:ext>
            </a:extLst>
          </p:cNvPr>
          <p:cNvGrpSpPr/>
          <p:nvPr/>
        </p:nvGrpSpPr>
        <p:grpSpPr>
          <a:xfrm>
            <a:off x="15902" y="100105"/>
            <a:ext cx="12133690" cy="535200"/>
            <a:chOff x="15902" y="100105"/>
            <a:chExt cx="12133690" cy="535200"/>
          </a:xfrm>
        </p:grpSpPr>
        <p:cxnSp>
          <p:nvCxnSpPr>
            <p:cNvPr id="9" name="Conector recto 20">
              <a:extLst>
                <a:ext uri="{FF2B5EF4-FFF2-40B4-BE49-F238E27FC236}">
                  <a16:creationId xmlns:a16="http://schemas.microsoft.com/office/drawing/2014/main" xmlns="" id="{FD6C8753-8F98-4685-86AD-266B43B23FE7}"/>
                </a:ext>
              </a:extLst>
            </p:cNvPr>
            <p:cNvCxnSpPr/>
            <p:nvPr/>
          </p:nvCxnSpPr>
          <p:spPr>
            <a:xfrm>
              <a:off x="15902" y="612250"/>
              <a:ext cx="12133690" cy="0"/>
            </a:xfrm>
            <a:prstGeom prst="line">
              <a:avLst/>
            </a:prstGeom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Google Shape;94;p14">
              <a:extLst>
                <a:ext uri="{FF2B5EF4-FFF2-40B4-BE49-F238E27FC236}">
                  <a16:creationId xmlns:a16="http://schemas.microsoft.com/office/drawing/2014/main" xmlns="" id="{7B25057C-3CC7-4431-B6F1-2A1A14698C97}"/>
                </a:ext>
              </a:extLst>
            </p:cNvPr>
            <p:cNvSpPr txBox="1">
              <a:spLocks/>
            </p:cNvSpPr>
            <p:nvPr/>
          </p:nvSpPr>
          <p:spPr>
            <a:xfrm>
              <a:off x="205849" y="100105"/>
              <a:ext cx="7688700" cy="535200"/>
            </a:xfrm>
            <a:prstGeom prst="rect">
              <a:avLst/>
            </a:prstGeom>
          </p:spPr>
          <p:txBody>
            <a:bodyPr spcFirstLastPara="1" wrap="square" lIns="91425" tIns="91425" rIns="91425" bIns="91425" anchor="t" anchorCtr="0">
              <a:normAutofit fontScale="325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0"/>
                </a:spcBef>
              </a:pPr>
              <a:r>
                <a:rPr lang="es-PE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Caso 4: Análisis de </a:t>
              </a:r>
              <a:r>
                <a:rPr lang="es-PE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Outliers</a:t>
              </a:r>
              <a:r>
                <a:rPr lang="es-PE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de precios en autos usados de la marca BMW</a:t>
              </a:r>
              <a:endParaRPr lang="es-PE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927695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Análisis </a:t>
            </a:r>
            <a:r>
              <a:rPr lang="es-PE" dirty="0" err="1" smtClean="0"/>
              <a:t>Univariado</a:t>
            </a:r>
            <a:r>
              <a:rPr lang="es-PE" dirty="0" smtClean="0"/>
              <a:t> de Valores Extremos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132" y="1776413"/>
            <a:ext cx="11713735" cy="4491037"/>
          </a:xfrm>
          <a:prstGeom prst="rect">
            <a:avLst/>
          </a:prstGeom>
        </p:spPr>
      </p:pic>
      <p:grpSp>
        <p:nvGrpSpPr>
          <p:cNvPr id="5" name="Grupo 34">
            <a:extLst>
              <a:ext uri="{FF2B5EF4-FFF2-40B4-BE49-F238E27FC236}">
                <a16:creationId xmlns:a16="http://schemas.microsoft.com/office/drawing/2014/main" xmlns="" id="{22AA945C-DA3A-40D8-8B32-7CCEFA6DFAFF}"/>
              </a:ext>
            </a:extLst>
          </p:cNvPr>
          <p:cNvGrpSpPr/>
          <p:nvPr/>
        </p:nvGrpSpPr>
        <p:grpSpPr>
          <a:xfrm>
            <a:off x="15902" y="100105"/>
            <a:ext cx="12133690" cy="535200"/>
            <a:chOff x="15902" y="100105"/>
            <a:chExt cx="12133690" cy="535200"/>
          </a:xfrm>
        </p:grpSpPr>
        <p:cxnSp>
          <p:nvCxnSpPr>
            <p:cNvPr id="6" name="Conector recto 20">
              <a:extLst>
                <a:ext uri="{FF2B5EF4-FFF2-40B4-BE49-F238E27FC236}">
                  <a16:creationId xmlns:a16="http://schemas.microsoft.com/office/drawing/2014/main" xmlns="" id="{FD6C8753-8F98-4685-86AD-266B43B23FE7}"/>
                </a:ext>
              </a:extLst>
            </p:cNvPr>
            <p:cNvCxnSpPr/>
            <p:nvPr/>
          </p:nvCxnSpPr>
          <p:spPr>
            <a:xfrm>
              <a:off x="15902" y="612250"/>
              <a:ext cx="12133690" cy="0"/>
            </a:xfrm>
            <a:prstGeom prst="line">
              <a:avLst/>
            </a:prstGeom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Google Shape;94;p14">
              <a:extLst>
                <a:ext uri="{FF2B5EF4-FFF2-40B4-BE49-F238E27FC236}">
                  <a16:creationId xmlns:a16="http://schemas.microsoft.com/office/drawing/2014/main" xmlns="" id="{7B25057C-3CC7-4431-B6F1-2A1A14698C97}"/>
                </a:ext>
              </a:extLst>
            </p:cNvPr>
            <p:cNvSpPr txBox="1">
              <a:spLocks/>
            </p:cNvSpPr>
            <p:nvPr/>
          </p:nvSpPr>
          <p:spPr>
            <a:xfrm>
              <a:off x="205849" y="100105"/>
              <a:ext cx="7688700" cy="535200"/>
            </a:xfrm>
            <a:prstGeom prst="rect">
              <a:avLst/>
            </a:prstGeom>
          </p:spPr>
          <p:txBody>
            <a:bodyPr spcFirstLastPara="1" wrap="square" lIns="91425" tIns="91425" rIns="91425" bIns="91425" anchor="t" anchorCtr="0">
              <a:normAutofit fontScale="325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0"/>
                </a:spcBef>
              </a:pPr>
              <a:r>
                <a:rPr lang="es-PE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Caso 4: Análisis de </a:t>
              </a:r>
              <a:r>
                <a:rPr lang="es-PE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Outliers</a:t>
              </a:r>
              <a:r>
                <a:rPr lang="es-PE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de precios en autos usados de la marca BMW</a:t>
              </a:r>
              <a:endParaRPr lang="es-PE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294157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Gracias </a:t>
            </a:r>
            <a:r>
              <a:rPr lang="en-US" dirty="0" err="1" smtClean="0"/>
              <a:t>Totales</a:t>
            </a:r>
            <a:r>
              <a:rPr lang="en-US" dirty="0" smtClean="0"/>
              <a:t>!!!!!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7941" y="1825625"/>
            <a:ext cx="5396118" cy="4351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36819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34">
            <a:extLst>
              <a:ext uri="{FF2B5EF4-FFF2-40B4-BE49-F238E27FC236}">
                <a16:creationId xmlns:a16="http://schemas.microsoft.com/office/drawing/2014/main" xmlns="" id="{22AA945C-DA3A-40D8-8B32-7CCEFA6DFAFF}"/>
              </a:ext>
            </a:extLst>
          </p:cNvPr>
          <p:cNvGrpSpPr/>
          <p:nvPr/>
        </p:nvGrpSpPr>
        <p:grpSpPr>
          <a:xfrm>
            <a:off x="15902" y="100105"/>
            <a:ext cx="12133690" cy="535200"/>
            <a:chOff x="15902" y="100105"/>
            <a:chExt cx="12133690" cy="535200"/>
          </a:xfrm>
        </p:grpSpPr>
        <p:cxnSp>
          <p:nvCxnSpPr>
            <p:cNvPr id="3" name="Conector recto 20">
              <a:extLst>
                <a:ext uri="{FF2B5EF4-FFF2-40B4-BE49-F238E27FC236}">
                  <a16:creationId xmlns:a16="http://schemas.microsoft.com/office/drawing/2014/main" xmlns="" id="{FD6C8753-8F98-4685-86AD-266B43B23FE7}"/>
                </a:ext>
              </a:extLst>
            </p:cNvPr>
            <p:cNvCxnSpPr/>
            <p:nvPr/>
          </p:nvCxnSpPr>
          <p:spPr>
            <a:xfrm>
              <a:off x="15902" y="612250"/>
              <a:ext cx="12133690" cy="0"/>
            </a:xfrm>
            <a:prstGeom prst="line">
              <a:avLst/>
            </a:prstGeom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Google Shape;94;p14">
              <a:extLst>
                <a:ext uri="{FF2B5EF4-FFF2-40B4-BE49-F238E27FC236}">
                  <a16:creationId xmlns:a16="http://schemas.microsoft.com/office/drawing/2014/main" xmlns="" id="{7B25057C-3CC7-4431-B6F1-2A1A14698C97}"/>
                </a:ext>
              </a:extLst>
            </p:cNvPr>
            <p:cNvSpPr txBox="1">
              <a:spLocks/>
            </p:cNvSpPr>
            <p:nvPr/>
          </p:nvSpPr>
          <p:spPr>
            <a:xfrm>
              <a:off x="205849" y="100105"/>
              <a:ext cx="7688700" cy="535200"/>
            </a:xfrm>
            <a:prstGeom prst="rect">
              <a:avLst/>
            </a:prstGeom>
          </p:spPr>
          <p:txBody>
            <a:bodyPr spcFirstLastPara="1" wrap="square" lIns="91425" tIns="91425" rIns="91425" bIns="91425" anchor="t" anchorCtr="0">
              <a:normAutofit fontScale="550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0"/>
                </a:spcBef>
              </a:pPr>
              <a:r>
                <a:rPr lang="es-PE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Caso 1 : </a:t>
              </a:r>
              <a:r>
                <a:rPr lang="es-PE" dirty="0">
                  <a:latin typeface="Arial" panose="020B0604020202020204" pitchFamily="34" charset="0"/>
                  <a:cs typeface="Arial" panose="020B0604020202020204" pitchFamily="34" charset="0"/>
                </a:rPr>
                <a:t>Control de Pesos en la Crianza de Aves</a:t>
              </a:r>
            </a:p>
          </p:txBody>
        </p:sp>
      </p:grp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5400528" y="1292296"/>
            <a:ext cx="5689503" cy="4741180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1113570" y="1946030"/>
            <a:ext cx="3470275" cy="71901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42462" y="3034736"/>
            <a:ext cx="3774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Evolución de Muertes de neonatos por clínica por año y proporción </a:t>
            </a:r>
            <a:endParaRPr lang="es-PE" dirty="0"/>
          </a:p>
        </p:txBody>
      </p:sp>
      <p:pic>
        <p:nvPicPr>
          <p:cNvPr id="8" name="Picture 7"/>
          <p:cNvPicPr/>
          <p:nvPr/>
        </p:nvPicPr>
        <p:blipFill>
          <a:blip r:embed="rId4"/>
          <a:stretch>
            <a:fillRect/>
          </a:stretch>
        </p:blipFill>
        <p:spPr>
          <a:xfrm>
            <a:off x="661865" y="3948112"/>
            <a:ext cx="4133850" cy="2009775"/>
          </a:xfrm>
          <a:prstGeom prst="rect">
            <a:avLst/>
          </a:prstGeom>
        </p:spPr>
      </p:pic>
      <p:sp>
        <p:nvSpPr>
          <p:cNvPr id="9" name="Título 1"/>
          <p:cNvSpPr txBox="1">
            <a:spLocks/>
          </p:cNvSpPr>
          <p:nvPr/>
        </p:nvSpPr>
        <p:spPr>
          <a:xfrm>
            <a:off x="572477" y="784348"/>
            <a:ext cx="8446477" cy="83844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sz="2800" dirty="0" smtClean="0"/>
              <a:t>Evolución de Muertes por Clínica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23047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34">
            <a:extLst>
              <a:ext uri="{FF2B5EF4-FFF2-40B4-BE49-F238E27FC236}">
                <a16:creationId xmlns:a16="http://schemas.microsoft.com/office/drawing/2014/main" xmlns="" id="{22AA945C-DA3A-40D8-8B32-7CCEFA6DFAFF}"/>
              </a:ext>
            </a:extLst>
          </p:cNvPr>
          <p:cNvGrpSpPr/>
          <p:nvPr/>
        </p:nvGrpSpPr>
        <p:grpSpPr>
          <a:xfrm>
            <a:off x="15902" y="100105"/>
            <a:ext cx="12133690" cy="535200"/>
            <a:chOff x="15902" y="100105"/>
            <a:chExt cx="12133690" cy="535200"/>
          </a:xfrm>
        </p:grpSpPr>
        <p:cxnSp>
          <p:nvCxnSpPr>
            <p:cNvPr id="3" name="Conector recto 20">
              <a:extLst>
                <a:ext uri="{FF2B5EF4-FFF2-40B4-BE49-F238E27FC236}">
                  <a16:creationId xmlns:a16="http://schemas.microsoft.com/office/drawing/2014/main" xmlns="" id="{FD6C8753-8F98-4685-86AD-266B43B23FE7}"/>
                </a:ext>
              </a:extLst>
            </p:cNvPr>
            <p:cNvCxnSpPr/>
            <p:nvPr/>
          </p:nvCxnSpPr>
          <p:spPr>
            <a:xfrm>
              <a:off x="15902" y="612250"/>
              <a:ext cx="12133690" cy="0"/>
            </a:xfrm>
            <a:prstGeom prst="line">
              <a:avLst/>
            </a:prstGeom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Google Shape;94;p14">
              <a:extLst>
                <a:ext uri="{FF2B5EF4-FFF2-40B4-BE49-F238E27FC236}">
                  <a16:creationId xmlns:a16="http://schemas.microsoft.com/office/drawing/2014/main" xmlns="" id="{7B25057C-3CC7-4431-B6F1-2A1A14698C97}"/>
                </a:ext>
              </a:extLst>
            </p:cNvPr>
            <p:cNvSpPr txBox="1">
              <a:spLocks/>
            </p:cNvSpPr>
            <p:nvPr/>
          </p:nvSpPr>
          <p:spPr>
            <a:xfrm>
              <a:off x="205849" y="100105"/>
              <a:ext cx="7688700" cy="535200"/>
            </a:xfrm>
            <a:prstGeom prst="rect">
              <a:avLst/>
            </a:prstGeom>
          </p:spPr>
          <p:txBody>
            <a:bodyPr spcFirstLastPara="1" wrap="square" lIns="91425" tIns="91425" rIns="91425" bIns="91425" anchor="t" anchorCtr="0">
              <a:normAutofit fontScale="550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0"/>
                </a:spcBef>
              </a:pPr>
              <a:r>
                <a:rPr lang="es-PE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Caso 1 : </a:t>
              </a:r>
              <a:r>
                <a:rPr lang="es-PE" dirty="0">
                  <a:latin typeface="Arial" panose="020B0604020202020204" pitchFamily="34" charset="0"/>
                  <a:cs typeface="Arial" panose="020B0604020202020204" pitchFamily="34" charset="0"/>
                </a:rPr>
                <a:t>Control de Pesos en la Crianza de Aves</a:t>
              </a:r>
            </a:p>
          </p:txBody>
        </p:sp>
      </p:grp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4215" y="1420324"/>
            <a:ext cx="6181969" cy="50858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723" y="3041845"/>
            <a:ext cx="3798887" cy="811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/>
          <p:cNvPicPr/>
          <p:nvPr/>
        </p:nvPicPr>
        <p:blipFill>
          <a:blip r:embed="rId4"/>
          <a:stretch>
            <a:fillRect/>
          </a:stretch>
        </p:blipFill>
        <p:spPr>
          <a:xfrm>
            <a:off x="507999" y="4214620"/>
            <a:ext cx="4681416" cy="177196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07999" y="1758461"/>
            <a:ext cx="47908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/>
              <a:t>El Doctor </a:t>
            </a:r>
            <a:r>
              <a:rPr lang="es-PE" dirty="0" err="1"/>
              <a:t>Semmelweis</a:t>
            </a:r>
            <a:r>
              <a:rPr lang="es-PE" dirty="0"/>
              <a:t> hizo su recomendación  y aseveración el </a:t>
            </a:r>
            <a:r>
              <a:rPr lang="es-PE" dirty="0">
                <a:solidFill>
                  <a:srgbClr val="FF0000"/>
                </a:solidFill>
              </a:rPr>
              <a:t>01-06-1847</a:t>
            </a:r>
            <a:r>
              <a:rPr lang="es-PE" dirty="0"/>
              <a:t>, </a:t>
            </a:r>
            <a:r>
              <a:rPr lang="es-PE" dirty="0" smtClean="0"/>
              <a:t> se observa que la proporción de muertes si se redujo</a:t>
            </a:r>
            <a:endParaRPr lang="en-US" dirty="0"/>
          </a:p>
        </p:txBody>
      </p:sp>
      <p:sp>
        <p:nvSpPr>
          <p:cNvPr id="11" name="Título 1"/>
          <p:cNvSpPr txBox="1">
            <a:spLocks/>
          </p:cNvSpPr>
          <p:nvPr/>
        </p:nvSpPr>
        <p:spPr>
          <a:xfrm>
            <a:off x="572477" y="784348"/>
            <a:ext cx="8446477" cy="83844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sz="2800" dirty="0" smtClean="0"/>
              <a:t>Evolución de Muertes por mes y prueba de </a:t>
            </a:r>
            <a:r>
              <a:rPr lang="es-PE" sz="2800" dirty="0" err="1" smtClean="0"/>
              <a:t>hipotesis</a:t>
            </a:r>
            <a:r>
              <a:rPr lang="es-PE" sz="2800" dirty="0" smtClean="0"/>
              <a:t> del Dr. </a:t>
            </a:r>
            <a:r>
              <a:rPr lang="es-PE" sz="2800" dirty="0" err="1" smtClean="0"/>
              <a:t>Semmelweis</a:t>
            </a:r>
            <a:r>
              <a:rPr lang="es-PE" sz="2800" dirty="0" smtClean="0"/>
              <a:t>.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09661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34">
            <a:extLst>
              <a:ext uri="{FF2B5EF4-FFF2-40B4-BE49-F238E27FC236}">
                <a16:creationId xmlns:a16="http://schemas.microsoft.com/office/drawing/2014/main" xmlns="" id="{22AA945C-DA3A-40D8-8B32-7CCEFA6DFAFF}"/>
              </a:ext>
            </a:extLst>
          </p:cNvPr>
          <p:cNvGrpSpPr/>
          <p:nvPr/>
        </p:nvGrpSpPr>
        <p:grpSpPr>
          <a:xfrm>
            <a:off x="15902" y="100105"/>
            <a:ext cx="12133690" cy="535200"/>
            <a:chOff x="15902" y="100105"/>
            <a:chExt cx="12133690" cy="535200"/>
          </a:xfrm>
        </p:grpSpPr>
        <p:cxnSp>
          <p:nvCxnSpPr>
            <p:cNvPr id="3" name="Conector recto 20">
              <a:extLst>
                <a:ext uri="{FF2B5EF4-FFF2-40B4-BE49-F238E27FC236}">
                  <a16:creationId xmlns:a16="http://schemas.microsoft.com/office/drawing/2014/main" xmlns="" id="{FD6C8753-8F98-4685-86AD-266B43B23FE7}"/>
                </a:ext>
              </a:extLst>
            </p:cNvPr>
            <p:cNvCxnSpPr/>
            <p:nvPr/>
          </p:nvCxnSpPr>
          <p:spPr>
            <a:xfrm>
              <a:off x="15902" y="612250"/>
              <a:ext cx="12133690" cy="0"/>
            </a:xfrm>
            <a:prstGeom prst="line">
              <a:avLst/>
            </a:prstGeom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Google Shape;94;p14">
              <a:extLst>
                <a:ext uri="{FF2B5EF4-FFF2-40B4-BE49-F238E27FC236}">
                  <a16:creationId xmlns:a16="http://schemas.microsoft.com/office/drawing/2014/main" xmlns="" id="{7B25057C-3CC7-4431-B6F1-2A1A14698C97}"/>
                </a:ext>
              </a:extLst>
            </p:cNvPr>
            <p:cNvSpPr txBox="1">
              <a:spLocks/>
            </p:cNvSpPr>
            <p:nvPr/>
          </p:nvSpPr>
          <p:spPr>
            <a:xfrm>
              <a:off x="205849" y="100105"/>
              <a:ext cx="7688700" cy="535200"/>
            </a:xfrm>
            <a:prstGeom prst="rect">
              <a:avLst/>
            </a:prstGeom>
          </p:spPr>
          <p:txBody>
            <a:bodyPr spcFirstLastPara="1" wrap="square" lIns="91425" tIns="91425" rIns="91425" bIns="91425" anchor="t" anchorCtr="0">
              <a:normAutofit fontScale="550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0"/>
                </a:spcBef>
              </a:pPr>
              <a:r>
                <a:rPr lang="es-PE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Caso 2 : Análisis del Consumo de Alcohol en Rusia </a:t>
              </a:r>
              <a:endParaRPr lang="es-PE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1370379" y="3509290"/>
            <a:ext cx="4170729" cy="2867880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982" y="1063260"/>
            <a:ext cx="3247048" cy="26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31447" y="1696305"/>
            <a:ext cx="555130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• 1 % de datos faltantes: trivial (el método de imputación no tiene mayor impacto)</a:t>
            </a:r>
          </a:p>
          <a:p>
            <a:r>
              <a:rPr lang="es-ES" sz="1400" dirty="0"/>
              <a:t>• 1 a 10 % de datos faltantes: manejable (requiere un método “simple”)</a:t>
            </a:r>
          </a:p>
          <a:p>
            <a:r>
              <a:rPr lang="es-ES" sz="1400" dirty="0"/>
              <a:t>• 10 a 20 % de datos faltantes: requiere métodos sofisticados (puede requerir método “propio”)</a:t>
            </a:r>
          </a:p>
          <a:p>
            <a:r>
              <a:rPr lang="es-ES" sz="1400" dirty="0"/>
              <a:t>• Más del 20 % de datos faltantes: interpretación perjudicial (ya se perdió “demasiado”)</a:t>
            </a:r>
          </a:p>
          <a:p>
            <a:endParaRPr lang="en-US" dirty="0"/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572477" y="784348"/>
            <a:ext cx="8446477" cy="83844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sz="2800" dirty="0" smtClean="0"/>
              <a:t>Proporción de Datos Perdidos </a:t>
            </a:r>
            <a:endParaRPr lang="en-US" sz="2800" dirty="0"/>
          </a:p>
        </p:txBody>
      </p:sp>
      <p:pic>
        <p:nvPicPr>
          <p:cNvPr id="9" name="Picture 8"/>
          <p:cNvPicPr/>
          <p:nvPr/>
        </p:nvPicPr>
        <p:blipFill>
          <a:blip r:embed="rId4"/>
          <a:stretch>
            <a:fillRect/>
          </a:stretch>
        </p:blipFill>
        <p:spPr>
          <a:xfrm>
            <a:off x="7459100" y="3818755"/>
            <a:ext cx="3122930" cy="2558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678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34">
            <a:extLst>
              <a:ext uri="{FF2B5EF4-FFF2-40B4-BE49-F238E27FC236}">
                <a16:creationId xmlns:a16="http://schemas.microsoft.com/office/drawing/2014/main" xmlns="" id="{22AA945C-DA3A-40D8-8B32-7CCEFA6DFAFF}"/>
              </a:ext>
            </a:extLst>
          </p:cNvPr>
          <p:cNvGrpSpPr/>
          <p:nvPr/>
        </p:nvGrpSpPr>
        <p:grpSpPr>
          <a:xfrm>
            <a:off x="15902" y="100105"/>
            <a:ext cx="12133690" cy="535200"/>
            <a:chOff x="15902" y="100105"/>
            <a:chExt cx="12133690" cy="535200"/>
          </a:xfrm>
        </p:grpSpPr>
        <p:cxnSp>
          <p:nvCxnSpPr>
            <p:cNvPr id="3" name="Conector recto 20">
              <a:extLst>
                <a:ext uri="{FF2B5EF4-FFF2-40B4-BE49-F238E27FC236}">
                  <a16:creationId xmlns:a16="http://schemas.microsoft.com/office/drawing/2014/main" xmlns="" id="{FD6C8753-8F98-4685-86AD-266B43B23FE7}"/>
                </a:ext>
              </a:extLst>
            </p:cNvPr>
            <p:cNvCxnSpPr/>
            <p:nvPr/>
          </p:nvCxnSpPr>
          <p:spPr>
            <a:xfrm>
              <a:off x="15902" y="612250"/>
              <a:ext cx="12133690" cy="0"/>
            </a:xfrm>
            <a:prstGeom prst="line">
              <a:avLst/>
            </a:prstGeom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Google Shape;94;p14">
              <a:extLst>
                <a:ext uri="{FF2B5EF4-FFF2-40B4-BE49-F238E27FC236}">
                  <a16:creationId xmlns:a16="http://schemas.microsoft.com/office/drawing/2014/main" xmlns="" id="{7B25057C-3CC7-4431-B6F1-2A1A14698C97}"/>
                </a:ext>
              </a:extLst>
            </p:cNvPr>
            <p:cNvSpPr txBox="1">
              <a:spLocks/>
            </p:cNvSpPr>
            <p:nvPr/>
          </p:nvSpPr>
          <p:spPr>
            <a:xfrm>
              <a:off x="205849" y="100105"/>
              <a:ext cx="7688700" cy="535200"/>
            </a:xfrm>
            <a:prstGeom prst="rect">
              <a:avLst/>
            </a:prstGeom>
          </p:spPr>
          <p:txBody>
            <a:bodyPr spcFirstLastPara="1" wrap="square" lIns="91425" tIns="91425" rIns="91425" bIns="91425" anchor="t" anchorCtr="0">
              <a:normAutofit fontScale="550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0"/>
                </a:spcBef>
              </a:pPr>
              <a:r>
                <a:rPr lang="es-PE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Caso 2 : Análisis del Consumo de Alcohol en Rusia </a:t>
              </a:r>
              <a:endParaRPr lang="es-PE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6" name="Título 1"/>
          <p:cNvSpPr txBox="1">
            <a:spLocks/>
          </p:cNvSpPr>
          <p:nvPr/>
        </p:nvSpPr>
        <p:spPr>
          <a:xfrm>
            <a:off x="572477" y="784348"/>
            <a:ext cx="8446477" cy="83844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sz="2800" dirty="0" smtClean="0"/>
              <a:t>Evolución de Ventas en Saint Petersburg</a:t>
            </a:r>
            <a:endParaRPr lang="en-US" sz="2800" dirty="0"/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5734318" y="1731815"/>
            <a:ext cx="5824636" cy="3832738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3"/>
          <a:stretch>
            <a:fillRect/>
          </a:stretch>
        </p:blipFill>
        <p:spPr>
          <a:xfrm>
            <a:off x="437206" y="3914092"/>
            <a:ext cx="4963225" cy="181458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48677" y="5572368"/>
            <a:ext cx="18835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Shiny app view</a:t>
            </a:r>
          </a:p>
          <a:p>
            <a:endParaRPr lang="en-US" dirty="0"/>
          </a:p>
        </p:txBody>
      </p:sp>
      <p:pic>
        <p:nvPicPr>
          <p:cNvPr id="10" name="Picture 9"/>
          <p:cNvPicPr/>
          <p:nvPr/>
        </p:nvPicPr>
        <p:blipFill>
          <a:blip r:embed="rId4"/>
          <a:stretch>
            <a:fillRect/>
          </a:stretch>
        </p:blipFill>
        <p:spPr>
          <a:xfrm>
            <a:off x="572477" y="1996293"/>
            <a:ext cx="4771390" cy="1380490"/>
          </a:xfrm>
          <a:prstGeom prst="rect">
            <a:avLst/>
          </a:prstGeom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4707" y="5383578"/>
            <a:ext cx="1305169" cy="13051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69637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34">
            <a:extLst>
              <a:ext uri="{FF2B5EF4-FFF2-40B4-BE49-F238E27FC236}">
                <a16:creationId xmlns:a16="http://schemas.microsoft.com/office/drawing/2014/main" xmlns="" id="{22AA945C-DA3A-40D8-8B32-7CCEFA6DFAFF}"/>
              </a:ext>
            </a:extLst>
          </p:cNvPr>
          <p:cNvGrpSpPr/>
          <p:nvPr/>
        </p:nvGrpSpPr>
        <p:grpSpPr>
          <a:xfrm>
            <a:off x="15902" y="100105"/>
            <a:ext cx="12133690" cy="535200"/>
            <a:chOff x="15902" y="100105"/>
            <a:chExt cx="12133690" cy="535200"/>
          </a:xfrm>
        </p:grpSpPr>
        <p:cxnSp>
          <p:nvCxnSpPr>
            <p:cNvPr id="3" name="Conector recto 20">
              <a:extLst>
                <a:ext uri="{FF2B5EF4-FFF2-40B4-BE49-F238E27FC236}">
                  <a16:creationId xmlns:a16="http://schemas.microsoft.com/office/drawing/2014/main" xmlns="" id="{FD6C8753-8F98-4685-86AD-266B43B23FE7}"/>
                </a:ext>
              </a:extLst>
            </p:cNvPr>
            <p:cNvCxnSpPr/>
            <p:nvPr/>
          </p:nvCxnSpPr>
          <p:spPr>
            <a:xfrm>
              <a:off x="15902" y="612250"/>
              <a:ext cx="12133690" cy="0"/>
            </a:xfrm>
            <a:prstGeom prst="line">
              <a:avLst/>
            </a:prstGeom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Google Shape;94;p14">
              <a:extLst>
                <a:ext uri="{FF2B5EF4-FFF2-40B4-BE49-F238E27FC236}">
                  <a16:creationId xmlns:a16="http://schemas.microsoft.com/office/drawing/2014/main" xmlns="" id="{7B25057C-3CC7-4431-B6F1-2A1A14698C97}"/>
                </a:ext>
              </a:extLst>
            </p:cNvPr>
            <p:cNvSpPr txBox="1">
              <a:spLocks/>
            </p:cNvSpPr>
            <p:nvPr/>
          </p:nvSpPr>
          <p:spPr>
            <a:xfrm>
              <a:off x="205849" y="100105"/>
              <a:ext cx="7688700" cy="535200"/>
            </a:xfrm>
            <a:prstGeom prst="rect">
              <a:avLst/>
            </a:prstGeom>
          </p:spPr>
          <p:txBody>
            <a:bodyPr spcFirstLastPara="1" wrap="square" lIns="91425" tIns="91425" rIns="91425" bIns="91425" anchor="t" anchorCtr="0">
              <a:normAutofit fontScale="550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0"/>
                </a:spcBef>
              </a:pPr>
              <a:r>
                <a:rPr lang="es-PE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Caso 2 : Análisis del Consumo de Alcohol en Rusia </a:t>
              </a:r>
              <a:endParaRPr lang="es-PE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8" name="Título 1"/>
          <p:cNvSpPr txBox="1">
            <a:spLocks/>
          </p:cNvSpPr>
          <p:nvPr/>
        </p:nvSpPr>
        <p:spPr>
          <a:xfrm>
            <a:off x="572477" y="784348"/>
            <a:ext cx="8446477" cy="83844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sz="2800" dirty="0" smtClean="0"/>
              <a:t>Top N Sales per Región </a:t>
            </a:r>
            <a:r>
              <a:rPr lang="es-PE" sz="2800" dirty="0" err="1" smtClean="0"/>
              <a:t>by</a:t>
            </a:r>
            <a:r>
              <a:rPr lang="es-PE" sz="2800" dirty="0" smtClean="0"/>
              <a:t> </a:t>
            </a:r>
            <a:r>
              <a:rPr lang="es-PE" sz="2800" dirty="0" err="1" smtClean="0"/>
              <a:t>Year</a:t>
            </a:r>
            <a:r>
              <a:rPr lang="es-PE" sz="2800" dirty="0" smtClean="0"/>
              <a:t> </a:t>
            </a:r>
            <a:r>
              <a:rPr lang="es-PE" sz="2800" dirty="0" err="1" smtClean="0"/>
              <a:t>for</a:t>
            </a:r>
            <a:r>
              <a:rPr lang="es-PE" sz="2800" dirty="0" smtClean="0"/>
              <a:t> </a:t>
            </a:r>
            <a:r>
              <a:rPr lang="es-PE" sz="2800" dirty="0" err="1" smtClean="0"/>
              <a:t>Wine</a:t>
            </a:r>
            <a:r>
              <a:rPr lang="es-PE" sz="2800" dirty="0" smtClean="0"/>
              <a:t>, </a:t>
            </a:r>
            <a:r>
              <a:rPr lang="es-PE" sz="2800" dirty="0" err="1" smtClean="0"/>
              <a:t>Beer</a:t>
            </a:r>
            <a:r>
              <a:rPr lang="es-PE" sz="2800" dirty="0" smtClean="0"/>
              <a:t>, Vodka, Champagne and Brandy </a:t>
            </a:r>
            <a:endParaRPr lang="en-US" sz="2800" dirty="0"/>
          </a:p>
        </p:txBody>
      </p:sp>
      <p:pic>
        <p:nvPicPr>
          <p:cNvPr id="10" name="Picture 9"/>
          <p:cNvPicPr/>
          <p:nvPr/>
        </p:nvPicPr>
        <p:blipFill>
          <a:blip r:embed="rId2"/>
          <a:stretch>
            <a:fillRect/>
          </a:stretch>
        </p:blipFill>
        <p:spPr>
          <a:xfrm>
            <a:off x="572477" y="1599247"/>
            <a:ext cx="3087590" cy="2277184"/>
          </a:xfrm>
          <a:prstGeom prst="rect">
            <a:avLst/>
          </a:prstGeom>
        </p:spPr>
      </p:pic>
      <p:pic>
        <p:nvPicPr>
          <p:cNvPr id="11" name="Picture 10"/>
          <p:cNvPicPr/>
          <p:nvPr/>
        </p:nvPicPr>
        <p:blipFill>
          <a:blip r:embed="rId3"/>
          <a:stretch>
            <a:fillRect/>
          </a:stretch>
        </p:blipFill>
        <p:spPr>
          <a:xfrm>
            <a:off x="4298877" y="1622792"/>
            <a:ext cx="2969431" cy="2277184"/>
          </a:xfrm>
          <a:prstGeom prst="rect">
            <a:avLst/>
          </a:prstGeom>
        </p:spPr>
      </p:pic>
      <p:pic>
        <p:nvPicPr>
          <p:cNvPr id="12" name="Picture 11"/>
          <p:cNvPicPr/>
          <p:nvPr/>
        </p:nvPicPr>
        <p:blipFill>
          <a:blip r:embed="rId4"/>
          <a:stretch>
            <a:fillRect/>
          </a:stretch>
        </p:blipFill>
        <p:spPr>
          <a:xfrm>
            <a:off x="7682523" y="1716577"/>
            <a:ext cx="2782278" cy="2159854"/>
          </a:xfrm>
          <a:prstGeom prst="rect">
            <a:avLst/>
          </a:prstGeom>
        </p:spPr>
      </p:pic>
      <p:pic>
        <p:nvPicPr>
          <p:cNvPr id="13" name="Picture 12"/>
          <p:cNvPicPr/>
          <p:nvPr/>
        </p:nvPicPr>
        <p:blipFill>
          <a:blip r:embed="rId5"/>
          <a:stretch>
            <a:fillRect/>
          </a:stretch>
        </p:blipFill>
        <p:spPr>
          <a:xfrm>
            <a:off x="954524" y="4149971"/>
            <a:ext cx="3095675" cy="2414953"/>
          </a:xfrm>
          <a:prstGeom prst="rect">
            <a:avLst/>
          </a:prstGeom>
        </p:spPr>
      </p:pic>
      <p:pic>
        <p:nvPicPr>
          <p:cNvPr id="14" name="Picture 13"/>
          <p:cNvPicPr/>
          <p:nvPr/>
        </p:nvPicPr>
        <p:blipFill>
          <a:blip r:embed="rId6"/>
          <a:stretch>
            <a:fillRect/>
          </a:stretch>
        </p:blipFill>
        <p:spPr>
          <a:xfrm>
            <a:off x="4680316" y="4374626"/>
            <a:ext cx="2892425" cy="1965642"/>
          </a:xfrm>
          <a:prstGeom prst="rect">
            <a:avLst/>
          </a:prstGeom>
        </p:spPr>
      </p:pic>
      <p:pic>
        <p:nvPicPr>
          <p:cNvPr id="15" name="Picture 14"/>
          <p:cNvPicPr/>
          <p:nvPr/>
        </p:nvPicPr>
        <p:blipFill>
          <a:blip r:embed="rId7"/>
          <a:stretch>
            <a:fillRect/>
          </a:stretch>
        </p:blipFill>
        <p:spPr>
          <a:xfrm>
            <a:off x="8104554" y="4149971"/>
            <a:ext cx="2993292" cy="23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209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34">
            <a:extLst>
              <a:ext uri="{FF2B5EF4-FFF2-40B4-BE49-F238E27FC236}">
                <a16:creationId xmlns:a16="http://schemas.microsoft.com/office/drawing/2014/main" xmlns="" id="{22AA945C-DA3A-40D8-8B32-7CCEFA6DFAFF}"/>
              </a:ext>
            </a:extLst>
          </p:cNvPr>
          <p:cNvGrpSpPr/>
          <p:nvPr/>
        </p:nvGrpSpPr>
        <p:grpSpPr>
          <a:xfrm>
            <a:off x="15902" y="100105"/>
            <a:ext cx="12133690" cy="535200"/>
            <a:chOff x="15902" y="100105"/>
            <a:chExt cx="12133690" cy="535200"/>
          </a:xfrm>
        </p:grpSpPr>
        <p:cxnSp>
          <p:nvCxnSpPr>
            <p:cNvPr id="3" name="Conector recto 20">
              <a:extLst>
                <a:ext uri="{FF2B5EF4-FFF2-40B4-BE49-F238E27FC236}">
                  <a16:creationId xmlns:a16="http://schemas.microsoft.com/office/drawing/2014/main" xmlns="" id="{FD6C8753-8F98-4685-86AD-266B43B23FE7}"/>
                </a:ext>
              </a:extLst>
            </p:cNvPr>
            <p:cNvCxnSpPr/>
            <p:nvPr/>
          </p:nvCxnSpPr>
          <p:spPr>
            <a:xfrm>
              <a:off x="15902" y="612250"/>
              <a:ext cx="12133690" cy="0"/>
            </a:xfrm>
            <a:prstGeom prst="line">
              <a:avLst/>
            </a:prstGeom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Google Shape;94;p14">
              <a:extLst>
                <a:ext uri="{FF2B5EF4-FFF2-40B4-BE49-F238E27FC236}">
                  <a16:creationId xmlns:a16="http://schemas.microsoft.com/office/drawing/2014/main" xmlns="" id="{7B25057C-3CC7-4431-B6F1-2A1A14698C97}"/>
                </a:ext>
              </a:extLst>
            </p:cNvPr>
            <p:cNvSpPr txBox="1">
              <a:spLocks/>
            </p:cNvSpPr>
            <p:nvPr/>
          </p:nvSpPr>
          <p:spPr>
            <a:xfrm>
              <a:off x="205849" y="100105"/>
              <a:ext cx="7688700" cy="535200"/>
            </a:xfrm>
            <a:prstGeom prst="rect">
              <a:avLst/>
            </a:prstGeom>
          </p:spPr>
          <p:txBody>
            <a:bodyPr spcFirstLastPara="1" wrap="square" lIns="91425" tIns="91425" rIns="91425" bIns="91425" anchor="t" anchorCtr="0">
              <a:normAutofit fontScale="550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0"/>
                </a:spcBef>
              </a:pPr>
              <a:r>
                <a:rPr lang="es-PE" dirty="0" smtClea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Caso 2 : Análisis del Consumo de Alcohol en Rusia </a:t>
              </a:r>
              <a:endParaRPr lang="es-PE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8" name="Título 1"/>
          <p:cNvSpPr txBox="1">
            <a:spLocks/>
          </p:cNvSpPr>
          <p:nvPr/>
        </p:nvSpPr>
        <p:spPr>
          <a:xfrm>
            <a:off x="572477" y="784348"/>
            <a:ext cx="8446477" cy="83844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sz="2800" dirty="0" err="1" smtClean="0">
                <a:solidFill>
                  <a:prstClr val="black"/>
                </a:solidFill>
              </a:rPr>
              <a:t>Analisis</a:t>
            </a:r>
            <a:r>
              <a:rPr lang="es-PE" sz="2800" dirty="0" smtClean="0">
                <a:solidFill>
                  <a:prstClr val="black"/>
                </a:solidFill>
              </a:rPr>
              <a:t> de </a:t>
            </a:r>
            <a:r>
              <a:rPr lang="es-PE" sz="2800" dirty="0" err="1" smtClean="0">
                <a:solidFill>
                  <a:prstClr val="black"/>
                </a:solidFill>
              </a:rPr>
              <a:t>Outliers</a:t>
            </a:r>
            <a:r>
              <a:rPr lang="es-PE" sz="2800" dirty="0" smtClean="0">
                <a:solidFill>
                  <a:prstClr val="black"/>
                </a:solidFill>
              </a:rPr>
              <a:t>: Q-Q and Ojiva X^2</a:t>
            </a:r>
            <a:endParaRPr lang="en-US" sz="2800" dirty="0">
              <a:solidFill>
                <a:prstClr val="black"/>
              </a:solidFill>
            </a:endParaRPr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6783754" y="784348"/>
            <a:ext cx="3748027" cy="3104760"/>
          </a:xfrm>
          <a:prstGeom prst="rect">
            <a:avLst/>
          </a:prstGeom>
        </p:spPr>
      </p:pic>
      <p:pic>
        <p:nvPicPr>
          <p:cNvPr id="9" name="Picture 8"/>
          <p:cNvPicPr/>
          <p:nvPr/>
        </p:nvPicPr>
        <p:blipFill>
          <a:blip r:embed="rId3"/>
          <a:stretch>
            <a:fillRect/>
          </a:stretch>
        </p:blipFill>
        <p:spPr>
          <a:xfrm>
            <a:off x="1794690" y="3668320"/>
            <a:ext cx="4288057" cy="3013833"/>
          </a:xfrm>
          <a:prstGeom prst="rect">
            <a:avLst/>
          </a:prstGeom>
        </p:spPr>
      </p:pic>
      <p:pic>
        <p:nvPicPr>
          <p:cNvPr id="10" name="Picture 9"/>
          <p:cNvPicPr/>
          <p:nvPr/>
        </p:nvPicPr>
        <p:blipFill>
          <a:blip r:embed="rId4"/>
          <a:stretch>
            <a:fillRect/>
          </a:stretch>
        </p:blipFill>
        <p:spPr>
          <a:xfrm>
            <a:off x="7190154" y="3821062"/>
            <a:ext cx="3657600" cy="2708348"/>
          </a:xfrm>
          <a:prstGeom prst="rect">
            <a:avLst/>
          </a:prstGeom>
        </p:spPr>
      </p:pic>
      <p:pic>
        <p:nvPicPr>
          <p:cNvPr id="11" name="Picture 10"/>
          <p:cNvPicPr/>
          <p:nvPr/>
        </p:nvPicPr>
        <p:blipFill>
          <a:blip r:embed="rId5"/>
          <a:stretch>
            <a:fillRect/>
          </a:stretch>
        </p:blipFill>
        <p:spPr>
          <a:xfrm>
            <a:off x="847700" y="1530546"/>
            <a:ext cx="4932045" cy="2208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606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34">
            <a:extLst>
              <a:ext uri="{FF2B5EF4-FFF2-40B4-BE49-F238E27FC236}">
                <a16:creationId xmlns:a16="http://schemas.microsoft.com/office/drawing/2014/main" xmlns="" id="{22AA945C-DA3A-40D8-8B32-7CCEFA6DFAFF}"/>
              </a:ext>
            </a:extLst>
          </p:cNvPr>
          <p:cNvGrpSpPr/>
          <p:nvPr/>
        </p:nvGrpSpPr>
        <p:grpSpPr>
          <a:xfrm>
            <a:off x="15902" y="100105"/>
            <a:ext cx="12133690" cy="535200"/>
            <a:chOff x="15902" y="100105"/>
            <a:chExt cx="12133690" cy="535200"/>
          </a:xfrm>
        </p:grpSpPr>
        <p:cxnSp>
          <p:nvCxnSpPr>
            <p:cNvPr id="3" name="Conector recto 20">
              <a:extLst>
                <a:ext uri="{FF2B5EF4-FFF2-40B4-BE49-F238E27FC236}">
                  <a16:creationId xmlns:a16="http://schemas.microsoft.com/office/drawing/2014/main" xmlns="" id="{FD6C8753-8F98-4685-86AD-266B43B23FE7}"/>
                </a:ext>
              </a:extLst>
            </p:cNvPr>
            <p:cNvCxnSpPr/>
            <p:nvPr/>
          </p:nvCxnSpPr>
          <p:spPr>
            <a:xfrm>
              <a:off x="15902" y="612250"/>
              <a:ext cx="12133690" cy="0"/>
            </a:xfrm>
            <a:prstGeom prst="line">
              <a:avLst/>
            </a:prstGeom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Google Shape;94;p14">
              <a:extLst>
                <a:ext uri="{FF2B5EF4-FFF2-40B4-BE49-F238E27FC236}">
                  <a16:creationId xmlns:a16="http://schemas.microsoft.com/office/drawing/2014/main" xmlns="" id="{7B25057C-3CC7-4431-B6F1-2A1A14698C97}"/>
                </a:ext>
              </a:extLst>
            </p:cNvPr>
            <p:cNvSpPr txBox="1">
              <a:spLocks/>
            </p:cNvSpPr>
            <p:nvPr/>
          </p:nvSpPr>
          <p:spPr>
            <a:xfrm>
              <a:off x="205849" y="100105"/>
              <a:ext cx="7688700" cy="535200"/>
            </a:xfrm>
            <a:prstGeom prst="rect">
              <a:avLst/>
            </a:prstGeom>
          </p:spPr>
          <p:txBody>
            <a:bodyPr spcFirstLastPara="1" wrap="square" lIns="91425" tIns="91425" rIns="91425" bIns="91425" anchor="t" anchorCtr="0">
              <a:normAutofit fontScale="550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0"/>
                </a:spcBef>
              </a:pPr>
              <a:r>
                <a:rPr lang="es-PE" dirty="0" smtClea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Caso 2 : Análisis del Consumo de Alcohol en Rusia </a:t>
              </a:r>
              <a:endParaRPr lang="es-PE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8" name="Título 1"/>
          <p:cNvSpPr txBox="1">
            <a:spLocks/>
          </p:cNvSpPr>
          <p:nvPr/>
        </p:nvSpPr>
        <p:spPr>
          <a:xfrm>
            <a:off x="572477" y="784348"/>
            <a:ext cx="8446477" cy="83844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sz="2800" dirty="0" err="1" smtClean="0">
                <a:solidFill>
                  <a:prstClr val="black"/>
                </a:solidFill>
              </a:rPr>
              <a:t>Analisis</a:t>
            </a:r>
            <a:r>
              <a:rPr lang="es-PE" sz="2800" dirty="0" smtClean="0">
                <a:solidFill>
                  <a:prstClr val="black"/>
                </a:solidFill>
              </a:rPr>
              <a:t> de </a:t>
            </a:r>
            <a:r>
              <a:rPr lang="es-PE" sz="2800" dirty="0" err="1" smtClean="0">
                <a:solidFill>
                  <a:prstClr val="black"/>
                </a:solidFill>
              </a:rPr>
              <a:t>Outliers</a:t>
            </a:r>
            <a:r>
              <a:rPr lang="es-PE" sz="2800" dirty="0" smtClean="0">
                <a:solidFill>
                  <a:prstClr val="black"/>
                </a:solidFill>
              </a:rPr>
              <a:t>: Q-Q and Ojiva </a:t>
            </a:r>
            <a:r>
              <a:rPr lang="es-PE" sz="2800" dirty="0" smtClean="0">
                <a:solidFill>
                  <a:prstClr val="black"/>
                </a:solidFill>
              </a:rPr>
              <a:t>X^2 – Data </a:t>
            </a:r>
            <a:r>
              <a:rPr lang="es-PE" sz="2800" dirty="0" err="1" smtClean="0">
                <a:solidFill>
                  <a:prstClr val="black"/>
                </a:solidFill>
              </a:rPr>
              <a:t>Cleaned</a:t>
            </a:r>
            <a:r>
              <a:rPr lang="es-PE" sz="2800" dirty="0" smtClean="0">
                <a:solidFill>
                  <a:prstClr val="black"/>
                </a:solidFill>
              </a:rPr>
              <a:t> </a:t>
            </a:r>
            <a:endParaRPr lang="en-US" sz="2800" dirty="0">
              <a:solidFill>
                <a:prstClr val="black"/>
              </a:solidFill>
            </a:endParaRPr>
          </a:p>
        </p:txBody>
      </p:sp>
      <p:pic>
        <p:nvPicPr>
          <p:cNvPr id="12" name="Picture 11"/>
          <p:cNvPicPr/>
          <p:nvPr/>
        </p:nvPicPr>
        <p:blipFill>
          <a:blip r:embed="rId2"/>
          <a:stretch>
            <a:fillRect/>
          </a:stretch>
        </p:blipFill>
        <p:spPr>
          <a:xfrm>
            <a:off x="7283939" y="1383322"/>
            <a:ext cx="3152286" cy="2576804"/>
          </a:xfrm>
          <a:prstGeom prst="rect">
            <a:avLst/>
          </a:prstGeom>
        </p:spPr>
      </p:pic>
      <p:pic>
        <p:nvPicPr>
          <p:cNvPr id="13" name="Picture 12"/>
          <p:cNvPicPr/>
          <p:nvPr/>
        </p:nvPicPr>
        <p:blipFill>
          <a:blip r:embed="rId3"/>
          <a:stretch>
            <a:fillRect/>
          </a:stretch>
        </p:blipFill>
        <p:spPr>
          <a:xfrm>
            <a:off x="1549580" y="3806091"/>
            <a:ext cx="4116574" cy="2704124"/>
          </a:xfrm>
          <a:prstGeom prst="rect">
            <a:avLst/>
          </a:prstGeom>
        </p:spPr>
      </p:pic>
      <p:pic>
        <p:nvPicPr>
          <p:cNvPr id="14" name="Picture 13"/>
          <p:cNvPicPr/>
          <p:nvPr/>
        </p:nvPicPr>
        <p:blipFill>
          <a:blip r:embed="rId4"/>
          <a:stretch>
            <a:fillRect/>
          </a:stretch>
        </p:blipFill>
        <p:spPr>
          <a:xfrm>
            <a:off x="1163402" y="2141073"/>
            <a:ext cx="4919345" cy="1497330"/>
          </a:xfrm>
          <a:prstGeom prst="rect">
            <a:avLst/>
          </a:prstGeom>
        </p:spPr>
      </p:pic>
      <p:pic>
        <p:nvPicPr>
          <p:cNvPr id="15" name="Picture 14"/>
          <p:cNvPicPr/>
          <p:nvPr/>
        </p:nvPicPr>
        <p:blipFill>
          <a:blip r:embed="rId5"/>
          <a:stretch>
            <a:fillRect/>
          </a:stretch>
        </p:blipFill>
        <p:spPr>
          <a:xfrm>
            <a:off x="7283939" y="4236772"/>
            <a:ext cx="3046568" cy="2273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7959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xmlns="" id="{C9E2D102-1AAA-4B24-87D4-9CD2C44C4E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572" y="1290793"/>
            <a:ext cx="762066" cy="765115"/>
          </a:xfrm>
          <a:prstGeom prst="rect">
            <a:avLst/>
          </a:prstGeom>
        </p:spPr>
      </p:pic>
      <p:grpSp>
        <p:nvGrpSpPr>
          <p:cNvPr id="26" name="Grupo 25">
            <a:extLst>
              <a:ext uri="{FF2B5EF4-FFF2-40B4-BE49-F238E27FC236}">
                <a16:creationId xmlns:a16="http://schemas.microsoft.com/office/drawing/2014/main" xmlns="" id="{54266D78-76CE-4561-933E-DE28CFC6A20B}"/>
              </a:ext>
            </a:extLst>
          </p:cNvPr>
          <p:cNvGrpSpPr/>
          <p:nvPr/>
        </p:nvGrpSpPr>
        <p:grpSpPr>
          <a:xfrm>
            <a:off x="205849" y="2526730"/>
            <a:ext cx="5127041" cy="2791444"/>
            <a:chOff x="426728" y="2550584"/>
            <a:chExt cx="5127041" cy="2791444"/>
          </a:xfrm>
        </p:grpSpPr>
        <p:pic>
          <p:nvPicPr>
            <p:cNvPr id="2" name="Imagen 1">
              <a:extLst>
                <a:ext uri="{FF2B5EF4-FFF2-40B4-BE49-F238E27FC236}">
                  <a16:creationId xmlns:a16="http://schemas.microsoft.com/office/drawing/2014/main" xmlns="" id="{8ECE070C-7AAB-4467-8F75-B1978864875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6728" y="2562011"/>
              <a:ext cx="1932599" cy="2780017"/>
            </a:xfrm>
            <a:prstGeom prst="rect">
              <a:avLst/>
            </a:prstGeom>
          </p:spPr>
        </p:pic>
        <p:cxnSp>
          <p:nvCxnSpPr>
            <p:cNvPr id="5" name="Conector recto 4">
              <a:extLst>
                <a:ext uri="{FF2B5EF4-FFF2-40B4-BE49-F238E27FC236}">
                  <a16:creationId xmlns:a16="http://schemas.microsoft.com/office/drawing/2014/main" xmlns="" id="{C703309C-E8EA-488C-8032-CAF365F56AC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09411" y="2735250"/>
              <a:ext cx="730528" cy="71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CuadroTexto 8">
              <a:extLst>
                <a:ext uri="{FF2B5EF4-FFF2-40B4-BE49-F238E27FC236}">
                  <a16:creationId xmlns:a16="http://schemas.microsoft.com/office/drawing/2014/main" xmlns="" id="{F8B8D3D0-9EE8-4FCA-917D-81439CC77B9D}"/>
                </a:ext>
              </a:extLst>
            </p:cNvPr>
            <p:cNvSpPr txBox="1"/>
            <p:nvPr/>
          </p:nvSpPr>
          <p:spPr>
            <a:xfrm>
              <a:off x="3343307" y="2550584"/>
              <a:ext cx="22104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E" dirty="0"/>
                <a:t>Edad (días de crianza)</a:t>
              </a:r>
            </a:p>
          </p:txBody>
        </p:sp>
        <p:sp>
          <p:nvSpPr>
            <p:cNvPr id="10" name="CuadroTexto 9">
              <a:extLst>
                <a:ext uri="{FF2B5EF4-FFF2-40B4-BE49-F238E27FC236}">
                  <a16:creationId xmlns:a16="http://schemas.microsoft.com/office/drawing/2014/main" xmlns="" id="{757441F1-84B2-4443-809A-8D3B6789C1D6}"/>
                </a:ext>
              </a:extLst>
            </p:cNvPr>
            <p:cNvSpPr txBox="1"/>
            <p:nvPr/>
          </p:nvSpPr>
          <p:spPr>
            <a:xfrm>
              <a:off x="3343307" y="3239724"/>
              <a:ext cx="22104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E" dirty="0"/>
                <a:t>Sexo</a:t>
              </a:r>
            </a:p>
          </p:txBody>
        </p:sp>
        <p:sp>
          <p:nvSpPr>
            <p:cNvPr id="11" name="CuadroTexto 10">
              <a:extLst>
                <a:ext uri="{FF2B5EF4-FFF2-40B4-BE49-F238E27FC236}">
                  <a16:creationId xmlns:a16="http://schemas.microsoft.com/office/drawing/2014/main" xmlns="" id="{E507276F-1D56-4947-9663-97D13E5D98FD}"/>
                </a:ext>
              </a:extLst>
            </p:cNvPr>
            <p:cNvSpPr txBox="1"/>
            <p:nvPr/>
          </p:nvSpPr>
          <p:spPr>
            <a:xfrm>
              <a:off x="3343307" y="3951395"/>
              <a:ext cx="22104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E" dirty="0"/>
                <a:t>Peso (gramos)</a:t>
              </a:r>
            </a:p>
          </p:txBody>
        </p:sp>
        <p:cxnSp>
          <p:nvCxnSpPr>
            <p:cNvPr id="12" name="Conector recto 11">
              <a:extLst>
                <a:ext uri="{FF2B5EF4-FFF2-40B4-BE49-F238E27FC236}">
                  <a16:creationId xmlns:a16="http://schemas.microsoft.com/office/drawing/2014/main" xmlns="" id="{19C601AF-021B-4B98-B322-6A7F4B84FBB9}"/>
                </a:ext>
              </a:extLst>
            </p:cNvPr>
            <p:cNvCxnSpPr>
              <a:cxnSpLocks/>
            </p:cNvCxnSpPr>
            <p:nvPr/>
          </p:nvCxnSpPr>
          <p:spPr>
            <a:xfrm>
              <a:off x="2509411" y="3446920"/>
              <a:ext cx="8534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cto 12">
              <a:extLst>
                <a:ext uri="{FF2B5EF4-FFF2-40B4-BE49-F238E27FC236}">
                  <a16:creationId xmlns:a16="http://schemas.microsoft.com/office/drawing/2014/main" xmlns="" id="{036A245B-743D-4B74-970D-4C3D8F2BD805}"/>
                </a:ext>
              </a:extLst>
            </p:cNvPr>
            <p:cNvCxnSpPr>
              <a:cxnSpLocks/>
              <a:endCxn id="11" idx="1"/>
            </p:cNvCxnSpPr>
            <p:nvPr/>
          </p:nvCxnSpPr>
          <p:spPr>
            <a:xfrm>
              <a:off x="2509411" y="3446920"/>
              <a:ext cx="833896" cy="6891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Google Shape;94;p14">
            <a:extLst>
              <a:ext uri="{FF2B5EF4-FFF2-40B4-BE49-F238E27FC236}">
                <a16:creationId xmlns:a16="http://schemas.microsoft.com/office/drawing/2014/main" xmlns="" id="{05A338C6-B44A-43B9-AECE-2241833539BB}"/>
              </a:ext>
            </a:extLst>
          </p:cNvPr>
          <p:cNvSpPr txBox="1">
            <a:spLocks/>
          </p:cNvSpPr>
          <p:nvPr/>
        </p:nvSpPr>
        <p:spPr>
          <a:xfrm>
            <a:off x="205849" y="689221"/>
            <a:ext cx="2210462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s-PE" sz="1800" dirty="0">
                <a:latin typeface="Arial" panose="020B0604020202020204" pitchFamily="34" charset="0"/>
                <a:cs typeface="Arial" panose="020B0604020202020204" pitchFamily="34" charset="0"/>
              </a:rPr>
              <a:t>Grupo Santa Elena</a:t>
            </a:r>
          </a:p>
        </p:txBody>
      </p:sp>
      <p:grpSp>
        <p:nvGrpSpPr>
          <p:cNvPr id="35" name="Grupo 34">
            <a:extLst>
              <a:ext uri="{FF2B5EF4-FFF2-40B4-BE49-F238E27FC236}">
                <a16:creationId xmlns:a16="http://schemas.microsoft.com/office/drawing/2014/main" xmlns="" id="{22AA945C-DA3A-40D8-8B32-7CCEFA6DFAFF}"/>
              </a:ext>
            </a:extLst>
          </p:cNvPr>
          <p:cNvGrpSpPr/>
          <p:nvPr/>
        </p:nvGrpSpPr>
        <p:grpSpPr>
          <a:xfrm>
            <a:off x="15902" y="100105"/>
            <a:ext cx="12133690" cy="535200"/>
            <a:chOff x="15902" y="100105"/>
            <a:chExt cx="12133690" cy="535200"/>
          </a:xfrm>
        </p:grpSpPr>
        <p:cxnSp>
          <p:nvCxnSpPr>
            <p:cNvPr id="21" name="Conector recto 20">
              <a:extLst>
                <a:ext uri="{FF2B5EF4-FFF2-40B4-BE49-F238E27FC236}">
                  <a16:creationId xmlns:a16="http://schemas.microsoft.com/office/drawing/2014/main" xmlns="" id="{FD6C8753-8F98-4685-86AD-266B43B23FE7}"/>
                </a:ext>
              </a:extLst>
            </p:cNvPr>
            <p:cNvCxnSpPr/>
            <p:nvPr/>
          </p:nvCxnSpPr>
          <p:spPr>
            <a:xfrm>
              <a:off x="15902" y="612250"/>
              <a:ext cx="12133690" cy="0"/>
            </a:xfrm>
            <a:prstGeom prst="line">
              <a:avLst/>
            </a:prstGeom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Google Shape;94;p14">
              <a:extLst>
                <a:ext uri="{FF2B5EF4-FFF2-40B4-BE49-F238E27FC236}">
                  <a16:creationId xmlns:a16="http://schemas.microsoft.com/office/drawing/2014/main" xmlns="" id="{7B25057C-3CC7-4431-B6F1-2A1A14698C97}"/>
                </a:ext>
              </a:extLst>
            </p:cNvPr>
            <p:cNvSpPr txBox="1">
              <a:spLocks/>
            </p:cNvSpPr>
            <p:nvPr/>
          </p:nvSpPr>
          <p:spPr>
            <a:xfrm>
              <a:off x="205849" y="100105"/>
              <a:ext cx="7688700" cy="535200"/>
            </a:xfrm>
            <a:prstGeom prst="rect">
              <a:avLst/>
            </a:prstGeom>
          </p:spPr>
          <p:txBody>
            <a:bodyPr spcFirstLastPara="1" wrap="square" lIns="91425" tIns="91425" rIns="91425" bIns="91425" anchor="t" anchorCtr="0">
              <a:normAutofit fontScale="550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0"/>
                </a:spcBef>
              </a:pPr>
              <a:r>
                <a:rPr lang="es-PE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Caso 3: </a:t>
              </a:r>
              <a:r>
                <a:rPr lang="es-PE" dirty="0">
                  <a:latin typeface="Arial" panose="020B0604020202020204" pitchFamily="34" charset="0"/>
                  <a:cs typeface="Arial" panose="020B0604020202020204" pitchFamily="34" charset="0"/>
                </a:rPr>
                <a:t>Control de Pesos en la Crianza de Aves</a:t>
              </a:r>
            </a:p>
          </p:txBody>
        </p:sp>
      </p:grpSp>
      <p:sp>
        <p:nvSpPr>
          <p:cNvPr id="27" name="CuadroTexto 26">
            <a:extLst>
              <a:ext uri="{FF2B5EF4-FFF2-40B4-BE49-F238E27FC236}">
                <a16:creationId xmlns:a16="http://schemas.microsoft.com/office/drawing/2014/main" xmlns="" id="{A354BAF3-39A2-421C-BBB1-E20A6031E09F}"/>
              </a:ext>
            </a:extLst>
          </p:cNvPr>
          <p:cNvSpPr txBox="1"/>
          <p:nvPr/>
        </p:nvSpPr>
        <p:spPr>
          <a:xfrm>
            <a:off x="2288532" y="1224421"/>
            <a:ext cx="40337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>
                <a:solidFill>
                  <a:schemeClr val="accent1"/>
                </a:solidFill>
              </a:rPr>
              <a:t>Su principal actividad es la crianza de pollos y la comercialización de la carne en kilogramos.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xmlns="" id="{30DD0522-5536-4937-8799-B9B27B99D15C}"/>
              </a:ext>
            </a:extLst>
          </p:cNvPr>
          <p:cNvSpPr txBox="1"/>
          <p:nvPr/>
        </p:nvSpPr>
        <p:spPr>
          <a:xfrm>
            <a:off x="246490" y="5318174"/>
            <a:ext cx="58362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El proceso de crianza de pollos tiene la </a:t>
            </a:r>
            <a:r>
              <a:rPr lang="es-PE" dirty="0">
                <a:highlight>
                  <a:srgbClr val="FFFF00"/>
                </a:highlight>
              </a:rPr>
              <a:t>misión</a:t>
            </a:r>
            <a:r>
              <a:rPr lang="es-PE" dirty="0"/>
              <a:t> de </a:t>
            </a:r>
            <a:r>
              <a:rPr lang="es-PE" dirty="0">
                <a:solidFill>
                  <a:schemeClr val="accent6"/>
                </a:solidFill>
              </a:rPr>
              <a:t>maximizar el peso corporal del ave con eficiencia</a:t>
            </a:r>
            <a:r>
              <a:rPr lang="es-PE" dirty="0"/>
              <a:t> (días y usos de recursos) cumpliendo los estándares de calidad establecidos</a:t>
            </a:r>
          </a:p>
        </p:txBody>
      </p:sp>
      <p:pic>
        <p:nvPicPr>
          <p:cNvPr id="31" name="Imagen 30">
            <a:extLst>
              <a:ext uri="{FF2B5EF4-FFF2-40B4-BE49-F238E27FC236}">
                <a16:creationId xmlns:a16="http://schemas.microsoft.com/office/drawing/2014/main" xmlns="" id="{18509292-EC4B-419F-BFE6-B445E74E33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8492" y="2542228"/>
            <a:ext cx="5258464" cy="203643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2" name="Imagen 31">
            <a:extLst>
              <a:ext uri="{FF2B5EF4-FFF2-40B4-BE49-F238E27FC236}">
                <a16:creationId xmlns:a16="http://schemas.microsoft.com/office/drawing/2014/main" xmlns="" id="{13A50BA3-A269-435F-94FB-950941DF58E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5407"/>
          <a:stretch/>
        </p:blipFill>
        <p:spPr>
          <a:xfrm>
            <a:off x="6621393" y="1009262"/>
            <a:ext cx="1196586" cy="1131884"/>
          </a:xfrm>
          <a:prstGeom prst="rect">
            <a:avLst/>
          </a:prstGeom>
        </p:spPr>
      </p:pic>
      <p:sp>
        <p:nvSpPr>
          <p:cNvPr id="33" name="CuadroTexto 32">
            <a:extLst>
              <a:ext uri="{FF2B5EF4-FFF2-40B4-BE49-F238E27FC236}">
                <a16:creationId xmlns:a16="http://schemas.microsoft.com/office/drawing/2014/main" xmlns="" id="{9CACB554-5855-48F3-A96D-00678C5F68BA}"/>
              </a:ext>
            </a:extLst>
          </p:cNvPr>
          <p:cNvSpPr txBox="1"/>
          <p:nvPr/>
        </p:nvSpPr>
        <p:spPr>
          <a:xfrm>
            <a:off x="7744570" y="1147451"/>
            <a:ext cx="39971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400" dirty="0">
                <a:solidFill>
                  <a:schemeClr val="accent6"/>
                </a:solidFill>
              </a:rPr>
              <a:t>Cartilla de Registro de Control de Crianza</a:t>
            </a: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xmlns="" id="{8A158031-948C-46AD-A27F-5B3E6AE6F5CB}"/>
              </a:ext>
            </a:extLst>
          </p:cNvPr>
          <p:cNvSpPr txBox="1"/>
          <p:nvPr/>
        </p:nvSpPr>
        <p:spPr>
          <a:xfrm>
            <a:off x="6621393" y="4848486"/>
            <a:ext cx="48821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/>
              <a:t>Las aves se agrupan en galpones y se clasifican por sexo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/>
              <a:t>El control del peso es semanal y en los últimos días se acorta a dos días.</a:t>
            </a:r>
          </a:p>
        </p:txBody>
      </p: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xmlns="" id="{078C5D8D-12D1-4AFC-B2B8-F76A025D3F87}"/>
              </a:ext>
            </a:extLst>
          </p:cNvPr>
          <p:cNvCxnSpPr/>
          <p:nvPr/>
        </p:nvCxnSpPr>
        <p:spPr>
          <a:xfrm>
            <a:off x="6195058" y="2296940"/>
            <a:ext cx="0" cy="2520000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7512548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Grid">
  <a:themeElements>
    <a:clrScheme name="Grid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</TotalTime>
  <Words>727</Words>
  <Application>Microsoft Office PowerPoint</Application>
  <PresentationFormat>Custom</PresentationFormat>
  <Paragraphs>78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1" baseType="lpstr">
      <vt:lpstr>Tema de Office</vt:lpstr>
      <vt:lpstr>Grid</vt:lpstr>
      <vt:lpstr>Trabajo final: Gestión de Datos Grupo 5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Contexto de la data – Venta de autos usados</vt:lpstr>
      <vt:lpstr>Ejemplo del database</vt:lpstr>
      <vt:lpstr>Análisis exploratorio</vt:lpstr>
      <vt:lpstr>Análisis Univariado de Valores Extremos</vt:lpstr>
      <vt:lpstr>Gracias Totales!!!!!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Jorge Gonzalez Victoria</dc:creator>
  <cp:lastModifiedBy>Aldo Ortega</cp:lastModifiedBy>
  <cp:revision>10</cp:revision>
  <dcterms:created xsi:type="dcterms:W3CDTF">2022-04-29T16:46:35Z</dcterms:created>
  <dcterms:modified xsi:type="dcterms:W3CDTF">2022-04-29T22:53:03Z</dcterms:modified>
</cp:coreProperties>
</file>