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3" r:id="rId3"/>
    <p:sldId id="263" r:id="rId4"/>
    <p:sldId id="268" r:id="rId5"/>
    <p:sldId id="270" r:id="rId6"/>
    <p:sldId id="271" r:id="rId7"/>
    <p:sldId id="275" r:id="rId8"/>
    <p:sldId id="277" r:id="rId9"/>
    <p:sldId id="278" r:id="rId10"/>
    <p:sldId id="258" r:id="rId11"/>
    <p:sldId id="259" r:id="rId12"/>
    <p:sldId id="262" r:id="rId13"/>
    <p:sldId id="257" r:id="rId14"/>
    <p:sldId id="260" r:id="rId15"/>
    <p:sldId id="261" r:id="rId16"/>
    <p:sldId id="264" r:id="rId17"/>
    <p:sldId id="265" r:id="rId18"/>
    <p:sldId id="266" r:id="rId19"/>
    <p:sldId id="267" r:id="rId20"/>
    <p:sldId id="279" r:id="rId2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Gonzalez Victoria" userId="23f91454-80c4-4e3e-aa84-e62ecbf61048" providerId="ADAL" clId="{C26E9077-B4A3-4814-B348-9B85C8F9EC6B}"/>
    <pc:docChg chg="modSld sldOrd">
      <pc:chgData name="Jorge Gonzalez Victoria" userId="23f91454-80c4-4e3e-aa84-e62ecbf61048" providerId="ADAL" clId="{C26E9077-B4A3-4814-B348-9B85C8F9EC6B}" dt="2022-04-29T17:55:44.349" v="4"/>
      <pc:docMkLst>
        <pc:docMk/>
      </pc:docMkLst>
      <pc:sldChg chg="ord">
        <pc:chgData name="Jorge Gonzalez Victoria" userId="23f91454-80c4-4e3e-aa84-e62ecbf61048" providerId="ADAL" clId="{C26E9077-B4A3-4814-B348-9B85C8F9EC6B}" dt="2022-04-29T17:55:44.349" v="4"/>
        <pc:sldMkLst>
          <pc:docMk/>
          <pc:sldMk cId="3037601283" sldId="257"/>
        </pc:sldMkLst>
      </pc:sldChg>
      <pc:sldChg chg="modSp mod">
        <pc:chgData name="Jorge Gonzalez Victoria" userId="23f91454-80c4-4e3e-aa84-e62ecbf61048" providerId="ADAL" clId="{C26E9077-B4A3-4814-B348-9B85C8F9EC6B}" dt="2022-04-29T17:54:31.500" v="0" actId="1076"/>
        <pc:sldMkLst>
          <pc:docMk/>
          <pc:sldMk cId="1544945786" sldId="259"/>
        </pc:sldMkLst>
        <pc:grpChg chg="mod">
          <ac:chgData name="Jorge Gonzalez Victoria" userId="23f91454-80c4-4e3e-aa84-e62ecbf61048" providerId="ADAL" clId="{C26E9077-B4A3-4814-B348-9B85C8F9EC6B}" dt="2022-04-29T17:54:31.500" v="0" actId="1076"/>
          <ac:grpSpMkLst>
            <pc:docMk/>
            <pc:sldMk cId="1544945786" sldId="259"/>
            <ac:grpSpMk id="26" creationId="{316540D5-8161-4ED9-8913-F3F1E43D63A8}"/>
          </ac:grpSpMkLst>
        </pc:grpChg>
      </pc:sldChg>
      <pc:sldChg chg="ord">
        <pc:chgData name="Jorge Gonzalez Victoria" userId="23f91454-80c4-4e3e-aa84-e62ecbf61048" providerId="ADAL" clId="{C26E9077-B4A3-4814-B348-9B85C8F9EC6B}" dt="2022-04-29T17:55:41.172" v="2"/>
        <pc:sldMkLst>
          <pc:docMk/>
          <pc:sldMk cId="412566048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47AAD27-A7E9-4578-A693-A0256B51F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724DA6F-8434-475B-B9B9-BAB825011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0A683EF-D5EA-4925-A9A9-67986149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34E2446-75F6-4D06-8391-BB30ABD9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02A6593-6632-47C2-9BBE-7A229C73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18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8D36874-A086-4329-B98F-8076A7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E5E23992-9474-4034-A3E9-709428FA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F0325DE-C94E-4C38-BE71-7C45D138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D549EA-B817-450E-BD33-C97845AC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B50A24F-A0FC-4526-9D47-9B1180AF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814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586CF39-C8E4-4C51-A9FE-CB4870B79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A452FB9B-15CE-4BBB-8077-865316A2C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45653FE-4361-4746-A5DD-48107978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AF300B5-EA5D-4754-A78F-BF52DEAB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CCC52D09-9322-47BD-9766-A90E679A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7810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CCD1B9"/>
                </a:solidFill>
              </a:rPr>
              <a:pPr/>
              <a:t>4/29/2022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0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4/29/2022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7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399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08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4/29/2022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09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438401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1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4/29/2022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8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4/29/2022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9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4/29/2022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73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2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4/29/2022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4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99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DFB56E3-DC43-4E94-922F-BA936FB3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182F6E3-BFAD-4CCE-91A0-B91CEB9F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7EDA830-36D1-4AE6-8144-F4E6CE6F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1E1DD02-8D19-4B68-BC9B-1C19C91E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CA4D1ECB-C6A5-4ADF-9877-B9E9DBEC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9759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1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CCD1B9"/>
                </a:solidFill>
              </a:rPr>
              <a:pPr/>
              <a:t>4/29/2022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1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25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4/29/2022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40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2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1" y="274640"/>
            <a:ext cx="2235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4/29/2022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9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9F5CE7B-58B9-4C49-AFE0-E7E07BE3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0D8D0DA2-0485-4AB9-BC9C-810132B3F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4DF6F65-DE2D-45C2-9EDC-B79E4906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BA8024E-0130-49F1-BC02-9166834F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5FFD4B8-D2ED-4D8F-893C-C008FB50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579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E9A8DFD-44AE-4A95-B687-7B4D9F9C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EE9A5C3-C92A-4F66-999A-3E13C68D9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2EC492F6-E976-4E67-9991-43ECA5FF2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0CAC9E5-B581-4ED8-9ADC-7E961B13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7424B4F8-6E15-4829-9767-390B2182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F87B8E7C-6CBA-4650-9CF9-E212199A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75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29E9573-D23B-4354-ADDD-60374D4D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0CC1E06E-CB1F-42E3-BD18-0BD23592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86C4112D-56B5-4B16-B6D9-3753514D6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0CCE941E-B21C-4033-A6D3-A859584E9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ECD9E4B3-B78E-4ED9-96FC-3846DB514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3B0D6966-8EBC-44AB-8A21-AA3A6E5C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F589FF2C-85F4-45E7-B8B1-31D69500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D52B0EC4-0E13-41C3-B064-EB11F36D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51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A7EECF6-9484-457D-9DD2-1302D21A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4FAEDF4-88F5-4502-839E-0BE279E6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9D3929EA-250F-4DAA-945F-F5A7153F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7C33B60-AA19-4D1A-B6E6-81E081BC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707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282673D-E857-4FF7-90B0-6E72F3DB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7907EB3E-8021-4B8A-94FB-DACBEAB6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5ACE47A-7182-493D-8A28-382FF8FA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815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5E7AA4-201C-4870-B923-860CB5CC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365CB26-2C5B-4891-B91E-07FFC0F7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D6CBC5D3-2532-4C8C-8E67-966037C48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B4368260-B0C2-449B-8F16-F59E2E7F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147241F-2DDE-4C07-AC60-462269BB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6C18689A-1596-47CA-A69C-FF90D989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435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AEEFAFA-6947-47F9-8D81-716B6962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669CD88D-B357-4D34-A9E3-10C5384C4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BE71F3A-026E-4FF7-B51E-A3A67F5EC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2F660BC-8D27-41EA-ADBF-1F9C66D3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1C4323C4-A0A8-4808-90A8-ADCFFA18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AF96BD79-D227-4920-89C0-29785ED7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32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A608518C-9302-439A-90F2-805D6543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8B44A29-70EE-4B9C-A1BC-0ACE9AF4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1DD29B-7CE9-4249-9EA5-131D5089C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6A88-59A3-4184-9D88-5363D4C81424}" type="datetimeFigureOut">
              <a:rPr lang="es-PE" smtClean="0"/>
              <a:t>29/04/2022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74B975E-576A-4F04-918A-1E67BA9C2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1582B70-EB51-4B98-A1A8-65B6C2EB2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CF5ED-C88A-4CB1-9FB7-714BCB9E981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851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199" y="152402"/>
            <a:ext cx="11752062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4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8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4/29/2022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31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hyperlink" Target="https://colab.research.google.com/drive/1-XuGPiT2HIv_KU48hFXHGWNnO6S6Mv14?usp=sharing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Aldo Ortega</a:t>
            </a:r>
          </a:p>
          <a:p>
            <a:r>
              <a:rPr lang="en-US" dirty="0" smtClean="0"/>
              <a:t>Jorge Gonzales</a:t>
            </a:r>
          </a:p>
          <a:p>
            <a:r>
              <a:rPr lang="en-US" dirty="0" err="1" smtClean="0"/>
              <a:t>Fabrizio</a:t>
            </a:r>
            <a:r>
              <a:rPr lang="en-US" dirty="0" smtClean="0"/>
              <a:t> Berrios</a:t>
            </a:r>
          </a:p>
          <a:p>
            <a:r>
              <a:rPr lang="en-US" dirty="0" smtClean="0"/>
              <a:t>Jorge </a:t>
            </a:r>
            <a:r>
              <a:rPr lang="en-US" dirty="0" err="1" smtClean="0"/>
              <a:t>Aybar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26" y="2514600"/>
            <a:ext cx="8432800" cy="1828800"/>
          </a:xfrm>
        </p:spPr>
        <p:txBody>
          <a:bodyPr/>
          <a:lstStyle/>
          <a:p>
            <a:pPr algn="ctr"/>
            <a:r>
              <a:rPr lang="es-PE" dirty="0" smtClean="0"/>
              <a:t>Trabajo final: Gestión de Datos Grupo 5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898" y="609600"/>
            <a:ext cx="2639456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0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="" xmlns:a16="http://schemas.microsoft.com/office/drawing/2014/main" id="{544DC2A7-C452-419D-9CC5-EAA7C9FD27F5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">
              <a:extLst>
                <a:ext uri="{FF2B5EF4-FFF2-40B4-BE49-F238E27FC236}">
                  <a16:creationId xmlns="" xmlns:a16="http://schemas.microsoft.com/office/drawing/2014/main" id="{7F8FA926-93B0-4831-B6DC-7312CCF45A5E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="" xmlns:a16="http://schemas.microsoft.com/office/drawing/2014/main" id="{5401ECF3-A6D3-4355-A161-F7906A515F50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3: </a:t>
              </a:r>
              <a:r>
                <a:rPr lang="es-PE" dirty="0">
                  <a:latin typeface="Arial" panose="020B0604020202020204" pitchFamily="34" charset="0"/>
                  <a:cs typeface="Arial" panose="020B0604020202020204" pitchFamily="34" charset="0"/>
                </a:rPr>
                <a:t>Control de Pesos en la Crianza de Aves</a:t>
              </a: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CF94E626-C3A5-4B4D-87CA-7641F0FDB5EA}"/>
              </a:ext>
            </a:extLst>
          </p:cNvPr>
          <p:cNvSpPr txBox="1"/>
          <p:nvPr/>
        </p:nvSpPr>
        <p:spPr>
          <a:xfrm>
            <a:off x="0" y="8935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2"/>
                </a:solidFill>
              </a:rPr>
              <a:t>Procedimiento de Aplicación de MongoDB &amp; Python en el caso</a:t>
            </a:r>
            <a:r>
              <a:rPr lang="es-PE" dirty="0"/>
              <a:t> 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="" xmlns:a16="http://schemas.microsoft.com/office/drawing/2014/main" id="{0E1116EC-F2C3-424E-9212-8165AEA3CB70}"/>
              </a:ext>
            </a:extLst>
          </p:cNvPr>
          <p:cNvGrpSpPr/>
          <p:nvPr/>
        </p:nvGrpSpPr>
        <p:grpSpPr>
          <a:xfrm>
            <a:off x="15902" y="1993254"/>
            <a:ext cx="3351722" cy="1224000"/>
            <a:chOff x="0" y="1703849"/>
            <a:chExt cx="3351722" cy="1224000"/>
          </a:xfrm>
        </p:grpSpPr>
        <p:pic>
          <p:nvPicPr>
            <p:cNvPr id="11" name="Imagen 10">
              <a:extLst>
                <a:ext uri="{FF2B5EF4-FFF2-40B4-BE49-F238E27FC236}">
                  <a16:creationId xmlns="" xmlns:a16="http://schemas.microsoft.com/office/drawing/2014/main" id="{6CD0C08D-8F23-49B2-B12D-6A99CD057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03849"/>
              <a:ext cx="1291068" cy="1224000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="" xmlns:a16="http://schemas.microsoft.com/office/drawing/2014/main" id="{EA02023E-7259-4B2B-B6AB-D98CF9E88BBE}"/>
                </a:ext>
              </a:extLst>
            </p:cNvPr>
            <p:cNvSpPr txBox="1"/>
            <p:nvPr/>
          </p:nvSpPr>
          <p:spPr>
            <a:xfrm>
              <a:off x="1208597" y="1952941"/>
              <a:ext cx="2143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Descargar data del ERP en formato </a:t>
              </a:r>
              <a:r>
                <a:rPr lang="es-PE" dirty="0">
                  <a:solidFill>
                    <a:schemeClr val="accent5"/>
                  </a:solidFill>
                </a:rPr>
                <a:t>CSV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="" xmlns:a16="http://schemas.microsoft.com/office/drawing/2014/main" id="{F6027D5E-70A9-43DF-9C4E-0FA5C7E93072}"/>
              </a:ext>
            </a:extLst>
          </p:cNvPr>
          <p:cNvGrpSpPr/>
          <p:nvPr/>
        </p:nvGrpSpPr>
        <p:grpSpPr>
          <a:xfrm>
            <a:off x="3972710" y="1993254"/>
            <a:ext cx="3420591" cy="1224000"/>
            <a:chOff x="3792978" y="1703849"/>
            <a:chExt cx="3420591" cy="1224000"/>
          </a:xfrm>
        </p:grpSpPr>
        <p:pic>
          <p:nvPicPr>
            <p:cNvPr id="10" name="Imagen 9">
              <a:extLst>
                <a:ext uri="{FF2B5EF4-FFF2-40B4-BE49-F238E27FC236}">
                  <a16:creationId xmlns="" xmlns:a16="http://schemas.microsoft.com/office/drawing/2014/main" id="{80448FEE-62F1-4689-9D25-39A7E67FE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2978" y="1703849"/>
              <a:ext cx="1332168" cy="1224000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="" xmlns:a16="http://schemas.microsoft.com/office/drawing/2014/main" id="{BB764DD0-F046-4114-9D3C-C7B2DB146DA8}"/>
                </a:ext>
              </a:extLst>
            </p:cNvPr>
            <p:cNvSpPr txBox="1"/>
            <p:nvPr/>
          </p:nvSpPr>
          <p:spPr>
            <a:xfrm>
              <a:off x="5070444" y="1981353"/>
              <a:ext cx="2143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Lectura de data en formato </a:t>
              </a:r>
              <a:r>
                <a:rPr lang="es-PE" dirty="0">
                  <a:solidFill>
                    <a:schemeClr val="accent5"/>
                  </a:solidFill>
                </a:rPr>
                <a:t>CSV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="" xmlns:a16="http://schemas.microsoft.com/office/drawing/2014/main" id="{0F44AE81-76F3-42E8-8653-69B2AEA5FE3E}"/>
              </a:ext>
            </a:extLst>
          </p:cNvPr>
          <p:cNvGrpSpPr/>
          <p:nvPr/>
        </p:nvGrpSpPr>
        <p:grpSpPr>
          <a:xfrm>
            <a:off x="8021136" y="1986811"/>
            <a:ext cx="3500304" cy="1224000"/>
            <a:chOff x="7605744" y="1703849"/>
            <a:chExt cx="3500304" cy="1224000"/>
          </a:xfrm>
        </p:grpSpPr>
        <p:pic>
          <p:nvPicPr>
            <p:cNvPr id="12" name="Imagen 11">
              <a:extLst>
                <a:ext uri="{FF2B5EF4-FFF2-40B4-BE49-F238E27FC236}">
                  <a16:creationId xmlns="" xmlns:a16="http://schemas.microsoft.com/office/drawing/2014/main" id="{3BD6A74D-C3B2-4559-B5EF-3F1945653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5744" y="1703849"/>
              <a:ext cx="1320333" cy="1224000"/>
            </a:xfrm>
            <a:prstGeom prst="rect">
              <a:avLst/>
            </a:prstGeom>
          </p:spPr>
        </p:pic>
        <p:sp>
          <p:nvSpPr>
            <p:cNvPr id="15" name="CuadroTexto 14">
              <a:extLst>
                <a:ext uri="{FF2B5EF4-FFF2-40B4-BE49-F238E27FC236}">
                  <a16:creationId xmlns="" xmlns:a16="http://schemas.microsoft.com/office/drawing/2014/main" id="{E93E6B93-732B-44D2-BCF9-45A0DA235AB0}"/>
                </a:ext>
              </a:extLst>
            </p:cNvPr>
            <p:cNvSpPr txBox="1"/>
            <p:nvPr/>
          </p:nvSpPr>
          <p:spPr>
            <a:xfrm>
              <a:off x="8962923" y="1952940"/>
              <a:ext cx="2143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Carga de data en Colección </a:t>
              </a:r>
              <a:r>
                <a:rPr lang="es-PE" dirty="0">
                  <a:solidFill>
                    <a:schemeClr val="accent5"/>
                  </a:solidFill>
                </a:rPr>
                <a:t>MongoDB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="" xmlns:a16="http://schemas.microsoft.com/office/drawing/2014/main" id="{A7825F3D-6ECE-4160-91AE-F49986E394E8}"/>
              </a:ext>
            </a:extLst>
          </p:cNvPr>
          <p:cNvGrpSpPr/>
          <p:nvPr/>
        </p:nvGrpSpPr>
        <p:grpSpPr>
          <a:xfrm>
            <a:off x="205849" y="4259189"/>
            <a:ext cx="3032778" cy="1440000"/>
            <a:chOff x="31804" y="3869575"/>
            <a:chExt cx="3032778" cy="1440000"/>
          </a:xfrm>
        </p:grpSpPr>
        <p:sp>
          <p:nvSpPr>
            <p:cNvPr id="16" name="CuadroTexto 15">
              <a:extLst>
                <a:ext uri="{FF2B5EF4-FFF2-40B4-BE49-F238E27FC236}">
                  <a16:creationId xmlns="" xmlns:a16="http://schemas.microsoft.com/office/drawing/2014/main" id="{CC10C1E2-2C5C-4586-8264-FD6E14A38C47}"/>
                </a:ext>
              </a:extLst>
            </p:cNvPr>
            <p:cNvSpPr txBox="1"/>
            <p:nvPr/>
          </p:nvSpPr>
          <p:spPr>
            <a:xfrm>
              <a:off x="1208597" y="3997561"/>
              <a:ext cx="18559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Conexión al servidor </a:t>
              </a:r>
              <a:r>
                <a:rPr lang="es-PE" dirty="0">
                  <a:solidFill>
                    <a:schemeClr val="accent5"/>
                  </a:solidFill>
                </a:rPr>
                <a:t>MongoDB</a:t>
              </a:r>
              <a:r>
                <a:rPr lang="es-PE" dirty="0"/>
                <a:t> Atlas desde </a:t>
              </a:r>
              <a:r>
                <a:rPr lang="es-PE" dirty="0">
                  <a:solidFill>
                    <a:schemeClr val="accent5"/>
                  </a:solidFill>
                </a:rPr>
                <a:t>Python</a:t>
              </a:r>
            </a:p>
          </p:txBody>
        </p:sp>
        <p:pic>
          <p:nvPicPr>
            <p:cNvPr id="18" name="Imagen 17">
              <a:extLst>
                <a:ext uri="{FF2B5EF4-FFF2-40B4-BE49-F238E27FC236}">
                  <a16:creationId xmlns="" xmlns:a16="http://schemas.microsoft.com/office/drawing/2014/main" id="{E75DA480-7ABA-4D0B-8157-3992507C4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04" y="3869575"/>
              <a:ext cx="1132649" cy="1440000"/>
            </a:xfrm>
            <a:prstGeom prst="rect">
              <a:avLst/>
            </a:prstGeom>
          </p:spPr>
        </p:pic>
      </p:grpSp>
      <p:grpSp>
        <p:nvGrpSpPr>
          <p:cNvPr id="27" name="Grupo 26">
            <a:extLst>
              <a:ext uri="{FF2B5EF4-FFF2-40B4-BE49-F238E27FC236}">
                <a16:creationId xmlns="" xmlns:a16="http://schemas.microsoft.com/office/drawing/2014/main" id="{E4A91078-1C4F-4910-9DEC-B74104D63692}"/>
              </a:ext>
            </a:extLst>
          </p:cNvPr>
          <p:cNvGrpSpPr/>
          <p:nvPr/>
        </p:nvGrpSpPr>
        <p:grpSpPr>
          <a:xfrm>
            <a:off x="4281928" y="4259189"/>
            <a:ext cx="3153627" cy="1440000"/>
            <a:chOff x="3792978" y="3868215"/>
            <a:chExt cx="3153627" cy="1440000"/>
          </a:xfrm>
        </p:grpSpPr>
        <p:pic>
          <p:nvPicPr>
            <p:cNvPr id="19" name="Imagen 18">
              <a:extLst>
                <a:ext uri="{FF2B5EF4-FFF2-40B4-BE49-F238E27FC236}">
                  <a16:creationId xmlns="" xmlns:a16="http://schemas.microsoft.com/office/drawing/2014/main" id="{0BDF0DB4-A9DE-4B26-9737-F93211031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2978" y="3868215"/>
              <a:ext cx="1132649" cy="1440000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="" xmlns:a16="http://schemas.microsoft.com/office/drawing/2014/main" id="{5DB44567-0C04-468C-AB54-4AF39616064D}"/>
                </a:ext>
              </a:extLst>
            </p:cNvPr>
            <p:cNvSpPr txBox="1"/>
            <p:nvPr/>
          </p:nvSpPr>
          <p:spPr>
            <a:xfrm>
              <a:off x="5090620" y="3988050"/>
              <a:ext cx="18559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Lectura de datos de fuente MongoDB desde </a:t>
              </a:r>
              <a:r>
                <a:rPr lang="es-PE" dirty="0">
                  <a:solidFill>
                    <a:schemeClr val="accent5"/>
                  </a:solidFill>
                </a:rPr>
                <a:t>Python</a:t>
              </a:r>
              <a:r>
                <a:rPr lang="es-PE" dirty="0"/>
                <a:t> 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="" xmlns:a16="http://schemas.microsoft.com/office/drawing/2014/main" id="{316540D5-8161-4ED9-8913-F3F1E43D63A8}"/>
              </a:ext>
            </a:extLst>
          </p:cNvPr>
          <p:cNvGrpSpPr/>
          <p:nvPr/>
        </p:nvGrpSpPr>
        <p:grpSpPr>
          <a:xfrm>
            <a:off x="8113743" y="4267339"/>
            <a:ext cx="3565840" cy="1440000"/>
            <a:chOff x="7629597" y="3756182"/>
            <a:chExt cx="3565840" cy="1440000"/>
          </a:xfrm>
        </p:grpSpPr>
        <p:pic>
          <p:nvPicPr>
            <p:cNvPr id="20" name="Imagen 19">
              <a:extLst>
                <a:ext uri="{FF2B5EF4-FFF2-40B4-BE49-F238E27FC236}">
                  <a16:creationId xmlns="" xmlns:a16="http://schemas.microsoft.com/office/drawing/2014/main" id="{0434FC10-FA25-485F-9D0C-9F442544D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29597" y="3756182"/>
              <a:ext cx="1132649" cy="1440000"/>
            </a:xfrm>
            <a:prstGeom prst="rect">
              <a:avLst/>
            </a:prstGeom>
          </p:spPr>
        </p:pic>
        <p:sp>
          <p:nvSpPr>
            <p:cNvPr id="22" name="CuadroTexto 21">
              <a:extLst>
                <a:ext uri="{FF2B5EF4-FFF2-40B4-BE49-F238E27FC236}">
                  <a16:creationId xmlns="" xmlns:a16="http://schemas.microsoft.com/office/drawing/2014/main" id="{C46572B0-0C01-4412-ABA7-70362A10554F}"/>
                </a:ext>
              </a:extLst>
            </p:cNvPr>
            <p:cNvSpPr txBox="1"/>
            <p:nvPr/>
          </p:nvSpPr>
          <p:spPr>
            <a:xfrm>
              <a:off x="8962923" y="3818245"/>
              <a:ext cx="22325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Exploración de datos de pesos de aves mediante gráficos aplicando </a:t>
              </a:r>
              <a:r>
                <a:rPr lang="es-PE" dirty="0">
                  <a:solidFill>
                    <a:schemeClr val="accent5"/>
                  </a:solidFill>
                </a:rPr>
                <a:t>matplotlib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94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="" xmlns:a16="http://schemas.microsoft.com/office/drawing/2014/main" id="{CE588960-DEB6-49F7-A5C2-B8705DD94C5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">
              <a:extLst>
                <a:ext uri="{FF2B5EF4-FFF2-40B4-BE49-F238E27FC236}">
                  <a16:creationId xmlns="" xmlns:a16="http://schemas.microsoft.com/office/drawing/2014/main" id="{D3006355-B059-4BD1-A3B2-0CCC5069B80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="" xmlns:a16="http://schemas.microsoft.com/office/drawing/2014/main" id="{2DE1ED2D-991F-4D1D-BE20-BEE2D9298552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3: </a:t>
              </a:r>
              <a:r>
                <a:rPr lang="es-PE" dirty="0">
                  <a:latin typeface="Arial" panose="020B0604020202020204" pitchFamily="34" charset="0"/>
                  <a:cs typeface="Arial" panose="020B0604020202020204" pitchFamily="34" charset="0"/>
                </a:rPr>
                <a:t>Control de Pesos en la Crianza de Aves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F544077F-1CE4-4B53-AE3F-26216255C3D9}"/>
              </a:ext>
            </a:extLst>
          </p:cNvPr>
          <p:cNvSpPr txBox="1"/>
          <p:nvPr/>
        </p:nvSpPr>
        <p:spPr>
          <a:xfrm>
            <a:off x="58310" y="8517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2"/>
                </a:solidFill>
              </a:rPr>
              <a:t>Base de datos en Atlas Mongo DB</a:t>
            </a:r>
            <a:endParaRPr lang="es-PE" dirty="0"/>
          </a:p>
        </p:txBody>
      </p:sp>
      <p:grpSp>
        <p:nvGrpSpPr>
          <p:cNvPr id="19" name="Grupo 18">
            <a:extLst>
              <a:ext uri="{FF2B5EF4-FFF2-40B4-BE49-F238E27FC236}">
                <a16:creationId xmlns="" xmlns:a16="http://schemas.microsoft.com/office/drawing/2014/main" id="{ACD64DD3-FA08-4B27-956A-28DF8882E0A1}"/>
              </a:ext>
            </a:extLst>
          </p:cNvPr>
          <p:cNvGrpSpPr/>
          <p:nvPr/>
        </p:nvGrpSpPr>
        <p:grpSpPr>
          <a:xfrm>
            <a:off x="143124" y="1552948"/>
            <a:ext cx="11266998" cy="4589121"/>
            <a:chOff x="143124" y="1552948"/>
            <a:chExt cx="11266998" cy="4589121"/>
          </a:xfrm>
        </p:grpSpPr>
        <p:pic>
          <p:nvPicPr>
            <p:cNvPr id="16" name="Imagen 15">
              <a:extLst>
                <a:ext uri="{FF2B5EF4-FFF2-40B4-BE49-F238E27FC236}">
                  <a16:creationId xmlns="" xmlns:a16="http://schemas.microsoft.com/office/drawing/2014/main" id="{A05BF797-FA5C-4523-A22A-340C24338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124" y="1552948"/>
              <a:ext cx="11266998" cy="458912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7" name="Elipse 16">
              <a:extLst>
                <a:ext uri="{FF2B5EF4-FFF2-40B4-BE49-F238E27FC236}">
                  <a16:creationId xmlns="" xmlns:a16="http://schemas.microsoft.com/office/drawing/2014/main" id="{FB1F1DD3-A483-4173-89E9-1C5E15A49863}"/>
                </a:ext>
              </a:extLst>
            </p:cNvPr>
            <p:cNvSpPr/>
            <p:nvPr/>
          </p:nvSpPr>
          <p:spPr>
            <a:xfrm>
              <a:off x="2003729" y="2798859"/>
              <a:ext cx="1367624" cy="77922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8" name="Elipse 17">
              <a:extLst>
                <a:ext uri="{FF2B5EF4-FFF2-40B4-BE49-F238E27FC236}">
                  <a16:creationId xmlns="" xmlns:a16="http://schemas.microsoft.com/office/drawing/2014/main" id="{766CF107-DDA7-41CC-9498-593E3E9F6CD0}"/>
                </a:ext>
              </a:extLst>
            </p:cNvPr>
            <p:cNvSpPr/>
            <p:nvPr/>
          </p:nvSpPr>
          <p:spPr>
            <a:xfrm>
              <a:off x="4994745" y="4525823"/>
              <a:ext cx="2121672" cy="95262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="" xmlns:a16="http://schemas.microsoft.com/office/drawing/2014/main" id="{3CFA207F-E0BD-45EF-AC44-653C8DDC01C6}"/>
              </a:ext>
            </a:extLst>
          </p:cNvPr>
          <p:cNvSpPr txBox="1"/>
          <p:nvPr/>
        </p:nvSpPr>
        <p:spPr>
          <a:xfrm>
            <a:off x="501090" y="6366296"/>
            <a:ext cx="1130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Se evidenció la carga de data en Atlas Mongo DB.</a:t>
            </a:r>
          </a:p>
        </p:txBody>
      </p:sp>
    </p:spTree>
    <p:extLst>
      <p:ext uri="{BB962C8B-B14F-4D97-AF65-F5344CB8AC3E}">
        <p14:creationId xmlns:p14="http://schemas.microsoft.com/office/powerpoint/2010/main" val="412566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CDC332BE-C130-4D5A-B152-591933915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83" y="4607450"/>
            <a:ext cx="5095875" cy="163830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="" xmlns:a16="http://schemas.microsoft.com/office/drawing/2014/main" id="{0DCFF9E4-D9BF-43AA-A73A-04652DAD1B8C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5" name="Conector recto 4">
              <a:extLst>
                <a:ext uri="{FF2B5EF4-FFF2-40B4-BE49-F238E27FC236}">
                  <a16:creationId xmlns="" xmlns:a16="http://schemas.microsoft.com/office/drawing/2014/main" id="{D69283F5-65FC-47FE-8EAC-29F6DC20DCAA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Google Shape;94;p14">
              <a:extLst>
                <a:ext uri="{FF2B5EF4-FFF2-40B4-BE49-F238E27FC236}">
                  <a16:creationId xmlns="" xmlns:a16="http://schemas.microsoft.com/office/drawing/2014/main" id="{9BA9DAEE-6E73-4EA9-B781-836F3549DC3F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3: </a:t>
              </a:r>
              <a:r>
                <a:rPr lang="es-PE" dirty="0">
                  <a:latin typeface="Arial" panose="020B0604020202020204" pitchFamily="34" charset="0"/>
                  <a:cs typeface="Arial" panose="020B0604020202020204" pitchFamily="34" charset="0"/>
                </a:rPr>
                <a:t>Control de Pesos en la Crianza de Aves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543D09B0-3CFE-4224-A4CB-9217C61CE0EC}"/>
              </a:ext>
            </a:extLst>
          </p:cNvPr>
          <p:cNvSpPr txBox="1"/>
          <p:nvPr/>
        </p:nvSpPr>
        <p:spPr>
          <a:xfrm>
            <a:off x="58310" y="8517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2"/>
                </a:solidFill>
              </a:rPr>
              <a:t>Codificación Python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DB5562E5-7DA7-4AEF-A8B4-53047689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91" y="874821"/>
            <a:ext cx="5153025" cy="465772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="" xmlns:a16="http://schemas.microsoft.com/office/drawing/2014/main" id="{C19A46F3-B56D-4A55-B91B-AE5C2421A488}"/>
              </a:ext>
            </a:extLst>
          </p:cNvPr>
          <p:cNvCxnSpPr/>
          <p:nvPr/>
        </p:nvCxnSpPr>
        <p:spPr>
          <a:xfrm>
            <a:off x="5913120" y="1922029"/>
            <a:ext cx="0" cy="25200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90533B54-5B30-42F9-B9D8-AAE707226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90" y="1300164"/>
            <a:ext cx="3547165" cy="188548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="" xmlns:a16="http://schemas.microsoft.com/office/drawing/2014/main" id="{EE214AAD-E9A6-4BF5-BDAA-980CFA3D5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83" y="3198439"/>
            <a:ext cx="3648075" cy="6477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="" xmlns:a16="http://schemas.microsoft.com/office/drawing/2014/main" id="{751D31AC-F143-4F5B-9B3C-2AF0FA40F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189" y="3634041"/>
            <a:ext cx="3491037" cy="9034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77858" y="58568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colab.research.google.com/drive/1-XuGPiT2HIv_KU48hFXHGWNnO6S6Mv14?usp=sharing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0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="" xmlns:a16="http://schemas.microsoft.com/office/drawing/2014/main" id="{CE588960-DEB6-49F7-A5C2-B8705DD94C5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">
              <a:extLst>
                <a:ext uri="{FF2B5EF4-FFF2-40B4-BE49-F238E27FC236}">
                  <a16:creationId xmlns="" xmlns:a16="http://schemas.microsoft.com/office/drawing/2014/main" id="{D3006355-B059-4BD1-A3B2-0CCC5069B80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="" xmlns:a16="http://schemas.microsoft.com/office/drawing/2014/main" id="{2DE1ED2D-991F-4D1D-BE20-BEE2D9298552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Caso3: </a:t>
              </a:r>
              <a:r>
                <a:rPr lang="es-PE" dirty="0">
                  <a:latin typeface="Arial" panose="020B0604020202020204" pitchFamily="34" charset="0"/>
                  <a:cs typeface="Arial" panose="020B0604020202020204" pitchFamily="34" charset="0"/>
                </a:rPr>
                <a:t>Control de Pesos en la Crianza de Aves</a:t>
              </a:r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783F487C-02F7-4F5E-ACF8-59F63B204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74" y="1355228"/>
            <a:ext cx="5272311" cy="360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4720400A-83B2-4837-9C62-7BC03F82A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719" y="1355228"/>
            <a:ext cx="5359459" cy="3600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F544077F-1CE4-4B53-AE3F-26216255C3D9}"/>
              </a:ext>
            </a:extLst>
          </p:cNvPr>
          <p:cNvSpPr txBox="1"/>
          <p:nvPr/>
        </p:nvSpPr>
        <p:spPr>
          <a:xfrm>
            <a:off x="0" y="8935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2"/>
                </a:solidFill>
              </a:rPr>
              <a:t>Análisis Exploratorio: Distribución</a:t>
            </a:r>
            <a:r>
              <a:rPr lang="es-PE" dirty="0"/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D6B30671-23B8-46E2-A6D4-8A589F4130F2}"/>
              </a:ext>
            </a:extLst>
          </p:cNvPr>
          <p:cNvSpPr txBox="1"/>
          <p:nvPr/>
        </p:nvSpPr>
        <p:spPr>
          <a:xfrm>
            <a:off x="532739" y="5158487"/>
            <a:ext cx="1130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Se observa que en los diferentes controles semanales el peso de las aves machos tienen una mejor distribución normal en comparación con el de las hembras.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Se evidencia que en las primeras semanas el peso de las aves hembras son ligeramente mayor que el de los machos pero en las últimas semanas se invierte el patrón.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B342F3B1-093F-4675-BAF3-C6624DBF3074}"/>
              </a:ext>
            </a:extLst>
          </p:cNvPr>
          <p:cNvCxnSpPr/>
          <p:nvPr/>
        </p:nvCxnSpPr>
        <p:spPr>
          <a:xfrm>
            <a:off x="6203010" y="1867570"/>
            <a:ext cx="0" cy="25200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03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="" xmlns:a16="http://schemas.microsoft.com/office/drawing/2014/main" id="{CE588960-DEB6-49F7-A5C2-B8705DD94C5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">
              <a:extLst>
                <a:ext uri="{FF2B5EF4-FFF2-40B4-BE49-F238E27FC236}">
                  <a16:creationId xmlns="" xmlns:a16="http://schemas.microsoft.com/office/drawing/2014/main" id="{D3006355-B059-4BD1-A3B2-0CCC5069B80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="" xmlns:a16="http://schemas.microsoft.com/office/drawing/2014/main" id="{2DE1ED2D-991F-4D1D-BE20-BEE2D9298552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3: </a:t>
              </a:r>
              <a:r>
                <a:rPr lang="es-PE" dirty="0">
                  <a:latin typeface="Arial" panose="020B0604020202020204" pitchFamily="34" charset="0"/>
                  <a:cs typeface="Arial" panose="020B0604020202020204" pitchFamily="34" charset="0"/>
                </a:rPr>
                <a:t>Control de Pesos en la Crianza de Aves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F544077F-1CE4-4B53-AE3F-26216255C3D9}"/>
              </a:ext>
            </a:extLst>
          </p:cNvPr>
          <p:cNvSpPr txBox="1"/>
          <p:nvPr/>
        </p:nvSpPr>
        <p:spPr>
          <a:xfrm>
            <a:off x="0" y="8935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2"/>
                </a:solidFill>
              </a:rPr>
              <a:t>Análisis Exploratorio: Outliers</a:t>
            </a:r>
            <a:r>
              <a:rPr lang="es-PE" dirty="0"/>
              <a:t> 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="" xmlns:a16="http://schemas.microsoft.com/office/drawing/2014/main" id="{4978A537-3E36-45C3-8D6A-98398E00159E}"/>
              </a:ext>
            </a:extLst>
          </p:cNvPr>
          <p:cNvCxnSpPr/>
          <p:nvPr/>
        </p:nvCxnSpPr>
        <p:spPr>
          <a:xfrm>
            <a:off x="6195058" y="2296940"/>
            <a:ext cx="0" cy="25200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D6B30671-23B8-46E2-A6D4-8A589F4130F2}"/>
              </a:ext>
            </a:extLst>
          </p:cNvPr>
          <p:cNvSpPr txBox="1"/>
          <p:nvPr/>
        </p:nvSpPr>
        <p:spPr>
          <a:xfrm>
            <a:off x="541838" y="5692661"/>
            <a:ext cx="1130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La data de pesos de las hembras presentan mayor cantidad de </a:t>
            </a:r>
            <a:r>
              <a:rPr lang="es-PE" dirty="0">
                <a:solidFill>
                  <a:schemeClr val="accent5"/>
                </a:solidFill>
              </a:rPr>
              <a:t>outliers</a:t>
            </a:r>
            <a:r>
              <a:rPr lang="es-PE" dirty="0"/>
              <a:t> que el de los machos.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9A6C1569-381A-45EE-8A4D-11BE4E7B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72" y="1697313"/>
            <a:ext cx="5553075" cy="37814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9CF4228D-E33B-4F3F-95D7-1AD3163AE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270" y="1578807"/>
            <a:ext cx="56197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4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600" y="365125"/>
            <a:ext cx="10515600" cy="1325563"/>
          </a:xfrm>
        </p:spPr>
        <p:txBody>
          <a:bodyPr/>
          <a:lstStyle/>
          <a:p>
            <a:r>
              <a:rPr lang="es-PE" dirty="0" smtClean="0"/>
              <a:t>Contexto de la data – Venta de autos usados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err="1"/>
              <a:t>Model</a:t>
            </a:r>
            <a:r>
              <a:rPr lang="es-PE" dirty="0"/>
              <a:t> – Modelos de la marca BMW</a:t>
            </a:r>
            <a:endParaRPr lang="en-US" dirty="0"/>
          </a:p>
          <a:p>
            <a:r>
              <a:rPr lang="es-PE" dirty="0" err="1"/>
              <a:t>Year</a:t>
            </a:r>
            <a:r>
              <a:rPr lang="es-PE" dirty="0"/>
              <a:t> – Año de fabricación</a:t>
            </a:r>
            <a:endParaRPr lang="en-US" dirty="0"/>
          </a:p>
          <a:p>
            <a:r>
              <a:rPr lang="es-PE" dirty="0"/>
              <a:t>Price – Precio de venta</a:t>
            </a:r>
            <a:endParaRPr lang="en-US" dirty="0"/>
          </a:p>
          <a:p>
            <a:r>
              <a:rPr lang="es-PE" dirty="0" err="1"/>
              <a:t>Tranmission</a:t>
            </a:r>
            <a:r>
              <a:rPr lang="es-PE" dirty="0"/>
              <a:t> – Tipo de transmisión del vehículo</a:t>
            </a:r>
            <a:endParaRPr lang="en-US" dirty="0"/>
          </a:p>
          <a:p>
            <a:r>
              <a:rPr lang="es-PE" dirty="0" err="1"/>
              <a:t>Mileage</a:t>
            </a:r>
            <a:r>
              <a:rPr lang="es-PE" dirty="0"/>
              <a:t> – Millas recorridas</a:t>
            </a:r>
            <a:endParaRPr lang="en-US" dirty="0"/>
          </a:p>
          <a:p>
            <a:r>
              <a:rPr lang="es-PE" dirty="0" err="1"/>
              <a:t>fuelType</a:t>
            </a:r>
            <a:r>
              <a:rPr lang="es-PE" dirty="0"/>
              <a:t> – Tipo de combustible</a:t>
            </a:r>
            <a:endParaRPr lang="en-US" dirty="0"/>
          </a:p>
          <a:p>
            <a:r>
              <a:rPr lang="es-PE" dirty="0" err="1"/>
              <a:t>tax</a:t>
            </a:r>
            <a:r>
              <a:rPr lang="es-PE" dirty="0"/>
              <a:t> – Impuesto anual </a:t>
            </a:r>
            <a:endParaRPr lang="en-US" dirty="0"/>
          </a:p>
          <a:p>
            <a:r>
              <a:rPr lang="es-PE" dirty="0" err="1"/>
              <a:t>mpg</a:t>
            </a:r>
            <a:r>
              <a:rPr lang="es-PE" dirty="0"/>
              <a:t> – Millas por galón </a:t>
            </a:r>
            <a:endParaRPr lang="en-US" dirty="0"/>
          </a:p>
          <a:p>
            <a:r>
              <a:rPr lang="es-PE" dirty="0" err="1"/>
              <a:t>engineSize</a:t>
            </a:r>
            <a:r>
              <a:rPr lang="es-PE" dirty="0"/>
              <a:t> – Tamaño del motor en centímetros cúbicos</a:t>
            </a:r>
            <a:endParaRPr lang="en-US" dirty="0"/>
          </a:p>
          <a:p>
            <a:endParaRPr lang="en-US" dirty="0"/>
          </a:p>
        </p:txBody>
      </p:sp>
      <p:grpSp>
        <p:nvGrpSpPr>
          <p:cNvPr id="9" name="Grupo 8"/>
          <p:cNvGrpSpPr/>
          <p:nvPr/>
        </p:nvGrpSpPr>
        <p:grpSpPr>
          <a:xfrm>
            <a:off x="9242853" y="1690688"/>
            <a:ext cx="2570206" cy="3295629"/>
            <a:chOff x="8822724" y="1690688"/>
            <a:chExt cx="2570206" cy="3295629"/>
          </a:xfrm>
        </p:grpSpPr>
        <p:pic>
          <p:nvPicPr>
            <p:cNvPr id="1036" name="Picture 12" descr="BMW Logo Vector (SVG, PDF, Ai, EPS, CDR) Free Download - Logowik.co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6" r="19090"/>
            <a:stretch/>
          </p:blipFill>
          <p:spPr bwMode="auto">
            <a:xfrm>
              <a:off x="8822724" y="1690688"/>
              <a:ext cx="2570206" cy="3141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/>
            <p:cNvSpPr txBox="1"/>
            <p:nvPr/>
          </p:nvSpPr>
          <p:spPr>
            <a:xfrm>
              <a:off x="8993187" y="4463097"/>
              <a:ext cx="22118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2800" b="1" dirty="0" smtClean="0"/>
                <a:t>2020</a:t>
              </a:r>
              <a:endParaRPr lang="en-US" b="1" dirty="0"/>
            </a:p>
          </p:txBody>
        </p:sp>
      </p:grpSp>
      <p:grpSp>
        <p:nvGrpSpPr>
          <p:cNvPr id="7" name="Grupo 34">
            <a:extLst>
              <a:ext uri="{FF2B5EF4-FFF2-40B4-BE49-F238E27FC236}">
                <a16:creationId xmlns="" xmlns:a16="http://schemas.microsoft.com/office/drawing/2014/main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10" name="Conector recto 20">
              <a:extLst>
                <a:ext uri="{FF2B5EF4-FFF2-40B4-BE49-F238E27FC236}">
                  <a16:creationId xmlns="" xmlns:a16="http://schemas.microsoft.com/office/drawing/2014/main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Google Shape;94;p14">
              <a:extLst>
                <a:ext uri="{FF2B5EF4-FFF2-40B4-BE49-F238E27FC236}">
                  <a16:creationId xmlns="" xmlns:a16="http://schemas.microsoft.com/office/drawing/2014/main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4: Análisis de </a:t>
              </a:r>
              <a:r>
                <a:rPr lang="es-PE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Outliers</a:t>
              </a: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precios en autos usados de la marca BMW</a:t>
              </a:r>
              <a:endParaRPr lang="es-P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27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41678"/>
            <a:ext cx="10515600" cy="1325563"/>
          </a:xfrm>
        </p:spPr>
        <p:txBody>
          <a:bodyPr/>
          <a:lstStyle/>
          <a:p>
            <a:r>
              <a:rPr lang="es-PE" dirty="0" smtClean="0"/>
              <a:t>Ejemplo del </a:t>
            </a:r>
            <a:r>
              <a:rPr lang="es-PE" dirty="0" err="1" smtClean="0"/>
              <a:t>database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00" y="2055469"/>
            <a:ext cx="9533600" cy="4255027"/>
          </a:xfrm>
          <a:prstGeom prst="rect">
            <a:avLst/>
          </a:prstGeom>
        </p:spPr>
      </p:pic>
      <p:grpSp>
        <p:nvGrpSpPr>
          <p:cNvPr id="6" name="Grupo 34">
            <a:extLst>
              <a:ext uri="{FF2B5EF4-FFF2-40B4-BE49-F238E27FC236}">
                <a16:creationId xmlns="" xmlns:a16="http://schemas.microsoft.com/office/drawing/2014/main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7" name="Conector recto 20">
              <a:extLst>
                <a:ext uri="{FF2B5EF4-FFF2-40B4-BE49-F238E27FC236}">
                  <a16:creationId xmlns="" xmlns:a16="http://schemas.microsoft.com/office/drawing/2014/main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Google Shape;94;p14">
              <a:extLst>
                <a:ext uri="{FF2B5EF4-FFF2-40B4-BE49-F238E27FC236}">
                  <a16:creationId xmlns="" xmlns:a16="http://schemas.microsoft.com/office/drawing/2014/main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4: Análisis de </a:t>
              </a:r>
              <a:r>
                <a:rPr lang="es-PE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Outliers</a:t>
              </a: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precios en autos usados de la marca BMW</a:t>
              </a:r>
              <a:endParaRPr lang="es-P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81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Análisis exploratorio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273954"/>
            <a:ext cx="4676775" cy="38711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947" y="2427867"/>
            <a:ext cx="6128656" cy="356335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71525" y="6079976"/>
            <a:ext cx="427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Precio de venta sobre año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7077075" y="6078463"/>
            <a:ext cx="427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Precio de venta sobre el modelo</a:t>
            </a:r>
            <a:endParaRPr lang="en-US" dirty="0"/>
          </a:p>
        </p:txBody>
      </p:sp>
      <p:grpSp>
        <p:nvGrpSpPr>
          <p:cNvPr id="8" name="Grupo 34">
            <a:extLst>
              <a:ext uri="{FF2B5EF4-FFF2-40B4-BE49-F238E27FC236}">
                <a16:creationId xmlns="" xmlns:a16="http://schemas.microsoft.com/office/drawing/2014/main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9" name="Conector recto 20">
              <a:extLst>
                <a:ext uri="{FF2B5EF4-FFF2-40B4-BE49-F238E27FC236}">
                  <a16:creationId xmlns="" xmlns:a16="http://schemas.microsoft.com/office/drawing/2014/main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Google Shape;94;p14">
              <a:extLst>
                <a:ext uri="{FF2B5EF4-FFF2-40B4-BE49-F238E27FC236}">
                  <a16:creationId xmlns="" xmlns:a16="http://schemas.microsoft.com/office/drawing/2014/main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4: Análisis de </a:t>
              </a:r>
              <a:r>
                <a:rPr lang="es-PE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Outliers</a:t>
              </a: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precios en autos usados de la marca BMW</a:t>
              </a:r>
              <a:endParaRPr lang="es-P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769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Análisis </a:t>
            </a:r>
            <a:r>
              <a:rPr lang="es-PE" dirty="0" err="1" smtClean="0"/>
              <a:t>Univariado</a:t>
            </a:r>
            <a:r>
              <a:rPr lang="es-PE" dirty="0" smtClean="0"/>
              <a:t> de Valores Extremos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32" y="1776413"/>
            <a:ext cx="11713735" cy="4491037"/>
          </a:xfrm>
          <a:prstGeom prst="rect">
            <a:avLst/>
          </a:prstGeom>
        </p:spPr>
      </p:pic>
      <p:grpSp>
        <p:nvGrpSpPr>
          <p:cNvPr id="5" name="Grupo 34">
            <a:extLst>
              <a:ext uri="{FF2B5EF4-FFF2-40B4-BE49-F238E27FC236}">
                <a16:creationId xmlns="" xmlns:a16="http://schemas.microsoft.com/office/drawing/2014/main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6" name="Conector recto 20">
              <a:extLst>
                <a:ext uri="{FF2B5EF4-FFF2-40B4-BE49-F238E27FC236}">
                  <a16:creationId xmlns="" xmlns:a16="http://schemas.microsoft.com/office/drawing/2014/main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Google Shape;94;p14">
              <a:extLst>
                <a:ext uri="{FF2B5EF4-FFF2-40B4-BE49-F238E27FC236}">
                  <a16:creationId xmlns="" xmlns:a16="http://schemas.microsoft.com/office/drawing/2014/main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4: Análisis de </a:t>
              </a:r>
              <a:r>
                <a:rPr lang="es-PE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Outliers</a:t>
              </a: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 precios en autos usados de la marca BMW</a:t>
              </a:r>
              <a:endParaRPr lang="es-P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415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Gracias </a:t>
            </a:r>
            <a:r>
              <a:rPr lang="en-US" dirty="0" err="1" smtClean="0"/>
              <a:t>Totales</a:t>
            </a:r>
            <a:r>
              <a:rPr lang="en-US" dirty="0" smtClean="0"/>
              <a:t>!!!!!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941" y="1825625"/>
            <a:ext cx="5396118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81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4">
            <a:extLst>
              <a:ext uri="{FF2B5EF4-FFF2-40B4-BE49-F238E27FC236}">
                <a16:creationId xmlns="" xmlns:a16="http://schemas.microsoft.com/office/drawing/2014/main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0">
              <a:extLst>
                <a:ext uri="{FF2B5EF4-FFF2-40B4-BE49-F238E27FC236}">
                  <a16:creationId xmlns="" xmlns:a16="http://schemas.microsoft.com/office/drawing/2014/main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="" xmlns:a16="http://schemas.microsoft.com/office/drawing/2014/main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8" y="100105"/>
              <a:ext cx="10337105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1 : </a:t>
              </a:r>
              <a:r>
                <a:rPr lang="es-PE" b="1" dirty="0"/>
                <a:t>Estudio de evolución de la Mortalidad de Neonatos y la importancia del lavado de manos antes de atender a los pacientes en el XIX</a:t>
              </a:r>
              <a:endParaRPr lang="es-ES" b="1" dirty="0"/>
            </a:p>
          </p:txBody>
        </p:sp>
      </p:grp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00528" y="1292296"/>
            <a:ext cx="5689503" cy="474118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13570" y="1946030"/>
            <a:ext cx="3470275" cy="7190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2462" y="3034736"/>
            <a:ext cx="377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Evolución de Muertes de neonatos por clínica por año y proporción </a:t>
            </a:r>
            <a:endParaRPr lang="es-PE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61865" y="3948112"/>
            <a:ext cx="4133850" cy="2009775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572477" y="784348"/>
            <a:ext cx="8446477" cy="838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 smtClean="0"/>
              <a:t>Evolución de Muertes por Clínica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304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0">
            <a:extLst>
              <a:ext uri="{FF2B5EF4-FFF2-40B4-BE49-F238E27FC236}">
                <a16:creationId xmlns="" xmlns:a16="http://schemas.microsoft.com/office/drawing/2014/main" id="{FD6C8753-8F98-4685-86AD-266B43B23FE7}"/>
              </a:ext>
            </a:extLst>
          </p:cNvPr>
          <p:cNvCxnSpPr/>
          <p:nvPr/>
        </p:nvCxnSpPr>
        <p:spPr>
          <a:xfrm>
            <a:off x="15902" y="612250"/>
            <a:ext cx="1213369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215" y="1420324"/>
            <a:ext cx="6181969" cy="508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23" y="3041845"/>
            <a:ext cx="3798887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07999" y="4214620"/>
            <a:ext cx="4681416" cy="1771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999" y="1758461"/>
            <a:ext cx="4790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El Doctor </a:t>
            </a:r>
            <a:r>
              <a:rPr lang="es-PE" dirty="0" err="1"/>
              <a:t>Semmelweis</a:t>
            </a:r>
            <a:r>
              <a:rPr lang="es-PE" dirty="0"/>
              <a:t> hizo su recomendación  y aseveración el </a:t>
            </a:r>
            <a:r>
              <a:rPr lang="es-PE" dirty="0">
                <a:solidFill>
                  <a:srgbClr val="FF0000"/>
                </a:solidFill>
              </a:rPr>
              <a:t>01-06-1847</a:t>
            </a:r>
            <a:r>
              <a:rPr lang="es-PE" dirty="0"/>
              <a:t>, </a:t>
            </a:r>
            <a:r>
              <a:rPr lang="es-PE" dirty="0" smtClean="0"/>
              <a:t> se observa que la proporción de muertes si se redujo</a:t>
            </a:r>
            <a:endParaRPr lang="en-US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72477" y="784348"/>
            <a:ext cx="8446477" cy="838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 smtClean="0"/>
              <a:t>Evolución de Muertes por mes y prueba de </a:t>
            </a:r>
            <a:r>
              <a:rPr lang="es-PE" sz="2800" dirty="0" err="1" smtClean="0"/>
              <a:t>hipotesis</a:t>
            </a:r>
            <a:r>
              <a:rPr lang="es-PE" sz="2800" dirty="0" smtClean="0"/>
              <a:t> del Dr. </a:t>
            </a:r>
            <a:r>
              <a:rPr lang="es-PE" sz="2800" dirty="0" err="1" smtClean="0"/>
              <a:t>Semmelweis</a:t>
            </a:r>
            <a:r>
              <a:rPr lang="es-PE" sz="2800" dirty="0" smtClean="0"/>
              <a:t>. </a:t>
            </a:r>
            <a:endParaRPr lang="en-US" sz="2800" dirty="0"/>
          </a:p>
        </p:txBody>
      </p:sp>
      <p:sp>
        <p:nvSpPr>
          <p:cNvPr id="10" name="Google Shape;94;p14">
            <a:extLst>
              <a:ext uri="{FF2B5EF4-FFF2-40B4-BE49-F238E27FC236}">
                <a16:creationId xmlns="" xmlns:a16="http://schemas.microsoft.com/office/drawing/2014/main" id="{7B25057C-3CC7-4431-B6F1-2A1A14698C97}"/>
              </a:ext>
            </a:extLst>
          </p:cNvPr>
          <p:cNvSpPr txBox="1">
            <a:spLocks/>
          </p:cNvSpPr>
          <p:nvPr/>
        </p:nvSpPr>
        <p:spPr>
          <a:xfrm>
            <a:off x="205848" y="100105"/>
            <a:ext cx="1033710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Caso 1 : </a:t>
            </a:r>
            <a:r>
              <a:rPr lang="es-PE" b="1" dirty="0"/>
              <a:t>Estudio de evolución de la Mortalidad de Neonatos y la importancia del lavado de manos antes de atender a los pacientes en el XIX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0966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4">
            <a:extLst>
              <a:ext uri="{FF2B5EF4-FFF2-40B4-BE49-F238E27FC236}">
                <a16:creationId xmlns="" xmlns:a16="http://schemas.microsoft.com/office/drawing/2014/main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0">
              <a:extLst>
                <a:ext uri="{FF2B5EF4-FFF2-40B4-BE49-F238E27FC236}">
                  <a16:creationId xmlns="" xmlns:a16="http://schemas.microsoft.com/office/drawing/2014/main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="" xmlns:a16="http://schemas.microsoft.com/office/drawing/2014/main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2 : Análisis del Consumo de Alcohol en Rusia </a:t>
              </a:r>
              <a:endParaRPr lang="es-P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70379" y="3509290"/>
            <a:ext cx="4170729" cy="286788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982" y="1063260"/>
            <a:ext cx="3247048" cy="26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1447" y="1696305"/>
            <a:ext cx="55513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• 1 % de datos faltantes: trivial (el método de imputación no tiene mayor impacto)</a:t>
            </a:r>
          </a:p>
          <a:p>
            <a:r>
              <a:rPr lang="es-ES" sz="1400" dirty="0"/>
              <a:t>• 1 a 10 % de datos faltantes: manejable (requiere un método “simple”)</a:t>
            </a:r>
          </a:p>
          <a:p>
            <a:r>
              <a:rPr lang="es-ES" sz="1400" dirty="0"/>
              <a:t>• 10 a 20 % de datos faltantes: requiere métodos sofisticados (puede requerir método “propio”)</a:t>
            </a:r>
          </a:p>
          <a:p>
            <a:r>
              <a:rPr lang="es-ES" sz="1400" dirty="0"/>
              <a:t>• Más del 20 % de datos faltantes: interpretación perjudicial (ya se perdió “demasiado”)</a:t>
            </a:r>
          </a:p>
          <a:p>
            <a:endParaRPr lang="en-U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72477" y="784348"/>
            <a:ext cx="8446477" cy="838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 smtClean="0"/>
              <a:t>Proporción de Datos Perdidos </a:t>
            </a:r>
            <a:endParaRPr lang="en-US" sz="2800" dirty="0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7459100" y="3818755"/>
            <a:ext cx="3122930" cy="255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7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4">
            <a:extLst>
              <a:ext uri="{FF2B5EF4-FFF2-40B4-BE49-F238E27FC236}">
                <a16:creationId xmlns="" xmlns:a16="http://schemas.microsoft.com/office/drawing/2014/main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0">
              <a:extLst>
                <a:ext uri="{FF2B5EF4-FFF2-40B4-BE49-F238E27FC236}">
                  <a16:creationId xmlns="" xmlns:a16="http://schemas.microsoft.com/office/drawing/2014/main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="" xmlns:a16="http://schemas.microsoft.com/office/drawing/2014/main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2 : Análisis del Consumo de Alcohol en Rusia </a:t>
              </a:r>
              <a:endParaRPr lang="es-P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ítulo 1"/>
          <p:cNvSpPr txBox="1">
            <a:spLocks/>
          </p:cNvSpPr>
          <p:nvPr/>
        </p:nvSpPr>
        <p:spPr>
          <a:xfrm>
            <a:off x="572477" y="784348"/>
            <a:ext cx="8446477" cy="838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 smtClean="0"/>
              <a:t>Evolución de Ventas en Saint Petersburg</a:t>
            </a:r>
            <a:endParaRPr lang="en-US" sz="28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734318" y="1731815"/>
            <a:ext cx="5824636" cy="383273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37206" y="3914092"/>
            <a:ext cx="4963225" cy="1814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677" y="5572368"/>
            <a:ext cx="188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Shiny app view</a:t>
            </a:r>
          </a:p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72477" y="1996293"/>
            <a:ext cx="4771390" cy="138049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707" y="5383578"/>
            <a:ext cx="1305169" cy="130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63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4">
            <a:extLst>
              <a:ext uri="{FF2B5EF4-FFF2-40B4-BE49-F238E27FC236}">
                <a16:creationId xmlns="" xmlns:a16="http://schemas.microsoft.com/office/drawing/2014/main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0">
              <a:extLst>
                <a:ext uri="{FF2B5EF4-FFF2-40B4-BE49-F238E27FC236}">
                  <a16:creationId xmlns="" xmlns:a16="http://schemas.microsoft.com/office/drawing/2014/main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="" xmlns:a16="http://schemas.microsoft.com/office/drawing/2014/main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2 : Análisis del Consumo de Alcohol en Rusia </a:t>
              </a:r>
              <a:endParaRPr lang="es-P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ítulo 1"/>
          <p:cNvSpPr txBox="1">
            <a:spLocks/>
          </p:cNvSpPr>
          <p:nvPr/>
        </p:nvSpPr>
        <p:spPr>
          <a:xfrm>
            <a:off x="572477" y="784348"/>
            <a:ext cx="8446477" cy="838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 smtClean="0"/>
              <a:t>Top N Sales per Región </a:t>
            </a:r>
            <a:r>
              <a:rPr lang="es-PE" sz="2800" dirty="0" err="1" smtClean="0"/>
              <a:t>by</a:t>
            </a:r>
            <a:r>
              <a:rPr lang="es-PE" sz="2800" dirty="0" smtClean="0"/>
              <a:t> </a:t>
            </a:r>
            <a:r>
              <a:rPr lang="es-PE" sz="2800" dirty="0" err="1" smtClean="0"/>
              <a:t>Year</a:t>
            </a:r>
            <a:r>
              <a:rPr lang="es-PE" sz="2800" dirty="0" smtClean="0"/>
              <a:t> </a:t>
            </a:r>
            <a:r>
              <a:rPr lang="es-PE" sz="2800" dirty="0" err="1" smtClean="0"/>
              <a:t>for</a:t>
            </a:r>
            <a:r>
              <a:rPr lang="es-PE" sz="2800" dirty="0" smtClean="0"/>
              <a:t> </a:t>
            </a:r>
            <a:r>
              <a:rPr lang="es-PE" sz="2800" dirty="0" err="1" smtClean="0"/>
              <a:t>Wine</a:t>
            </a:r>
            <a:r>
              <a:rPr lang="es-PE" sz="2800" dirty="0" smtClean="0"/>
              <a:t>, </a:t>
            </a:r>
            <a:r>
              <a:rPr lang="es-PE" sz="2800" dirty="0" err="1" smtClean="0"/>
              <a:t>Beer</a:t>
            </a:r>
            <a:r>
              <a:rPr lang="es-PE" sz="2800" dirty="0" smtClean="0"/>
              <a:t>, Vodka, Champagne and Brandy </a:t>
            </a:r>
            <a:endParaRPr lang="en-US" sz="2800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2477" y="1599247"/>
            <a:ext cx="3087590" cy="2277184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298877" y="1622792"/>
            <a:ext cx="2969431" cy="2277184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682523" y="1716577"/>
            <a:ext cx="2782278" cy="2159854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954524" y="4149971"/>
            <a:ext cx="3095675" cy="241495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4680316" y="4374626"/>
            <a:ext cx="2892425" cy="1965642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8104554" y="4149971"/>
            <a:ext cx="2993292" cy="23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0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4">
            <a:extLst>
              <a:ext uri="{FF2B5EF4-FFF2-40B4-BE49-F238E27FC236}">
                <a16:creationId xmlns="" xmlns:a16="http://schemas.microsoft.com/office/drawing/2014/main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0">
              <a:extLst>
                <a:ext uri="{FF2B5EF4-FFF2-40B4-BE49-F238E27FC236}">
                  <a16:creationId xmlns="" xmlns:a16="http://schemas.microsoft.com/office/drawing/2014/main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="" xmlns:a16="http://schemas.microsoft.com/office/drawing/2014/main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Caso 2 : Análisis del Consumo de Alcohol en Rusia </a:t>
              </a:r>
              <a:endParaRPr lang="es-P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ítulo 1"/>
          <p:cNvSpPr txBox="1">
            <a:spLocks/>
          </p:cNvSpPr>
          <p:nvPr/>
        </p:nvSpPr>
        <p:spPr>
          <a:xfrm>
            <a:off x="572477" y="784348"/>
            <a:ext cx="8446477" cy="838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 err="1" smtClean="0">
                <a:solidFill>
                  <a:prstClr val="black"/>
                </a:solidFill>
              </a:rPr>
              <a:t>Analisis</a:t>
            </a:r>
            <a:r>
              <a:rPr lang="es-PE" sz="2800" dirty="0" smtClean="0">
                <a:solidFill>
                  <a:prstClr val="black"/>
                </a:solidFill>
              </a:rPr>
              <a:t> de </a:t>
            </a:r>
            <a:r>
              <a:rPr lang="es-PE" sz="2800" dirty="0" err="1" smtClean="0">
                <a:solidFill>
                  <a:prstClr val="black"/>
                </a:solidFill>
              </a:rPr>
              <a:t>Outliers</a:t>
            </a:r>
            <a:r>
              <a:rPr lang="es-PE" sz="2800" dirty="0" smtClean="0">
                <a:solidFill>
                  <a:prstClr val="black"/>
                </a:solidFill>
              </a:rPr>
              <a:t>: Q-Q and Ojiva X^2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83754" y="784348"/>
            <a:ext cx="3748027" cy="310476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794690" y="3668320"/>
            <a:ext cx="4288057" cy="3013833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7190154" y="3821062"/>
            <a:ext cx="3657600" cy="2708348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847700" y="1530546"/>
            <a:ext cx="4932045" cy="220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0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4">
            <a:extLst>
              <a:ext uri="{FF2B5EF4-FFF2-40B4-BE49-F238E27FC236}">
                <a16:creationId xmlns="" xmlns:a16="http://schemas.microsoft.com/office/drawing/2014/main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3" name="Conector recto 20">
              <a:extLst>
                <a:ext uri="{FF2B5EF4-FFF2-40B4-BE49-F238E27FC236}">
                  <a16:creationId xmlns="" xmlns:a16="http://schemas.microsoft.com/office/drawing/2014/main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Google Shape;94;p14">
              <a:extLst>
                <a:ext uri="{FF2B5EF4-FFF2-40B4-BE49-F238E27FC236}">
                  <a16:creationId xmlns="" xmlns:a16="http://schemas.microsoft.com/office/drawing/2014/main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Caso 2 : Análisis del Consumo de Alcohol en Rusia </a:t>
              </a:r>
              <a:endParaRPr lang="es-P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ítulo 1"/>
          <p:cNvSpPr txBox="1">
            <a:spLocks/>
          </p:cNvSpPr>
          <p:nvPr/>
        </p:nvSpPr>
        <p:spPr>
          <a:xfrm>
            <a:off x="572477" y="784348"/>
            <a:ext cx="8446477" cy="838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 err="1" smtClean="0">
                <a:solidFill>
                  <a:prstClr val="black"/>
                </a:solidFill>
              </a:rPr>
              <a:t>Analisis</a:t>
            </a:r>
            <a:r>
              <a:rPr lang="es-PE" sz="2800" dirty="0" smtClean="0">
                <a:solidFill>
                  <a:prstClr val="black"/>
                </a:solidFill>
              </a:rPr>
              <a:t> de </a:t>
            </a:r>
            <a:r>
              <a:rPr lang="es-PE" sz="2800" dirty="0" err="1" smtClean="0">
                <a:solidFill>
                  <a:prstClr val="black"/>
                </a:solidFill>
              </a:rPr>
              <a:t>Outliers</a:t>
            </a:r>
            <a:r>
              <a:rPr lang="es-PE" sz="2800" dirty="0" smtClean="0">
                <a:solidFill>
                  <a:prstClr val="black"/>
                </a:solidFill>
              </a:rPr>
              <a:t>: Q-Q and Ojiva X^2 – Data </a:t>
            </a:r>
            <a:r>
              <a:rPr lang="es-PE" sz="2800" dirty="0" err="1" smtClean="0">
                <a:solidFill>
                  <a:prstClr val="black"/>
                </a:solidFill>
              </a:rPr>
              <a:t>Cleaned</a:t>
            </a:r>
            <a:r>
              <a:rPr lang="es-PE" sz="2800" dirty="0" smtClean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7283939" y="1383322"/>
            <a:ext cx="3152286" cy="2576804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549580" y="3806091"/>
            <a:ext cx="4116574" cy="2704124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163402" y="2141073"/>
            <a:ext cx="4919345" cy="149733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7283939" y="4236772"/>
            <a:ext cx="3046568" cy="22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9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C9E2D102-1AAA-4B24-87D4-9CD2C44C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2" y="1290793"/>
            <a:ext cx="762066" cy="765115"/>
          </a:xfrm>
          <a:prstGeom prst="rect">
            <a:avLst/>
          </a:prstGeom>
        </p:spPr>
      </p:pic>
      <p:grpSp>
        <p:nvGrpSpPr>
          <p:cNvPr id="26" name="Grupo 25">
            <a:extLst>
              <a:ext uri="{FF2B5EF4-FFF2-40B4-BE49-F238E27FC236}">
                <a16:creationId xmlns="" xmlns:a16="http://schemas.microsoft.com/office/drawing/2014/main" id="{54266D78-76CE-4561-933E-DE28CFC6A20B}"/>
              </a:ext>
            </a:extLst>
          </p:cNvPr>
          <p:cNvGrpSpPr/>
          <p:nvPr/>
        </p:nvGrpSpPr>
        <p:grpSpPr>
          <a:xfrm>
            <a:off x="205849" y="2526730"/>
            <a:ext cx="5127041" cy="2791444"/>
            <a:chOff x="426728" y="2550584"/>
            <a:chExt cx="5127041" cy="2791444"/>
          </a:xfrm>
        </p:grpSpPr>
        <p:pic>
          <p:nvPicPr>
            <p:cNvPr id="2" name="Imagen 1">
              <a:extLst>
                <a:ext uri="{FF2B5EF4-FFF2-40B4-BE49-F238E27FC236}">
                  <a16:creationId xmlns="" xmlns:a16="http://schemas.microsoft.com/office/drawing/2014/main" id="{8ECE070C-7AAB-4467-8F75-B19788648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8" y="2562011"/>
              <a:ext cx="1932599" cy="2780017"/>
            </a:xfrm>
            <a:prstGeom prst="rect">
              <a:avLst/>
            </a:prstGeom>
          </p:spPr>
        </p:pic>
        <p:cxnSp>
          <p:nvCxnSpPr>
            <p:cNvPr id="5" name="Conector recto 4">
              <a:extLst>
                <a:ext uri="{FF2B5EF4-FFF2-40B4-BE49-F238E27FC236}">
                  <a16:creationId xmlns="" xmlns:a16="http://schemas.microsoft.com/office/drawing/2014/main" id="{C703309C-E8EA-488C-8032-CAF365F5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9411" y="2735250"/>
              <a:ext cx="730528" cy="71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>
              <a:extLst>
                <a:ext uri="{FF2B5EF4-FFF2-40B4-BE49-F238E27FC236}">
                  <a16:creationId xmlns="" xmlns:a16="http://schemas.microsoft.com/office/drawing/2014/main" id="{F8B8D3D0-9EE8-4FCA-917D-81439CC77B9D}"/>
                </a:ext>
              </a:extLst>
            </p:cNvPr>
            <p:cNvSpPr txBox="1"/>
            <p:nvPr/>
          </p:nvSpPr>
          <p:spPr>
            <a:xfrm>
              <a:off x="3343307" y="2550584"/>
              <a:ext cx="221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Edad (días de crianza)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="" xmlns:a16="http://schemas.microsoft.com/office/drawing/2014/main" id="{757441F1-84B2-4443-809A-8D3B6789C1D6}"/>
                </a:ext>
              </a:extLst>
            </p:cNvPr>
            <p:cNvSpPr txBox="1"/>
            <p:nvPr/>
          </p:nvSpPr>
          <p:spPr>
            <a:xfrm>
              <a:off x="3343307" y="3239724"/>
              <a:ext cx="221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Sexo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="" xmlns:a16="http://schemas.microsoft.com/office/drawing/2014/main" id="{E507276F-1D56-4947-9663-97D13E5D98FD}"/>
                </a:ext>
              </a:extLst>
            </p:cNvPr>
            <p:cNvSpPr txBox="1"/>
            <p:nvPr/>
          </p:nvSpPr>
          <p:spPr>
            <a:xfrm>
              <a:off x="3343307" y="3951395"/>
              <a:ext cx="221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Peso (gramos)</a:t>
              </a: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="" xmlns:a16="http://schemas.microsoft.com/office/drawing/2014/main" id="{19C601AF-021B-4B98-B322-6A7F4B84FBB9}"/>
                </a:ext>
              </a:extLst>
            </p:cNvPr>
            <p:cNvCxnSpPr>
              <a:cxnSpLocks/>
            </p:cNvCxnSpPr>
            <p:nvPr/>
          </p:nvCxnSpPr>
          <p:spPr>
            <a:xfrm>
              <a:off x="2509411" y="3446920"/>
              <a:ext cx="853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="" xmlns:a16="http://schemas.microsoft.com/office/drawing/2014/main" id="{036A245B-743D-4B74-970D-4C3D8F2BD805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2509411" y="3446920"/>
              <a:ext cx="833896" cy="689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Google Shape;94;p14">
            <a:extLst>
              <a:ext uri="{FF2B5EF4-FFF2-40B4-BE49-F238E27FC236}">
                <a16:creationId xmlns="" xmlns:a16="http://schemas.microsoft.com/office/drawing/2014/main" id="{05A338C6-B44A-43B9-AECE-2241833539BB}"/>
              </a:ext>
            </a:extLst>
          </p:cNvPr>
          <p:cNvSpPr txBox="1">
            <a:spLocks/>
          </p:cNvSpPr>
          <p:nvPr/>
        </p:nvSpPr>
        <p:spPr>
          <a:xfrm>
            <a:off x="205849" y="689221"/>
            <a:ext cx="2210462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PE" sz="1800" dirty="0">
                <a:latin typeface="Arial" panose="020B0604020202020204" pitchFamily="34" charset="0"/>
                <a:cs typeface="Arial" panose="020B0604020202020204" pitchFamily="34" charset="0"/>
              </a:rPr>
              <a:t>Grupo Santa Elena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="" xmlns:a16="http://schemas.microsoft.com/office/drawing/2014/main" id="{22AA945C-DA3A-40D8-8B32-7CCEFA6DFAFF}"/>
              </a:ext>
            </a:extLst>
          </p:cNvPr>
          <p:cNvGrpSpPr/>
          <p:nvPr/>
        </p:nvGrpSpPr>
        <p:grpSpPr>
          <a:xfrm>
            <a:off x="15902" y="100105"/>
            <a:ext cx="12133690" cy="535200"/>
            <a:chOff x="15902" y="100105"/>
            <a:chExt cx="12133690" cy="535200"/>
          </a:xfrm>
        </p:grpSpPr>
        <p:cxnSp>
          <p:nvCxnSpPr>
            <p:cNvPr id="21" name="Conector recto 20">
              <a:extLst>
                <a:ext uri="{FF2B5EF4-FFF2-40B4-BE49-F238E27FC236}">
                  <a16:creationId xmlns="" xmlns:a16="http://schemas.microsoft.com/office/drawing/2014/main" id="{FD6C8753-8F98-4685-86AD-266B43B23FE7}"/>
                </a:ext>
              </a:extLst>
            </p:cNvPr>
            <p:cNvCxnSpPr/>
            <p:nvPr/>
          </p:nvCxnSpPr>
          <p:spPr>
            <a:xfrm>
              <a:off x="15902" y="612250"/>
              <a:ext cx="12133690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oogle Shape;94;p14">
              <a:extLst>
                <a:ext uri="{FF2B5EF4-FFF2-40B4-BE49-F238E27FC236}">
                  <a16:creationId xmlns="" xmlns:a16="http://schemas.microsoft.com/office/drawing/2014/main" id="{7B25057C-3CC7-4431-B6F1-2A1A14698C97}"/>
                </a:ext>
              </a:extLst>
            </p:cNvPr>
            <p:cNvSpPr txBox="1">
              <a:spLocks/>
            </p:cNvSpPr>
            <p:nvPr/>
          </p:nvSpPr>
          <p:spPr>
            <a:xfrm>
              <a:off x="205849" y="100105"/>
              <a:ext cx="7688700" cy="535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 fontScale="55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P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Caso 3: </a:t>
              </a:r>
              <a:r>
                <a:rPr lang="es-PE" dirty="0">
                  <a:latin typeface="Arial" panose="020B0604020202020204" pitchFamily="34" charset="0"/>
                  <a:cs typeface="Arial" panose="020B0604020202020204" pitchFamily="34" charset="0"/>
                </a:rPr>
                <a:t>Control de Pesos en la Crianza de Aves</a:t>
              </a: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A354BAF3-39A2-421C-BBB1-E20A6031E09F}"/>
              </a:ext>
            </a:extLst>
          </p:cNvPr>
          <p:cNvSpPr txBox="1"/>
          <p:nvPr/>
        </p:nvSpPr>
        <p:spPr>
          <a:xfrm>
            <a:off x="2288532" y="1224421"/>
            <a:ext cx="4033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</a:rPr>
              <a:t>Su principal actividad es la crianza de pollos y la comercialización de la carne en kilogramos.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="" xmlns:a16="http://schemas.microsoft.com/office/drawing/2014/main" id="{30DD0522-5536-4937-8799-B9B27B99D15C}"/>
              </a:ext>
            </a:extLst>
          </p:cNvPr>
          <p:cNvSpPr txBox="1"/>
          <p:nvPr/>
        </p:nvSpPr>
        <p:spPr>
          <a:xfrm>
            <a:off x="246490" y="5318174"/>
            <a:ext cx="5836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El proceso de crianza de pollos tiene la </a:t>
            </a:r>
            <a:r>
              <a:rPr lang="es-PE" dirty="0">
                <a:highlight>
                  <a:srgbClr val="FFFF00"/>
                </a:highlight>
              </a:rPr>
              <a:t>misión</a:t>
            </a:r>
            <a:r>
              <a:rPr lang="es-PE" dirty="0"/>
              <a:t> de </a:t>
            </a:r>
            <a:r>
              <a:rPr lang="es-PE" dirty="0">
                <a:solidFill>
                  <a:schemeClr val="accent6"/>
                </a:solidFill>
              </a:rPr>
              <a:t>maximizar el peso corporal del ave con eficiencia</a:t>
            </a:r>
            <a:r>
              <a:rPr lang="es-PE" dirty="0"/>
              <a:t> (días y usos de recursos) cumpliendo los estándares de calidad establecidos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="" xmlns:a16="http://schemas.microsoft.com/office/drawing/2014/main" id="{18509292-EC4B-419F-BFE6-B445E74E3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492" y="2542228"/>
            <a:ext cx="5258464" cy="2036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Imagen 31">
            <a:extLst>
              <a:ext uri="{FF2B5EF4-FFF2-40B4-BE49-F238E27FC236}">
                <a16:creationId xmlns="" xmlns:a16="http://schemas.microsoft.com/office/drawing/2014/main" id="{13A50BA3-A269-435F-94FB-950941DF58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07"/>
          <a:stretch/>
        </p:blipFill>
        <p:spPr>
          <a:xfrm>
            <a:off x="6621393" y="1009262"/>
            <a:ext cx="1196586" cy="1131884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="" xmlns:a16="http://schemas.microsoft.com/office/drawing/2014/main" id="{9CACB554-5855-48F3-A96D-00678C5F68BA}"/>
              </a:ext>
            </a:extLst>
          </p:cNvPr>
          <p:cNvSpPr txBox="1"/>
          <p:nvPr/>
        </p:nvSpPr>
        <p:spPr>
          <a:xfrm>
            <a:off x="7744570" y="1147451"/>
            <a:ext cx="399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>
                <a:solidFill>
                  <a:schemeClr val="accent6"/>
                </a:solidFill>
              </a:rPr>
              <a:t>Cartilla de Registro de Control de Crianza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="" xmlns:a16="http://schemas.microsoft.com/office/drawing/2014/main" id="{8A158031-948C-46AD-A27F-5B3E6AE6F5CB}"/>
              </a:ext>
            </a:extLst>
          </p:cNvPr>
          <p:cNvSpPr txBox="1"/>
          <p:nvPr/>
        </p:nvSpPr>
        <p:spPr>
          <a:xfrm>
            <a:off x="6621393" y="4848486"/>
            <a:ext cx="4882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Las aves se agrupan en galpones y se clasifican por sexo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El control del peso es semanal y en los últimos días se acorta a dos días.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="" xmlns:a16="http://schemas.microsoft.com/office/drawing/2014/main" id="{078C5D8D-12D1-4AFC-B2B8-F76A025D3F87}"/>
              </a:ext>
            </a:extLst>
          </p:cNvPr>
          <p:cNvCxnSpPr/>
          <p:nvPr/>
        </p:nvCxnSpPr>
        <p:spPr>
          <a:xfrm>
            <a:off x="6195058" y="2296940"/>
            <a:ext cx="0" cy="25200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51254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760</Words>
  <Application>Microsoft Office PowerPoint</Application>
  <PresentationFormat>Custom</PresentationFormat>
  <Paragraphs>78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Tema de Office</vt:lpstr>
      <vt:lpstr>Grid</vt:lpstr>
      <vt:lpstr>Trabajo final: Gestión de Datos Grupo 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Contexto de la data – Venta de autos usados</vt:lpstr>
      <vt:lpstr>Ejemplo del database</vt:lpstr>
      <vt:lpstr>Análisis exploratorio</vt:lpstr>
      <vt:lpstr>Análisis Univariado de Valores Extremos</vt:lpstr>
      <vt:lpstr>Gracias Totales!!!!!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Gonzalez Victoria</dc:creator>
  <cp:lastModifiedBy>Aldo Ortega</cp:lastModifiedBy>
  <cp:revision>11</cp:revision>
  <dcterms:created xsi:type="dcterms:W3CDTF">2022-04-29T16:46:35Z</dcterms:created>
  <dcterms:modified xsi:type="dcterms:W3CDTF">2022-04-29T23:45:36Z</dcterms:modified>
</cp:coreProperties>
</file>