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12192000"/>
  <p:notesSz cx="6858000" cy="9144000"/>
  <p:embeddedFontLst>
    <p:embeddedFont>
      <p:font typeface="Corbel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8" roundtripDataSignature="AMtx7mi5Y9QbeLAYjLdJVRLAGg1nK/NE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customschemas.google.com/relationships/presentationmetadata" Target="meta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ebec143bf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13ebec143bf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3" name="Google Shape;453;g13ebec143bf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" name="Google Shape;485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3" name="Google Shape;523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9" name="Google Shape;529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7" name="Google Shape;537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5" name="Google Shape;545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1" name="Google Shape;551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4" name="Google Shape;574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8" name="Google Shape;588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4" name="Google Shape;594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4" name="Google Shape;604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1" name="Google Shape;611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8" name="Google Shape;618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4" name="Google Shape;624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1" name="Google Shape;631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7" name="Google Shape;637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4" name="Google Shape;644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1" name="Google Shape;651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9" name="Google Shape;659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5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5" name="Google Shape;25;p85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Google Shape;26;p85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7" name="Google Shape;27;p85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8" name="Google Shape;28;p85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9" name="Google Shape;29;p85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30" name="Google Shape;30;p85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1" name="Google Shape;31;p8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8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5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85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10519646" y="1657"/>
            <a:ext cx="1672354" cy="167235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5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5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9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6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6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96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9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7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97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9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9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9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98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98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9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9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9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9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99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99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9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9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00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0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0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0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1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01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0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0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7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4" name="Google Shape;44;p87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5" name="Google Shape;45;p8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9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9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8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0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90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90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90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9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2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2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2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3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3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93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9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4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94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9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5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4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84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84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84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84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84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84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8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8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8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8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8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84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10519646" y="1657"/>
            <a:ext cx="1672354" cy="1672354"/>
          </a:xfrm>
          <a:prstGeom prst="ellipse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8.png"/><Relationship Id="rId4" Type="http://schemas.openxmlformats.org/officeDocument/2006/relationships/image" Target="../media/image51.png"/><Relationship Id="rId5" Type="http://schemas.openxmlformats.org/officeDocument/2006/relationships/image" Target="../media/image5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4.png"/><Relationship Id="rId4" Type="http://schemas.openxmlformats.org/officeDocument/2006/relationships/image" Target="../media/image49.png"/><Relationship Id="rId5" Type="http://schemas.openxmlformats.org/officeDocument/2006/relationships/image" Target="../media/image5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2.png"/><Relationship Id="rId4" Type="http://schemas.openxmlformats.org/officeDocument/2006/relationships/image" Target="../media/image6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0.png"/><Relationship Id="rId4" Type="http://schemas.openxmlformats.org/officeDocument/2006/relationships/image" Target="../media/image5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3.png"/><Relationship Id="rId4" Type="http://schemas.openxmlformats.org/officeDocument/2006/relationships/image" Target="../media/image6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0.png"/><Relationship Id="rId4" Type="http://schemas.openxmlformats.org/officeDocument/2006/relationships/image" Target="../media/image6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2.png"/><Relationship Id="rId4" Type="http://schemas.openxmlformats.org/officeDocument/2006/relationships/image" Target="../media/image59.png"/><Relationship Id="rId5" Type="http://schemas.openxmlformats.org/officeDocument/2006/relationships/image" Target="../media/image6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7.png"/><Relationship Id="rId4" Type="http://schemas.openxmlformats.org/officeDocument/2006/relationships/image" Target="../media/image71.png"/><Relationship Id="rId5" Type="http://schemas.openxmlformats.org/officeDocument/2006/relationships/image" Target="../media/image6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0.png"/><Relationship Id="rId4" Type="http://schemas.openxmlformats.org/officeDocument/2006/relationships/image" Target="../media/image74.png"/><Relationship Id="rId5" Type="http://schemas.openxmlformats.org/officeDocument/2006/relationships/image" Target="../media/image7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2.png"/><Relationship Id="rId4" Type="http://schemas.openxmlformats.org/officeDocument/2006/relationships/image" Target="../media/image8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9.png"/><Relationship Id="rId6" Type="http://schemas.openxmlformats.org/officeDocument/2006/relationships/image" Target="../media/image8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4.png"/><Relationship Id="rId4" Type="http://schemas.openxmlformats.org/officeDocument/2006/relationships/image" Target="../media/image9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3.png"/><Relationship Id="rId4" Type="http://schemas.openxmlformats.org/officeDocument/2006/relationships/image" Target="../media/image9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7.png"/><Relationship Id="rId4" Type="http://schemas.openxmlformats.org/officeDocument/2006/relationships/image" Target="../media/image10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02.png"/><Relationship Id="rId4" Type="http://schemas.openxmlformats.org/officeDocument/2006/relationships/image" Target="../media/image9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/>
              <a:t>Java Class</a:t>
            </a:r>
            <a:endParaRPr/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Day 18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  <p:sp>
        <p:nvSpPr>
          <p:cNvPr id="144" name="Google Shape;144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4" name="Google Shape;3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8430" y="2700671"/>
            <a:ext cx="6696640" cy="91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0" name="Google Shape;32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4356" y="971425"/>
            <a:ext cx="4863287" cy="5170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6" name="Google Shape;326;p33"/>
          <p:cNvPicPr preferRelativeResize="0"/>
          <p:nvPr/>
        </p:nvPicPr>
        <p:blipFill rotWithShape="1">
          <a:blip r:embed="rId3">
            <a:alphaModFix/>
          </a:blip>
          <a:srcRect b="0" l="0" r="74682" t="0"/>
          <a:stretch/>
        </p:blipFill>
        <p:spPr>
          <a:xfrm>
            <a:off x="499629" y="790358"/>
            <a:ext cx="4051106" cy="509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2239" y="790338"/>
            <a:ext cx="7128070" cy="246242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3"/>
          <p:cNvSpPr/>
          <p:nvPr/>
        </p:nvSpPr>
        <p:spPr>
          <a:xfrm>
            <a:off x="4965625" y="3429000"/>
            <a:ext cx="6981300" cy="321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ex04.js 파일이 동일한 위치 폴더에 있는 경우는 파일명만 기술하지만 보통 자바 스크립트들만 저장을 한 별도의 폴더를 만들게 된다. 따라서 폴더명까지 기술하게 된다. 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특수한 경우 인터넷 경로로 지정하게 될수 있다. 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확장자는 반드시 .js 를 사용한다. 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4" name="Google Shape;3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5025" y="400095"/>
            <a:ext cx="7221958" cy="121979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4"/>
          <p:cNvSpPr/>
          <p:nvPr/>
        </p:nvSpPr>
        <p:spPr>
          <a:xfrm>
            <a:off x="2166450" y="1988575"/>
            <a:ext cx="9123600" cy="453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세미 콜론 사용 ;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소스 코드의 구문 마지막에는 세미콜론으로 마친다. (하지만 붙이지 않아도 에러가 발생하지는 않는다.)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들여쓰기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 구문 마다 들여쓰기를 사용하여 가독성을 높일 수 있다. (하지만 들여쓰지 않아도 에러가 발생하지는 않는다.)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탭 또는 스페이스 4번을 추천한다.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주석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한줄 주석   /*      */ 여러줄 주석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대소문자 구분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1" name="Google Shape;34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000" y="86454"/>
            <a:ext cx="10741650" cy="66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7" name="Google Shape;34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598" y="0"/>
            <a:ext cx="9754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3" name="Google Shape;35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7426" y="1"/>
            <a:ext cx="6899275" cy="1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7"/>
          <p:cNvSpPr/>
          <p:nvPr/>
        </p:nvSpPr>
        <p:spPr>
          <a:xfrm>
            <a:off x="1857975" y="1439275"/>
            <a:ext cx="9577800" cy="531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자바 스크립트는 브라우저가 해석하고 실행하게 된다. 실행 결과를 화면에 표시해 준다.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실수로 오타를 입력하거나 혹은 문법적인 위반 코드를  입력하게되면 대부분의 프로그래밍 언어는 실행 안되고 어떤 에러인지를 알려주게 된다 그러나 자바 스크립트는 에러가 발생되면 그냥 화면을 보여주게 된다.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0" name="Google Shape;36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60" y="110666"/>
            <a:ext cx="8335926" cy="5795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8"/>
          <p:cNvPicPr preferRelativeResize="0"/>
          <p:nvPr/>
        </p:nvPicPr>
        <p:blipFill rotWithShape="1">
          <a:blip r:embed="rId4">
            <a:alphaModFix/>
          </a:blip>
          <a:srcRect b="0" l="0" r="0" t="14051"/>
          <a:stretch/>
        </p:blipFill>
        <p:spPr>
          <a:xfrm>
            <a:off x="6613451" y="4620783"/>
            <a:ext cx="5578550" cy="2235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7" name="Google Shape;36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5565" y="2911845"/>
            <a:ext cx="5660869" cy="1330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3" name="Google Shape;37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7763"/>
            <a:ext cx="4021450" cy="68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7434" y="4991676"/>
            <a:ext cx="3468020" cy="186632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0"/>
          <p:cNvSpPr/>
          <p:nvPr/>
        </p:nvSpPr>
        <p:spPr>
          <a:xfrm>
            <a:off x="4230850" y="151625"/>
            <a:ext cx="6674400" cy="561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 : x, y, z 3개의 변수를 선언한다. 변수를 선언할때 앞에 var 이라는 ‘선언자’ 를 기술하고 뒤에 변수 이름을 기술한다.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 : 숫자 100을 변수 x에 기억 시킨다. ‘=’오른쪽 값을 왼쪽의 변수에 할당하는 역할을 한다. ‘=’은 같다의 의미가 아니다. 같다는 ‘==’를 사용한다.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 : 숫자 90을 변수 y에 대입한다.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 : 변수 x 와 변수 y의 값을 다하고 그 결과를 변수 z에 할당한다.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 변수 z의 현재 값을 화면에 출력한다.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/>
          <p:nvPr/>
        </p:nvSpPr>
        <p:spPr>
          <a:xfrm>
            <a:off x="8116117" y="3857502"/>
            <a:ext cx="3029732" cy="959635"/>
          </a:xfrm>
          <a:prstGeom prst="rect">
            <a:avLst/>
          </a:prstGeom>
          <a:solidFill>
            <a:schemeClr val="dk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0" name="Google Shape;150;p2"/>
          <p:cNvSpPr txBox="1"/>
          <p:nvPr>
            <p:ph idx="12" type="sldNum"/>
          </p:nvPr>
        </p:nvSpPr>
        <p:spPr>
          <a:xfrm>
            <a:off x="10391957" y="5596180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1" name="Google Shape;151;p2"/>
          <p:cNvGrpSpPr/>
          <p:nvPr/>
        </p:nvGrpSpPr>
        <p:grpSpPr>
          <a:xfrm>
            <a:off x="1009711" y="968913"/>
            <a:ext cx="10172570" cy="2664320"/>
            <a:chOff x="4772" y="4053"/>
            <a:chExt cx="10172570" cy="2664320"/>
          </a:xfrm>
        </p:grpSpPr>
        <p:sp>
          <p:nvSpPr>
            <p:cNvPr id="152" name="Google Shape;152;p2"/>
            <p:cNvSpPr/>
            <p:nvPr/>
          </p:nvSpPr>
          <p:spPr>
            <a:xfrm>
              <a:off x="4772" y="4053"/>
              <a:ext cx="1829598" cy="731839"/>
            </a:xfrm>
            <a:prstGeom prst="rect">
              <a:avLst/>
            </a:prstGeom>
            <a:gradFill>
              <a:gsLst>
                <a:gs pos="0">
                  <a:srgbClr val="4EB2EB">
                    <a:alpha val="88235"/>
                  </a:srgbClr>
                </a:gs>
                <a:gs pos="100000">
                  <a:srgbClr val="239AD4">
                    <a:alpha val="88235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 cap="rnd" cmpd="sng" w="9525">
              <a:solidFill>
                <a:srgbClr val="2FACEA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 txBox="1"/>
            <p:nvPr/>
          </p:nvSpPr>
          <p:spPr>
            <a:xfrm>
              <a:off x="4772" y="4053"/>
              <a:ext cx="1829598" cy="731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Jul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772" y="735893"/>
              <a:ext cx="1829598" cy="1932480"/>
            </a:xfrm>
            <a:prstGeom prst="rect">
              <a:avLst/>
            </a:prstGeom>
            <a:solidFill>
              <a:srgbClr val="CBE2F7">
                <a:alpha val="88235"/>
              </a:srgbClr>
            </a:solidFill>
            <a:ln cap="rnd" cmpd="sng" w="9525">
              <a:solidFill>
                <a:srgbClr val="CBE2F7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 txBox="1"/>
            <p:nvPr/>
          </p:nvSpPr>
          <p:spPr>
            <a:xfrm>
              <a:off x="4772" y="735893"/>
              <a:ext cx="1829598" cy="1932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-698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TOEIC(7/24) 6/6~7/11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TEPS(7/16) 6/29~7/12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090515" y="4053"/>
              <a:ext cx="1829598" cy="731839"/>
            </a:xfrm>
            <a:prstGeom prst="rect">
              <a:avLst/>
            </a:prstGeom>
            <a:gradFill>
              <a:gsLst>
                <a:gs pos="0">
                  <a:srgbClr val="4EB2EB">
                    <a:alpha val="80000"/>
                  </a:srgbClr>
                </a:gs>
                <a:gs pos="100000">
                  <a:srgbClr val="239AD4">
                    <a:alpha val="80000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 cap="rnd" cmpd="sng" w="9525">
              <a:solidFill>
                <a:srgbClr val="2FACEA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 txBox="1"/>
            <p:nvPr/>
          </p:nvSpPr>
          <p:spPr>
            <a:xfrm>
              <a:off x="2090515" y="4053"/>
              <a:ext cx="1829598" cy="731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Aug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090515" y="735893"/>
              <a:ext cx="1829598" cy="1932480"/>
            </a:xfrm>
            <a:prstGeom prst="rect">
              <a:avLst/>
            </a:prstGeom>
            <a:solidFill>
              <a:srgbClr val="CBE2F7">
                <a:alpha val="88235"/>
              </a:srgbClr>
            </a:solidFill>
            <a:ln cap="rnd" cmpd="sng" w="9525">
              <a:solidFill>
                <a:srgbClr val="CBE2F7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 txBox="1"/>
            <p:nvPr/>
          </p:nvSpPr>
          <p:spPr>
            <a:xfrm>
              <a:off x="2090515" y="735893"/>
              <a:ext cx="1829598" cy="1932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-698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TOEIC(8/07) 6/20~7/25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TOEIC(8/21) 7/ 4 ~ 8/ 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TEPS (8/06)  6/20~7/17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TEPS (8/20)  7/ 4 ~7/31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Big Data Analyst(10/1)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                        8/29~9/2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ADsP(8.28)  8/1~8/5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176258" y="4053"/>
              <a:ext cx="1829598" cy="731839"/>
            </a:xfrm>
            <a:prstGeom prst="rect">
              <a:avLst/>
            </a:prstGeom>
            <a:gradFill>
              <a:gsLst>
                <a:gs pos="0">
                  <a:srgbClr val="4EB2EB">
                    <a:alpha val="68235"/>
                  </a:srgbClr>
                </a:gs>
                <a:gs pos="100000">
                  <a:srgbClr val="239AD4">
                    <a:alpha val="68235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 cap="rnd" cmpd="sng" w="9525">
              <a:solidFill>
                <a:srgbClr val="2FACEA">
                  <a:alpha val="6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 txBox="1"/>
            <p:nvPr/>
          </p:nvSpPr>
          <p:spPr>
            <a:xfrm>
              <a:off x="4176258" y="4053"/>
              <a:ext cx="1829598" cy="731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176258" y="735893"/>
              <a:ext cx="1829598" cy="1932480"/>
            </a:xfrm>
            <a:prstGeom prst="rect">
              <a:avLst/>
            </a:prstGeom>
            <a:solidFill>
              <a:srgbClr val="CBE2F7">
                <a:alpha val="88235"/>
              </a:srgbClr>
            </a:solidFill>
            <a:ln cap="rnd" cmpd="sng" w="9525">
              <a:solidFill>
                <a:srgbClr val="CBE2F7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 txBox="1"/>
            <p:nvPr/>
          </p:nvSpPr>
          <p:spPr>
            <a:xfrm>
              <a:off x="4176258" y="735893"/>
              <a:ext cx="1829598" cy="1932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262001" y="4053"/>
              <a:ext cx="1829598" cy="731839"/>
            </a:xfrm>
            <a:prstGeom prst="rect">
              <a:avLst/>
            </a:prstGeom>
            <a:gradFill>
              <a:gsLst>
                <a:gs pos="0">
                  <a:srgbClr val="4EB2EB">
                    <a:alpha val="60000"/>
                  </a:srgbClr>
                </a:gs>
                <a:gs pos="100000">
                  <a:srgbClr val="239AD4">
                    <a:alpha val="60000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 cap="rnd" cmpd="sng" w="9525">
              <a:solidFill>
                <a:srgbClr val="2FACEA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 txBox="1"/>
            <p:nvPr/>
          </p:nvSpPr>
          <p:spPr>
            <a:xfrm>
              <a:off x="6262001" y="4053"/>
              <a:ext cx="1829598" cy="731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262001" y="735893"/>
              <a:ext cx="1829598" cy="1932480"/>
            </a:xfrm>
            <a:prstGeom prst="rect">
              <a:avLst/>
            </a:prstGeom>
            <a:solidFill>
              <a:srgbClr val="CBE2F7">
                <a:alpha val="88235"/>
              </a:srgbClr>
            </a:solidFill>
            <a:ln cap="rnd" cmpd="sng" w="9525">
              <a:solidFill>
                <a:srgbClr val="CBE2F7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 txBox="1"/>
            <p:nvPr/>
          </p:nvSpPr>
          <p:spPr>
            <a:xfrm>
              <a:off x="6262001" y="735893"/>
              <a:ext cx="1829598" cy="1932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347744" y="4053"/>
              <a:ext cx="1829598" cy="731839"/>
            </a:xfrm>
            <a:prstGeom prst="rect">
              <a:avLst/>
            </a:prstGeom>
            <a:gradFill>
              <a:gsLst>
                <a:gs pos="0">
                  <a:srgbClr val="4EB2EB">
                    <a:alpha val="48235"/>
                  </a:srgbClr>
                </a:gs>
                <a:gs pos="100000">
                  <a:srgbClr val="239AD4">
                    <a:alpha val="48235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 cap="rnd" cmpd="sng" w="9525">
              <a:solidFill>
                <a:srgbClr val="2FACEA">
                  <a:alpha val="4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 txBox="1"/>
            <p:nvPr/>
          </p:nvSpPr>
          <p:spPr>
            <a:xfrm>
              <a:off x="8347744" y="4053"/>
              <a:ext cx="1829598" cy="731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347744" y="735893"/>
              <a:ext cx="1829598" cy="1932480"/>
            </a:xfrm>
            <a:prstGeom prst="rect">
              <a:avLst/>
            </a:prstGeom>
            <a:solidFill>
              <a:srgbClr val="CBE2F7">
                <a:alpha val="88235"/>
              </a:srgbClr>
            </a:solidFill>
            <a:ln cap="rnd" cmpd="sng" w="9525">
              <a:solidFill>
                <a:srgbClr val="CBE2F7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 txBox="1"/>
            <p:nvPr/>
          </p:nvSpPr>
          <p:spPr>
            <a:xfrm>
              <a:off x="8347744" y="735893"/>
              <a:ext cx="1829598" cy="1932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172" name="Google Shape;17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839" y="3857502"/>
            <a:ext cx="2217833" cy="947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582" y="3834937"/>
            <a:ext cx="3740625" cy="947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"/>
          <p:cNvPicPr preferRelativeResize="0"/>
          <p:nvPr/>
        </p:nvPicPr>
        <p:blipFill rotWithShape="1">
          <a:blip r:embed="rId5">
            <a:alphaModFix/>
          </a:blip>
          <a:srcRect b="-1535" l="0" r="53539" t="0"/>
          <a:stretch/>
        </p:blipFill>
        <p:spPr>
          <a:xfrm>
            <a:off x="8196275" y="3880068"/>
            <a:ext cx="2949574" cy="8574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"/>
          <p:cNvSpPr/>
          <p:nvPr/>
        </p:nvSpPr>
        <p:spPr>
          <a:xfrm>
            <a:off x="8798199" y="4817137"/>
            <a:ext cx="17401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www.dataq.or.kr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5582435" y="4817137"/>
            <a:ext cx="1598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www.teps.or.kr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2053949" y="4817137"/>
            <a:ext cx="1699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www.toeic.co.kr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94164" y="5375482"/>
            <a:ext cx="4692891" cy="93984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"/>
          <p:cNvSpPr/>
          <p:nvPr/>
        </p:nvSpPr>
        <p:spPr>
          <a:xfrm>
            <a:off x="7975528" y="6370666"/>
            <a:ext cx="17876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austiny.snu.ac.kr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0" name="Google Shape;18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82509" y="5375482"/>
            <a:ext cx="4525179" cy="70480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"/>
          <p:cNvSpPr/>
          <p:nvPr/>
        </p:nvSpPr>
        <p:spPr>
          <a:xfrm>
            <a:off x="3191993" y="6186000"/>
            <a:ext cx="20489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austin.sogang.ac.kr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1" name="Google Shape;38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790" y="209101"/>
            <a:ext cx="3503884" cy="6401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4548" y="3637683"/>
            <a:ext cx="3800425" cy="208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427" y="406026"/>
            <a:ext cx="3639126" cy="618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8663" y="3861080"/>
            <a:ext cx="4293613" cy="238732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2"/>
          <p:cNvSpPr/>
          <p:nvPr/>
        </p:nvSpPr>
        <p:spPr>
          <a:xfrm>
            <a:off x="4746950" y="457775"/>
            <a:ext cx="5773200" cy="31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되도록이면 변수명은 의미가 있는 단어로 선택한다.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6" name="Google Shape;39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726" y="183648"/>
            <a:ext cx="3440427" cy="649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2506" y="3912781"/>
            <a:ext cx="4437284" cy="256985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3"/>
          <p:cNvSpPr/>
          <p:nvPr/>
        </p:nvSpPr>
        <p:spPr>
          <a:xfrm>
            <a:off x="6391475" y="991375"/>
            <a:ext cx="4638300" cy="27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변수에 새로운 값을 할당하면 변수값이 변하게 된다.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변수는 변하는  수라는 의미이다.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반면에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상수는 항상 같은 수라는 의미이다.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4" name="Google Shape;40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639" y="129368"/>
            <a:ext cx="7200674" cy="142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0" name="Google Shape;41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932" y="932743"/>
            <a:ext cx="10926136" cy="1108707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5"/>
          <p:cNvSpPr/>
          <p:nvPr/>
        </p:nvSpPr>
        <p:spPr>
          <a:xfrm>
            <a:off x="2079000" y="2102300"/>
            <a:ext cx="8712600" cy="481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문자와 숫자를 사용할수 있다 . 단 숫자로 시작할수는 없다.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특수 문자는 ‘_’ 밑줄과 ‘$’만 사용할수 있다.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변수명은 대문자와 소문자를 구분한다.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2개 이상의 단어를 사용하여 변수명을 만들때는 밑줄로 연결하거나 또는 각 단어의 첫글자만 대문자로 기술한다.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예약어는 사용할수 없다. document, write………..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7" name="Google Shape;41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38" y="1881254"/>
            <a:ext cx="9239324" cy="1414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3" name="Google Shape;42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43" y="117489"/>
            <a:ext cx="5048557" cy="6623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1353" y="4912229"/>
            <a:ext cx="3830657" cy="182826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7"/>
          <p:cNvSpPr/>
          <p:nvPr/>
        </p:nvSpPr>
        <p:spPr>
          <a:xfrm>
            <a:off x="4781950" y="72900"/>
            <a:ext cx="7242900" cy="466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test라는 한개의 변수인데 숫자를 할당 했을 때는 숫자형 문자열을 할당했을 때는 문자열형 논리값을 할당했을 때는 논리형이 된다.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변수의 형이 동적으로 변하게 된다.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이것은 자바 스크립트 언어의 큰 특징 중 하나이다.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자바 처럼 대부분의 다른 언어에서는 형을 직접 지정해 주어야 하며 지정된 형에 맞는 값만 기억할 수 있다.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1" name="Google Shape;43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7101" y="1714663"/>
            <a:ext cx="5324665" cy="47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1339" y="3466214"/>
            <a:ext cx="3795503" cy="202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7101" y="956401"/>
            <a:ext cx="2365054" cy="758262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8"/>
          <p:cNvSpPr/>
          <p:nvPr/>
        </p:nvSpPr>
        <p:spPr>
          <a:xfrm>
            <a:off x="5577950" y="274075"/>
            <a:ext cx="6385800" cy="370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변수를 선언하고 아무 값도 할당하지 않고 그냥 형을 출력해 보았더니 undefined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값도 출력해 보았더니 undefined 가 출력 되었다.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변수는 입력되는 값에 따라 그 변수의 형이 정해지기 때문에 아직 값이 할당 되지 않았기 때문에 ‘미정의 undefined’라고 출력된 것이다.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0" name="Google Shape;44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9807" y="212608"/>
            <a:ext cx="4315411" cy="6432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1558" y="3040386"/>
            <a:ext cx="4928092" cy="235032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9"/>
          <p:cNvSpPr/>
          <p:nvPr/>
        </p:nvSpPr>
        <p:spPr>
          <a:xfrm>
            <a:off x="5481725" y="396550"/>
            <a:ext cx="6333300" cy="303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정수는 15자리까지는 올바르게 표시되지만 그 이상의 값은 올바로 표시되지 않는다.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아주 큰수는 지수형을 사용하여 표현한다.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8" name="Google Shape;44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2278" y="104905"/>
            <a:ext cx="5344577" cy="6520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6699" y="3213825"/>
            <a:ext cx="4399153" cy="21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3"/>
          <p:cNvGrpSpPr/>
          <p:nvPr/>
        </p:nvGrpSpPr>
        <p:grpSpPr>
          <a:xfrm>
            <a:off x="1441158" y="719667"/>
            <a:ext cx="2833130" cy="3809804"/>
            <a:chOff x="0" y="0"/>
            <a:chExt cx="2833130" cy="3809804"/>
          </a:xfrm>
        </p:grpSpPr>
        <p:cxnSp>
          <p:nvCxnSpPr>
            <p:cNvPr id="187" name="Google Shape;187;p3"/>
            <p:cNvCxnSpPr/>
            <p:nvPr/>
          </p:nvCxnSpPr>
          <p:spPr>
            <a:xfrm>
              <a:off x="0" y="0"/>
              <a:ext cx="2833130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2FACE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8" name="Google Shape;188;p3"/>
            <p:cNvSpPr/>
            <p:nvPr/>
          </p:nvSpPr>
          <p:spPr>
            <a:xfrm>
              <a:off x="0" y="0"/>
              <a:ext cx="566626" cy="3809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 txBox="1"/>
            <p:nvPr/>
          </p:nvSpPr>
          <p:spPr>
            <a:xfrm>
              <a:off x="0" y="0"/>
              <a:ext cx="566626" cy="3809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orbe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Mon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orbe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orbe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Wed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orbe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Thu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orbel"/>
                <a:buNone/>
              </a:pPr>
              <a:r>
                <a:t/>
              </a:r>
              <a:endPara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09122" y="20044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 txBox="1"/>
            <p:nvPr/>
          </p:nvSpPr>
          <p:spPr>
            <a:xfrm>
              <a:off x="609122" y="20044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1. Main</a:t>
              </a:r>
              <a:endParaRPr b="0" i="0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92" name="Google Shape;192;p3"/>
            <p:cNvCxnSpPr/>
            <p:nvPr/>
          </p:nvCxnSpPr>
          <p:spPr>
            <a:xfrm>
              <a:off x="566626" y="420929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3" name="Google Shape;193;p3"/>
            <p:cNvSpPr/>
            <p:nvPr/>
          </p:nvSpPr>
          <p:spPr>
            <a:xfrm>
              <a:off x="609122" y="440973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 txBox="1"/>
            <p:nvPr/>
          </p:nvSpPr>
          <p:spPr>
            <a:xfrm>
              <a:off x="609122" y="440973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2. Main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95" name="Google Shape;195;p3"/>
            <p:cNvCxnSpPr/>
            <p:nvPr/>
          </p:nvCxnSpPr>
          <p:spPr>
            <a:xfrm>
              <a:off x="566626" y="841858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6" name="Google Shape;196;p3"/>
            <p:cNvSpPr/>
            <p:nvPr/>
          </p:nvSpPr>
          <p:spPr>
            <a:xfrm>
              <a:off x="609122" y="861903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 txBox="1"/>
            <p:nvPr/>
          </p:nvSpPr>
          <p:spPr>
            <a:xfrm>
              <a:off x="609122" y="861903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3. Main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" name="Google Shape;198;p3"/>
            <p:cNvCxnSpPr/>
            <p:nvPr/>
          </p:nvCxnSpPr>
          <p:spPr>
            <a:xfrm>
              <a:off x="566626" y="1262788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9" name="Google Shape;199;p3"/>
            <p:cNvSpPr/>
            <p:nvPr/>
          </p:nvSpPr>
          <p:spPr>
            <a:xfrm>
              <a:off x="609122" y="1282832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 txBox="1"/>
            <p:nvPr/>
          </p:nvSpPr>
          <p:spPr>
            <a:xfrm>
              <a:off x="609122" y="1282832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4. Main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1" name="Google Shape;201;p3"/>
            <p:cNvCxnSpPr/>
            <p:nvPr/>
          </p:nvCxnSpPr>
          <p:spPr>
            <a:xfrm>
              <a:off x="566626" y="1683717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3"/>
            <p:cNvSpPr/>
            <p:nvPr/>
          </p:nvSpPr>
          <p:spPr>
            <a:xfrm>
              <a:off x="609122" y="1703761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 txBox="1"/>
            <p:nvPr/>
          </p:nvSpPr>
          <p:spPr>
            <a:xfrm>
              <a:off x="609122" y="1703761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00B050"/>
                  </a:solidFill>
                  <a:latin typeface="Corbel"/>
                  <a:ea typeface="Corbel"/>
                  <a:cs typeface="Corbel"/>
                  <a:sym typeface="Corbel"/>
                </a:rPr>
                <a:t>LUNCH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" name="Google Shape;204;p3"/>
            <p:cNvCxnSpPr/>
            <p:nvPr/>
          </p:nvCxnSpPr>
          <p:spPr>
            <a:xfrm>
              <a:off x="566626" y="2104646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5" name="Google Shape;205;p3"/>
            <p:cNvSpPr/>
            <p:nvPr/>
          </p:nvSpPr>
          <p:spPr>
            <a:xfrm>
              <a:off x="609122" y="2124691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 txBox="1"/>
            <p:nvPr/>
          </p:nvSpPr>
          <p:spPr>
            <a:xfrm>
              <a:off x="609122" y="2124691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5. </a:t>
              </a:r>
              <a:r>
                <a:rPr b="0" i="0" lang="en-US" sz="1800" u="none" cap="none" strike="noStrike">
                  <a:solidFill>
                    <a:srgbClr val="0070C0"/>
                  </a:solidFill>
                  <a:latin typeface="Corbel"/>
                  <a:ea typeface="Corbel"/>
                  <a:cs typeface="Corbel"/>
                  <a:sym typeface="Corbel"/>
                </a:rPr>
                <a:t>Sub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07" name="Google Shape;207;p3"/>
            <p:cNvCxnSpPr/>
            <p:nvPr/>
          </p:nvCxnSpPr>
          <p:spPr>
            <a:xfrm>
              <a:off x="566626" y="2525576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8" name="Google Shape;208;p3"/>
            <p:cNvSpPr/>
            <p:nvPr/>
          </p:nvSpPr>
          <p:spPr>
            <a:xfrm>
              <a:off x="609122" y="2545620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 txBox="1"/>
            <p:nvPr/>
          </p:nvSpPr>
          <p:spPr>
            <a:xfrm>
              <a:off x="609122" y="2545620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6. </a:t>
              </a:r>
              <a:r>
                <a:rPr b="0" i="0" lang="en-US" sz="1800" u="none" cap="none" strike="noStrike">
                  <a:solidFill>
                    <a:srgbClr val="0070C0"/>
                  </a:solidFill>
                  <a:latin typeface="Corbel"/>
                  <a:ea typeface="Corbel"/>
                  <a:cs typeface="Corbel"/>
                  <a:sym typeface="Corbel"/>
                </a:rPr>
                <a:t>Sub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10" name="Google Shape;210;p3"/>
            <p:cNvCxnSpPr/>
            <p:nvPr/>
          </p:nvCxnSpPr>
          <p:spPr>
            <a:xfrm>
              <a:off x="566626" y="2946505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" name="Google Shape;211;p3"/>
            <p:cNvSpPr/>
            <p:nvPr/>
          </p:nvSpPr>
          <p:spPr>
            <a:xfrm>
              <a:off x="609122" y="2966550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 txBox="1"/>
            <p:nvPr/>
          </p:nvSpPr>
          <p:spPr>
            <a:xfrm>
              <a:off x="609122" y="2966550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7. </a:t>
              </a:r>
              <a:r>
                <a:rPr b="0" i="0" lang="en-US" sz="1800" u="none" cap="none" strike="noStrike">
                  <a:solidFill>
                    <a:srgbClr val="0070C0"/>
                  </a:solidFill>
                  <a:latin typeface="Corbel"/>
                  <a:ea typeface="Corbel"/>
                  <a:cs typeface="Corbel"/>
                  <a:sym typeface="Corbel"/>
                </a:rPr>
                <a:t>Sub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3" name="Google Shape;213;p3"/>
            <p:cNvCxnSpPr/>
            <p:nvPr/>
          </p:nvCxnSpPr>
          <p:spPr>
            <a:xfrm>
              <a:off x="566626" y="3367435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4" name="Google Shape;214;p3"/>
            <p:cNvSpPr/>
            <p:nvPr/>
          </p:nvSpPr>
          <p:spPr>
            <a:xfrm>
              <a:off x="609122" y="3387479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 txBox="1"/>
            <p:nvPr/>
          </p:nvSpPr>
          <p:spPr>
            <a:xfrm>
              <a:off x="609122" y="3387479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8. </a:t>
              </a:r>
              <a:r>
                <a:rPr b="0" i="0" lang="en-US" sz="18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Recap, Test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6" name="Google Shape;216;p3"/>
            <p:cNvCxnSpPr/>
            <p:nvPr/>
          </p:nvCxnSpPr>
          <p:spPr>
            <a:xfrm>
              <a:off x="566626" y="3788364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7" name="Google Shape;217;p3"/>
          <p:cNvGrpSpPr/>
          <p:nvPr/>
        </p:nvGrpSpPr>
        <p:grpSpPr>
          <a:xfrm>
            <a:off x="6656916" y="719667"/>
            <a:ext cx="2833130" cy="3809804"/>
            <a:chOff x="0" y="0"/>
            <a:chExt cx="2833130" cy="3809804"/>
          </a:xfrm>
        </p:grpSpPr>
        <p:cxnSp>
          <p:nvCxnSpPr>
            <p:cNvPr id="218" name="Google Shape;218;p3"/>
            <p:cNvCxnSpPr/>
            <p:nvPr/>
          </p:nvCxnSpPr>
          <p:spPr>
            <a:xfrm>
              <a:off x="0" y="85072"/>
              <a:ext cx="2833130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2FACE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9" name="Google Shape;219;p3"/>
            <p:cNvSpPr/>
            <p:nvPr/>
          </p:nvSpPr>
          <p:spPr>
            <a:xfrm>
              <a:off x="0" y="0"/>
              <a:ext cx="566626" cy="3809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 txBox="1"/>
            <p:nvPr/>
          </p:nvSpPr>
          <p:spPr>
            <a:xfrm>
              <a:off x="0" y="0"/>
              <a:ext cx="566626" cy="3809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rbe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Fri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09122" y="20044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 txBox="1"/>
            <p:nvPr/>
          </p:nvSpPr>
          <p:spPr>
            <a:xfrm>
              <a:off x="609122" y="20044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1. </a:t>
              </a:r>
              <a:r>
                <a:rPr b="0" i="0" lang="en-US" sz="18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Recap </a:t>
              </a:r>
              <a:r>
                <a:rPr b="0" i="0" lang="en-US" sz="1800" u="none" cap="none" strike="noStrike">
                  <a:solidFill>
                    <a:srgbClr val="0070C0"/>
                  </a:solidFill>
                  <a:latin typeface="Corbel"/>
                  <a:ea typeface="Corbel"/>
                  <a:cs typeface="Corbel"/>
                  <a:sym typeface="Corbel"/>
                </a:rPr>
                <a:t>Sub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" name="Google Shape;223;p3"/>
            <p:cNvCxnSpPr/>
            <p:nvPr/>
          </p:nvCxnSpPr>
          <p:spPr>
            <a:xfrm>
              <a:off x="566626" y="420929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4" name="Google Shape;224;p3"/>
            <p:cNvSpPr/>
            <p:nvPr/>
          </p:nvSpPr>
          <p:spPr>
            <a:xfrm>
              <a:off x="609122" y="440973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 txBox="1"/>
            <p:nvPr/>
          </p:nvSpPr>
          <p:spPr>
            <a:xfrm>
              <a:off x="609122" y="440973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2. </a:t>
              </a:r>
              <a:endParaRPr b="0" i="0" sz="1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26" name="Google Shape;226;p3"/>
            <p:cNvCxnSpPr/>
            <p:nvPr/>
          </p:nvCxnSpPr>
          <p:spPr>
            <a:xfrm>
              <a:off x="566626" y="841858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7" name="Google Shape;227;p3"/>
            <p:cNvSpPr/>
            <p:nvPr/>
          </p:nvSpPr>
          <p:spPr>
            <a:xfrm>
              <a:off x="609122" y="861903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 txBox="1"/>
            <p:nvPr/>
          </p:nvSpPr>
          <p:spPr>
            <a:xfrm>
              <a:off x="609122" y="861903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3. </a:t>
              </a:r>
              <a:endParaRPr b="0" i="0" sz="1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29" name="Google Shape;229;p3"/>
            <p:cNvCxnSpPr/>
            <p:nvPr/>
          </p:nvCxnSpPr>
          <p:spPr>
            <a:xfrm>
              <a:off x="566626" y="1262788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0" name="Google Shape;230;p3"/>
            <p:cNvSpPr/>
            <p:nvPr/>
          </p:nvSpPr>
          <p:spPr>
            <a:xfrm>
              <a:off x="609122" y="1282832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 txBox="1"/>
            <p:nvPr/>
          </p:nvSpPr>
          <p:spPr>
            <a:xfrm>
              <a:off x="609122" y="1282832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4.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" name="Google Shape;232;p3"/>
            <p:cNvCxnSpPr/>
            <p:nvPr/>
          </p:nvCxnSpPr>
          <p:spPr>
            <a:xfrm>
              <a:off x="566626" y="1683717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3" name="Google Shape;233;p3"/>
            <p:cNvSpPr/>
            <p:nvPr/>
          </p:nvSpPr>
          <p:spPr>
            <a:xfrm>
              <a:off x="609122" y="1703761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 txBox="1"/>
            <p:nvPr/>
          </p:nvSpPr>
          <p:spPr>
            <a:xfrm>
              <a:off x="609122" y="1703761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00B050"/>
                  </a:solidFill>
                  <a:latin typeface="Corbel"/>
                  <a:ea typeface="Corbel"/>
                  <a:cs typeface="Corbel"/>
                  <a:sym typeface="Corbel"/>
                </a:rPr>
                <a:t>LUNCH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5" name="Google Shape;235;p3"/>
            <p:cNvCxnSpPr/>
            <p:nvPr/>
          </p:nvCxnSpPr>
          <p:spPr>
            <a:xfrm>
              <a:off x="566626" y="2104646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3"/>
            <p:cNvSpPr/>
            <p:nvPr/>
          </p:nvSpPr>
          <p:spPr>
            <a:xfrm>
              <a:off x="609122" y="2124691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 txBox="1"/>
            <p:nvPr/>
          </p:nvSpPr>
          <p:spPr>
            <a:xfrm>
              <a:off x="609122" y="2124691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5.</a:t>
              </a:r>
              <a:r>
                <a:rPr b="0" i="0" lang="en-US" sz="18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 Recap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Main </a:t>
              </a:r>
              <a:endParaRPr b="0" i="0" sz="1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38" name="Google Shape;238;p3"/>
            <p:cNvCxnSpPr/>
            <p:nvPr/>
          </p:nvCxnSpPr>
          <p:spPr>
            <a:xfrm>
              <a:off x="566626" y="2525576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9" name="Google Shape;239;p3"/>
            <p:cNvSpPr/>
            <p:nvPr/>
          </p:nvSpPr>
          <p:spPr>
            <a:xfrm>
              <a:off x="609122" y="2545620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 txBox="1"/>
            <p:nvPr/>
          </p:nvSpPr>
          <p:spPr>
            <a:xfrm>
              <a:off x="609122" y="2545620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6.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" name="Google Shape;241;p3"/>
            <p:cNvCxnSpPr/>
            <p:nvPr/>
          </p:nvCxnSpPr>
          <p:spPr>
            <a:xfrm>
              <a:off x="566626" y="2946505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2" name="Google Shape;242;p3"/>
            <p:cNvSpPr/>
            <p:nvPr/>
          </p:nvSpPr>
          <p:spPr>
            <a:xfrm>
              <a:off x="609122" y="2966550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 txBox="1"/>
            <p:nvPr/>
          </p:nvSpPr>
          <p:spPr>
            <a:xfrm>
              <a:off x="609122" y="2966550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7. </a:t>
              </a:r>
              <a:endParaRPr b="0" i="0" sz="1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44" name="Google Shape;244;p3"/>
            <p:cNvCxnSpPr/>
            <p:nvPr/>
          </p:nvCxnSpPr>
          <p:spPr>
            <a:xfrm>
              <a:off x="566626" y="3367435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5" name="Google Shape;245;p3"/>
            <p:cNvSpPr/>
            <p:nvPr/>
          </p:nvSpPr>
          <p:spPr>
            <a:xfrm>
              <a:off x="609122" y="3387479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 txBox="1"/>
            <p:nvPr/>
          </p:nvSpPr>
          <p:spPr>
            <a:xfrm>
              <a:off x="609122" y="3387479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8. </a:t>
              </a:r>
              <a:r>
                <a:rPr b="0" i="0" lang="en-US" sz="18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Test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7" name="Google Shape;247;p3"/>
            <p:cNvCxnSpPr/>
            <p:nvPr/>
          </p:nvCxnSpPr>
          <p:spPr>
            <a:xfrm>
              <a:off x="566626" y="3788364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8" name="Google Shape;248;p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9" name="Google Shape;249;p3"/>
          <p:cNvGrpSpPr/>
          <p:nvPr/>
        </p:nvGrpSpPr>
        <p:grpSpPr>
          <a:xfrm>
            <a:off x="1379048" y="4846950"/>
            <a:ext cx="9113003" cy="1381680"/>
            <a:chOff x="4275" y="5592"/>
            <a:chExt cx="9113003" cy="1381680"/>
          </a:xfrm>
        </p:grpSpPr>
        <p:sp>
          <p:nvSpPr>
            <p:cNvPr id="250" name="Google Shape;250;p3"/>
            <p:cNvSpPr/>
            <p:nvPr/>
          </p:nvSpPr>
          <p:spPr>
            <a:xfrm>
              <a:off x="4275" y="5592"/>
              <a:ext cx="1639029" cy="547200"/>
            </a:xfrm>
            <a:prstGeom prst="rect">
              <a:avLst/>
            </a:prstGeom>
            <a:gradFill>
              <a:gsLst>
                <a:gs pos="0">
                  <a:srgbClr val="4EB2EB"/>
                </a:gs>
                <a:gs pos="100000">
                  <a:srgbClr val="239AD4"/>
                </a:gs>
              </a:gsLst>
              <a:path path="circle">
                <a:fillToRect r="100%" t="100%"/>
              </a:path>
              <a:tileRect b="-100%" l="-100%"/>
            </a:gradFill>
            <a:ln cap="rnd" cmpd="sng" w="9525">
              <a:solidFill>
                <a:srgbClr val="2FACEA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 txBox="1"/>
            <p:nvPr/>
          </p:nvSpPr>
          <p:spPr>
            <a:xfrm>
              <a:off x="4275" y="5592"/>
              <a:ext cx="1639029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Jul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275" y="552792"/>
              <a:ext cx="1639029" cy="834480"/>
            </a:xfrm>
            <a:prstGeom prst="rect">
              <a:avLst/>
            </a:prstGeom>
            <a:solidFill>
              <a:srgbClr val="CBE2F7">
                <a:alpha val="88235"/>
              </a:srgbClr>
            </a:solidFill>
            <a:ln cap="rnd" cmpd="sng" w="9525">
              <a:solidFill>
                <a:srgbClr val="CBE2F7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 txBox="1"/>
            <p:nvPr/>
          </p:nvSpPr>
          <p:spPr>
            <a:xfrm>
              <a:off x="4275" y="552792"/>
              <a:ext cx="1639029" cy="834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-698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Java Basic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HTML, CSS, JS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872769" y="5592"/>
              <a:ext cx="1639029" cy="547200"/>
            </a:xfrm>
            <a:prstGeom prst="rect">
              <a:avLst/>
            </a:prstGeom>
            <a:gradFill>
              <a:gsLst>
                <a:gs pos="0">
                  <a:srgbClr val="4EB2EB"/>
                </a:gs>
                <a:gs pos="100000">
                  <a:srgbClr val="239AD4"/>
                </a:gs>
              </a:gsLst>
              <a:path path="circle">
                <a:fillToRect r="100%" t="100%"/>
              </a:path>
              <a:tileRect b="-100%" l="-100%"/>
            </a:gradFill>
            <a:ln cap="rnd" cmpd="sng" w="9525">
              <a:solidFill>
                <a:srgbClr val="2FACEA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 txBox="1"/>
            <p:nvPr/>
          </p:nvSpPr>
          <p:spPr>
            <a:xfrm>
              <a:off x="1872769" y="5592"/>
              <a:ext cx="1639029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Aug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872769" y="552792"/>
              <a:ext cx="1639029" cy="834480"/>
            </a:xfrm>
            <a:prstGeom prst="rect">
              <a:avLst/>
            </a:prstGeom>
            <a:solidFill>
              <a:srgbClr val="CBE2F7">
                <a:alpha val="88235"/>
              </a:srgbClr>
            </a:solidFill>
            <a:ln cap="rnd" cmpd="sng" w="9525">
              <a:solidFill>
                <a:srgbClr val="CBE2F7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 txBox="1"/>
            <p:nvPr/>
          </p:nvSpPr>
          <p:spPr>
            <a:xfrm>
              <a:off x="1872769" y="552792"/>
              <a:ext cx="1639029" cy="834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-698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Java Intermediate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            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Database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741262" y="5592"/>
              <a:ext cx="1639029" cy="547200"/>
            </a:xfrm>
            <a:prstGeom prst="rect">
              <a:avLst/>
            </a:prstGeom>
            <a:gradFill>
              <a:gsLst>
                <a:gs pos="0">
                  <a:srgbClr val="4EB2EB"/>
                </a:gs>
                <a:gs pos="100000">
                  <a:srgbClr val="239AD4"/>
                </a:gs>
              </a:gsLst>
              <a:path path="circle">
                <a:fillToRect r="100%" t="100%"/>
              </a:path>
              <a:tileRect b="-100%" l="-100%"/>
            </a:gradFill>
            <a:ln cap="rnd" cmpd="sng" w="9525">
              <a:solidFill>
                <a:srgbClr val="2FACEA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 txBox="1"/>
            <p:nvPr/>
          </p:nvSpPr>
          <p:spPr>
            <a:xfrm>
              <a:off x="3741262" y="5592"/>
              <a:ext cx="1639029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741262" y="552792"/>
              <a:ext cx="1639029" cy="834480"/>
            </a:xfrm>
            <a:prstGeom prst="rect">
              <a:avLst/>
            </a:prstGeom>
            <a:solidFill>
              <a:srgbClr val="CBE2F7">
                <a:alpha val="88235"/>
              </a:srgbClr>
            </a:solidFill>
            <a:ln cap="rnd" cmpd="sng" w="9525">
              <a:solidFill>
                <a:srgbClr val="CBE2F7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 txBox="1"/>
            <p:nvPr/>
          </p:nvSpPr>
          <p:spPr>
            <a:xfrm>
              <a:off x="3741262" y="552792"/>
              <a:ext cx="1639029" cy="834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09755" y="5592"/>
              <a:ext cx="1639029" cy="547200"/>
            </a:xfrm>
            <a:prstGeom prst="rect">
              <a:avLst/>
            </a:prstGeom>
            <a:gradFill>
              <a:gsLst>
                <a:gs pos="0">
                  <a:srgbClr val="4EB2EB"/>
                </a:gs>
                <a:gs pos="100000">
                  <a:srgbClr val="239AD4"/>
                </a:gs>
              </a:gsLst>
              <a:path path="circle">
                <a:fillToRect r="100%" t="100%"/>
              </a:path>
              <a:tileRect b="-100%" l="-100%"/>
            </a:gradFill>
            <a:ln cap="rnd" cmpd="sng" w="9525">
              <a:solidFill>
                <a:srgbClr val="2FACEA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 txBox="1"/>
            <p:nvPr/>
          </p:nvSpPr>
          <p:spPr>
            <a:xfrm>
              <a:off x="5609755" y="5592"/>
              <a:ext cx="1639029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5609755" y="552792"/>
              <a:ext cx="1639029" cy="834480"/>
            </a:xfrm>
            <a:prstGeom prst="rect">
              <a:avLst/>
            </a:prstGeom>
            <a:solidFill>
              <a:srgbClr val="CBE2F7">
                <a:alpha val="88235"/>
              </a:srgbClr>
            </a:solidFill>
            <a:ln cap="rnd" cmpd="sng" w="9525">
              <a:solidFill>
                <a:srgbClr val="CBE2F7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 txBox="1"/>
            <p:nvPr/>
          </p:nvSpPr>
          <p:spPr>
            <a:xfrm>
              <a:off x="5609755" y="552792"/>
              <a:ext cx="1639029" cy="834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7478249" y="5592"/>
              <a:ext cx="1639029" cy="547200"/>
            </a:xfrm>
            <a:prstGeom prst="rect">
              <a:avLst/>
            </a:prstGeom>
            <a:gradFill>
              <a:gsLst>
                <a:gs pos="0">
                  <a:srgbClr val="4EB2EB"/>
                </a:gs>
                <a:gs pos="100000">
                  <a:srgbClr val="239AD4"/>
                </a:gs>
              </a:gsLst>
              <a:path path="circle">
                <a:fillToRect r="100%" t="100%"/>
              </a:path>
              <a:tileRect b="-100%" l="-100%"/>
            </a:gradFill>
            <a:ln cap="rnd" cmpd="sng" w="9525">
              <a:solidFill>
                <a:srgbClr val="2FACEA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 txBox="1"/>
            <p:nvPr/>
          </p:nvSpPr>
          <p:spPr>
            <a:xfrm>
              <a:off x="7478249" y="5592"/>
              <a:ext cx="1639029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7478249" y="552792"/>
              <a:ext cx="1639029" cy="834480"/>
            </a:xfrm>
            <a:prstGeom prst="rect">
              <a:avLst/>
            </a:prstGeom>
            <a:solidFill>
              <a:srgbClr val="CBE2F7">
                <a:alpha val="88235"/>
              </a:srgbClr>
            </a:solidFill>
            <a:ln cap="rnd" cmpd="sng" w="9525">
              <a:solidFill>
                <a:srgbClr val="CBE2F7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 txBox="1"/>
            <p:nvPr/>
          </p:nvSpPr>
          <p:spPr>
            <a:xfrm>
              <a:off x="7478249" y="552792"/>
              <a:ext cx="1639029" cy="834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3ebec143bf_0_1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6" name="Google Shape;456;g13ebec143bf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077200" cy="54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g13ebec143bf_0_11"/>
          <p:cNvSpPr/>
          <p:nvPr/>
        </p:nvSpPr>
        <p:spPr>
          <a:xfrm>
            <a:off x="4265850" y="2583425"/>
            <a:ext cx="7435200" cy="398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-US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123e5   123 * 10^5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-US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123e-5  123 * -10^5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3" name="Google Shape;4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7561" y="0"/>
            <a:ext cx="2793806" cy="294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7561" y="2940849"/>
            <a:ext cx="4878305" cy="391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8481" y="4601939"/>
            <a:ext cx="4684367" cy="225607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1"/>
          <p:cNvSpPr/>
          <p:nvPr/>
        </p:nvSpPr>
        <p:spPr>
          <a:xfrm>
            <a:off x="5472975" y="0"/>
            <a:ext cx="6719100" cy="51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정수를 0으로 나누면 Infinity 가 표시되고 - 도 역시 -Infinity 가 표시된다.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Infinity  의 데이터 타입은 number 이다.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타입이 number이기는 하지만 Infinity 로 연산을 할일은 없다. 단지 문법적으로 숫자 상수를 기술하는 위치에 Infinity 를 기술할수 있고 이것을 통해 문법적인 에러를 점검하는 코드를 작성할수 있다.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숫자가 아닌 값으로 연산을 하게 되면 자바스크립트는 NaN (Not a Number)을 반환하게 된다. NaN도 문법적으로는 숫자 취급을 하게 된다.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2" name="Google Shape;472;p52"/>
          <p:cNvPicPr preferRelativeResize="0"/>
          <p:nvPr/>
        </p:nvPicPr>
        <p:blipFill rotWithShape="1">
          <a:blip r:embed="rId3">
            <a:alphaModFix/>
          </a:blip>
          <a:srcRect b="0" l="1709" r="0" t="0"/>
          <a:stretch/>
        </p:blipFill>
        <p:spPr>
          <a:xfrm>
            <a:off x="1817003" y="0"/>
            <a:ext cx="4278997" cy="452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7003" y="4526869"/>
            <a:ext cx="2106411" cy="139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5314" y="3987209"/>
            <a:ext cx="4297915" cy="2078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0" name="Google Shape;48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13" y="69974"/>
            <a:ext cx="5760262" cy="644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7239" y="4702380"/>
            <a:ext cx="4008829" cy="202071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3"/>
          <p:cNvSpPr/>
          <p:nvPr/>
        </p:nvSpPr>
        <p:spPr>
          <a:xfrm>
            <a:off x="5000625" y="396550"/>
            <a:ext cx="6989100" cy="414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01, 02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자바와는 달리 문자열은 겹따옴표, 홑따옴표를 둘다 사용할수 있다. 여러개의 문자뿐만 아니라 한개 글자도 마찬가지이다.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문자와 변수를 붙여서 출력할 때는 +를 사용한다. 여기서는 여백을 주기 위해 “ “ 따옴표 사이에 스페이스 한개를 사용하였다.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8" name="Google Shape;48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-8"/>
            <a:ext cx="6040887" cy="6720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4849" y="4512199"/>
            <a:ext cx="4467800" cy="22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/>
          <p:nvPr/>
        </p:nvSpPr>
        <p:spPr>
          <a:xfrm>
            <a:off x="5892875" y="186600"/>
            <a:ext cx="6237000" cy="49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따옴표 안에 따옴표를 기술할때는 겹따옴표 내에 홑따옴표를 사용하거나 홑따옴표 내에 겹따옴표를 사용한다.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6" name="Google Shape;49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8479" y="-1"/>
            <a:ext cx="5559102" cy="682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7581" y="2822232"/>
            <a:ext cx="4007988" cy="203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3" name="Google Shape;50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30" y="52475"/>
            <a:ext cx="5552127" cy="6662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0149" y="4889348"/>
            <a:ext cx="4001857" cy="196865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6"/>
          <p:cNvSpPr/>
          <p:nvPr/>
        </p:nvSpPr>
        <p:spPr>
          <a:xfrm>
            <a:off x="5656675" y="116625"/>
            <a:ext cx="6535200" cy="51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이스케이프 시퀀스를 사용하면 홑 따옴표 안에서도 홑따옴표를 표현할수있고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겹따옴표 안에서도 겹따옴표를 나타낼수 있다.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1" name="Google Shape;51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954" y="335995"/>
            <a:ext cx="5350506" cy="404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9954" y="4380613"/>
            <a:ext cx="2018279" cy="1855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8271" y="3807502"/>
            <a:ext cx="4805403" cy="2714503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7"/>
          <p:cNvSpPr/>
          <p:nvPr/>
        </p:nvSpPr>
        <p:spPr>
          <a:xfrm>
            <a:off x="5035625" y="169125"/>
            <a:ext cx="7050300" cy="27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\n 줄 바꿈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\t 탭, 일정 간격을 띄움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0" name="Google Shape;52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2231" y="0"/>
            <a:ext cx="710753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6" name="Google Shape;52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8764" y="2207544"/>
            <a:ext cx="10010768" cy="1524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"/>
          <p:cNvSpPr txBox="1"/>
          <p:nvPr>
            <p:ph type="title"/>
          </p:nvPr>
        </p:nvSpPr>
        <p:spPr>
          <a:xfrm>
            <a:off x="1484311" y="69455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JS</a:t>
            </a:r>
            <a:endParaRPr/>
          </a:p>
        </p:txBody>
      </p:sp>
      <p:sp>
        <p:nvSpPr>
          <p:cNvPr id="275" name="Google Shape;275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6" name="Google Shape;2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484"/>
            <a:ext cx="4153480" cy="6868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4731" y="2371099"/>
            <a:ext cx="4077269" cy="448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2" name="Google Shape;532;p60"/>
          <p:cNvPicPr preferRelativeResize="0"/>
          <p:nvPr/>
        </p:nvPicPr>
        <p:blipFill rotWithShape="1">
          <a:blip r:embed="rId3">
            <a:alphaModFix/>
          </a:blip>
          <a:srcRect b="0" l="3084" r="0" t="0"/>
          <a:stretch/>
        </p:blipFill>
        <p:spPr>
          <a:xfrm>
            <a:off x="2034635" y="0"/>
            <a:ext cx="3390469" cy="6434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4636" y="6116266"/>
            <a:ext cx="1112601" cy="741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6898" y="3761076"/>
            <a:ext cx="4432832" cy="2672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0" name="Google Shape;540;p61"/>
          <p:cNvPicPr preferRelativeResize="0"/>
          <p:nvPr/>
        </p:nvPicPr>
        <p:blipFill rotWithShape="1">
          <a:blip r:embed="rId3">
            <a:alphaModFix/>
          </a:blip>
          <a:srcRect b="1663" l="0" r="0" t="0"/>
          <a:stretch/>
        </p:blipFill>
        <p:spPr>
          <a:xfrm>
            <a:off x="1551710" y="0"/>
            <a:ext cx="4732132" cy="617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61"/>
          <p:cNvPicPr preferRelativeResize="0"/>
          <p:nvPr/>
        </p:nvPicPr>
        <p:blipFill rotWithShape="1">
          <a:blip r:embed="rId4">
            <a:alphaModFix/>
          </a:blip>
          <a:srcRect b="0" l="0" r="0" t="7840"/>
          <a:stretch/>
        </p:blipFill>
        <p:spPr>
          <a:xfrm>
            <a:off x="6283841" y="1175513"/>
            <a:ext cx="4674521" cy="2502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7032" y="4288021"/>
            <a:ext cx="3854968" cy="2569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8" name="Google Shape;54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7407" y="2675716"/>
            <a:ext cx="8844449" cy="1183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4" name="Google Shape;55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744" y="-1"/>
            <a:ext cx="4461893" cy="653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7637" y="0"/>
            <a:ext cx="4439516" cy="3572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1258" y="4008438"/>
            <a:ext cx="3875724" cy="223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2" name="Google Shape;56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1219" y="2818523"/>
            <a:ext cx="8300637" cy="1341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8" name="Google Shape;56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" y="78044"/>
            <a:ext cx="4456022" cy="660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6037" y="78044"/>
            <a:ext cx="3738327" cy="3866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1979" y="3944834"/>
            <a:ext cx="3738327" cy="2753807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5"/>
          <p:cNvSpPr/>
          <p:nvPr/>
        </p:nvSpPr>
        <p:spPr>
          <a:xfrm>
            <a:off x="8342150" y="1227550"/>
            <a:ext cx="3639000" cy="538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!==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값만 비교하는 것이 아닌 자료형까지 함께 비교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7" name="Google Shape;57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740" y="2444780"/>
            <a:ext cx="8356519" cy="1478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3" name="Google Shape;58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5874" y="0"/>
            <a:ext cx="4599595" cy="6867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1752" y="-4"/>
            <a:ext cx="4018751" cy="2289753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67"/>
          <p:cNvSpPr/>
          <p:nvPr/>
        </p:nvSpPr>
        <p:spPr>
          <a:xfrm>
            <a:off x="6706375" y="2289750"/>
            <a:ext cx="5485500" cy="457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not(false) 이므로 결과가 true가 된다.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그런데 이식에서 괄호 안에 비교 연산식을 기술 하였기 때문에 (num1 == n um2) 가 먼저 실행되어 false 가 산출되고 그 false에 대해 ! 즉 not이 적용되어 true라는 결과 출력된다. 만약 !num1 == num2 와 같이 기술하게 되면  !num1이 먼저 실해되고 그 결과에 대해 num2 와의 == 연산이 실행되면 의미가 달라지게 된다. 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1" name="Google Shape;59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5073" y="2292653"/>
            <a:ext cx="7230946" cy="1450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7" name="Google Shape;59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9" y="18443"/>
            <a:ext cx="4430189" cy="6229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131" y="6297046"/>
            <a:ext cx="1167975" cy="492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77628" y="6063379"/>
            <a:ext cx="1377851" cy="95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21548" y="264849"/>
            <a:ext cx="4665475" cy="21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69"/>
          <p:cNvSpPr/>
          <p:nvPr/>
        </p:nvSpPr>
        <p:spPr>
          <a:xfrm>
            <a:off x="4773200" y="2408450"/>
            <a:ext cx="7032900" cy="444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num1 의 값인 7은 2진수로 0111 이고 변수 num2의 값인 3은 2진수로 0011 이다.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2개의 비트가 모두 1일때만 결과가 1이 되므로 0111 &amp; 0011 = 0011 이고 10진수로는 3이다.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2개 비트 중 한개 비트만 1이면 결과가 1이 되므로 0111 | 0011 = 0111 이고 10 진수로는 7 이다.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1은 0, 0은 1이 되므로 0111은 1000이 되며 부호 비트가 1로 음수이므로 10진수로는 -8이 된다.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대응하는 2개 비트가 서로 다를 때만 결과가 1이 되므로 0111 &amp; 0011 = 0100이고 10진수로는 4가 된다.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p5"/>
          <p:cNvPicPr preferRelativeResize="0"/>
          <p:nvPr/>
        </p:nvPicPr>
        <p:blipFill rotWithShape="1">
          <a:blip r:embed="rId3">
            <a:alphaModFix/>
          </a:blip>
          <a:srcRect b="0" l="0" r="0" t="6237"/>
          <a:stretch/>
        </p:blipFill>
        <p:spPr>
          <a:xfrm>
            <a:off x="2214448" y="1665032"/>
            <a:ext cx="3017474" cy="1533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4448" y="2978212"/>
            <a:ext cx="3015983" cy="1363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7" name="Google Shape;60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6146" y="718851"/>
            <a:ext cx="8419249" cy="1560038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70"/>
          <p:cNvSpPr/>
          <p:nvPr/>
        </p:nvSpPr>
        <p:spPr>
          <a:xfrm>
            <a:off x="2131450" y="3047025"/>
            <a:ext cx="8974800" cy="368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3항 연산자는 하나의 조건을 판별하여 true일경우와 false일경우 각기 다른 작업을 실행한다.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형식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1" i="0" lang="en-US" sz="2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(조건식) ? true 일경우 : false일경우 </a:t>
            </a:r>
            <a:endParaRPr b="1" i="0" sz="2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4" name="Google Shape;61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1150" y="0"/>
            <a:ext cx="5673248" cy="664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4398" y="2890762"/>
            <a:ext cx="4366490" cy="1883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1" name="Google Shape;621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3583" y="2920834"/>
            <a:ext cx="6243187" cy="101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7" name="Google Shape;627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1637" y="-1"/>
            <a:ext cx="4025126" cy="6804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6943" y="3402404"/>
            <a:ext cx="5185057" cy="226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4" name="Google Shape;634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1651" y="2707274"/>
            <a:ext cx="8220315" cy="1141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0" name="Google Shape;640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206" y="602175"/>
            <a:ext cx="3818682" cy="560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5389" y="3284935"/>
            <a:ext cx="5117634" cy="2350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7" name="Google Shape;64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23582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8815" y="2147777"/>
            <a:ext cx="6763185" cy="471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81"/>
          <p:cNvGrpSpPr/>
          <p:nvPr/>
        </p:nvGrpSpPr>
        <p:grpSpPr>
          <a:xfrm>
            <a:off x="3860230" y="1351591"/>
            <a:ext cx="4471540" cy="4154818"/>
            <a:chOff x="3859660" y="2243470"/>
            <a:chExt cx="4471540" cy="4154818"/>
          </a:xfrm>
        </p:grpSpPr>
        <p:pic>
          <p:nvPicPr>
            <p:cNvPr id="654" name="Google Shape;654;p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59660" y="2243470"/>
              <a:ext cx="4471540" cy="2742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5" name="Google Shape;655;p81"/>
            <p:cNvPicPr preferRelativeResize="0"/>
            <p:nvPr/>
          </p:nvPicPr>
          <p:blipFill rotWithShape="1">
            <a:blip r:embed="rId4">
              <a:alphaModFix/>
            </a:blip>
            <a:srcRect b="22212" l="0" r="0" t="0"/>
            <a:stretch/>
          </p:blipFill>
          <p:spPr>
            <a:xfrm>
              <a:off x="3860800" y="4985600"/>
              <a:ext cx="4470400" cy="14126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6" name="Google Shape;656;p8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000" y="2063750"/>
            <a:ext cx="58420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8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0" name="Google Shape;2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4979" y="2392325"/>
            <a:ext cx="6255436" cy="12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6" name="Google Shape;2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825" y="1456660"/>
            <a:ext cx="8662350" cy="4210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2" name="Google Shape;3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0158" y="445444"/>
            <a:ext cx="5996763" cy="5529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8" name="Google Shape;3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6477" y="829341"/>
            <a:ext cx="6162630" cy="4401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2021-02-07T13:43:02Z</dcterms:created>
  <dc:creator>윤근수</dc:creator>
</cp:coreProperties>
</file>