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66"/>
  </p:notesMasterIdLst>
  <p:sldIdLst>
    <p:sldId id="474" r:id="rId3"/>
    <p:sldId id="413" r:id="rId4"/>
    <p:sldId id="296" r:id="rId5"/>
    <p:sldId id="425" r:id="rId6"/>
    <p:sldId id="482" r:id="rId7"/>
    <p:sldId id="483" r:id="rId8"/>
    <p:sldId id="484" r:id="rId9"/>
    <p:sldId id="485" r:id="rId10"/>
    <p:sldId id="486" r:id="rId11"/>
    <p:sldId id="487" r:id="rId12"/>
    <p:sldId id="426" r:id="rId13"/>
    <p:sldId id="427" r:id="rId14"/>
    <p:sldId id="304" r:id="rId15"/>
    <p:sldId id="428" r:id="rId16"/>
    <p:sldId id="419" r:id="rId17"/>
    <p:sldId id="429" r:id="rId18"/>
    <p:sldId id="447" r:id="rId19"/>
    <p:sldId id="357" r:id="rId20"/>
    <p:sldId id="446" r:id="rId21"/>
    <p:sldId id="276" r:id="rId22"/>
    <p:sldId id="448" r:id="rId23"/>
    <p:sldId id="449" r:id="rId24"/>
    <p:sldId id="291" r:id="rId25"/>
    <p:sldId id="433" r:id="rId26"/>
    <p:sldId id="434" r:id="rId27"/>
    <p:sldId id="435" r:id="rId28"/>
    <p:sldId id="436" r:id="rId29"/>
    <p:sldId id="439" r:id="rId30"/>
    <p:sldId id="438" r:id="rId31"/>
    <p:sldId id="441" r:id="rId32"/>
    <p:sldId id="475" r:id="rId33"/>
    <p:sldId id="442" r:id="rId34"/>
    <p:sldId id="416" r:id="rId35"/>
    <p:sldId id="294" r:id="rId36"/>
    <p:sldId id="477" r:id="rId37"/>
    <p:sldId id="421" r:id="rId38"/>
    <p:sldId id="479" r:id="rId39"/>
    <p:sldId id="375" r:id="rId40"/>
    <p:sldId id="478" r:id="rId41"/>
    <p:sldId id="423" r:id="rId42"/>
    <p:sldId id="378" r:id="rId43"/>
    <p:sldId id="443" r:id="rId44"/>
    <p:sldId id="444" r:id="rId45"/>
    <p:sldId id="418" r:id="rId46"/>
    <p:sldId id="452" r:id="rId47"/>
    <p:sldId id="453" r:id="rId48"/>
    <p:sldId id="480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81" r:id="rId57"/>
    <p:sldId id="468" r:id="rId58"/>
    <p:sldId id="462" r:id="rId59"/>
    <p:sldId id="463" r:id="rId60"/>
    <p:sldId id="464" r:id="rId61"/>
    <p:sldId id="465" r:id="rId62"/>
    <p:sldId id="466" r:id="rId63"/>
    <p:sldId id="467" r:id="rId64"/>
    <p:sldId id="488" r:id="rId6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4DFD1"/>
    <a:srgbClr val="FF3399"/>
    <a:srgbClr val="FF0000"/>
    <a:srgbClr val="FF7C80"/>
    <a:srgbClr val="FF5050"/>
    <a:srgbClr val="FFCC99"/>
    <a:srgbClr val="66FFFF"/>
    <a:srgbClr val="66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5" autoAdjust="0"/>
    <p:restoredTop sz="88018" autoAdjust="0"/>
  </p:normalViewPr>
  <p:slideViewPr>
    <p:cSldViewPr snapToGrid="0">
      <p:cViewPr varScale="1">
        <p:scale>
          <a:sx n="76" d="100"/>
          <a:sy n="76" d="100"/>
        </p:scale>
        <p:origin x="-1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22D473-3EDF-465C-A57D-40EDAA17C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8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BC65B3-BB7C-4AC2-924B-418E11B67EF3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Square Kilometre Array (SKA) – to be built in 2024 in Australia Outback or South African dessert. Will generate one </a:t>
            </a:r>
            <a:r>
              <a:rPr lang="en-US" altLang="en-US" dirty="0" err="1" smtClean="0"/>
              <a:t>exabyte</a:t>
            </a:r>
            <a:r>
              <a:rPr lang="en-US" altLang="en-US" dirty="0" smtClean="0"/>
              <a:t> of data each DAY from 3000 radio telescopes.</a:t>
            </a:r>
          </a:p>
          <a:p>
            <a:pPr eaLnBrk="1" hangingPunct="1"/>
            <a:r>
              <a:rPr lang="en-US" altLang="en-US" dirty="0" smtClean="0"/>
              <a:t>SKA Reference: http://spectrum.ieee.org/tech-talk/aerospace/astrophysics/an-exascale-challenge-for-radio-astronomy?utm_source=feedburner&amp;utm_medium=feed&amp;utm_campaign=Feed%253A%20IeeeSpectrum%20%2528IEEE%20Spectrum%2529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4B010C-6242-4398-B490-19719C935629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00BE1B-7303-4DB0-BEEB-05A07A69362D}" type="slidenum">
              <a:rPr lang="en-US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9967E7-C27F-49D7-B030-9C144C51814C}" type="slidenum">
              <a:rPr lang="en-US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53F482-9EF6-4933-A02F-41F1B32907F1}" type="slidenum">
              <a:rPr lang="en-US" altLang="en-US" smtClean="0"/>
              <a:pPr eaLnBrk="1" hangingPunct="1">
                <a:spcBef>
                  <a:spcPct val="0"/>
                </a:spcBef>
              </a:pPr>
              <a:t>63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BC65B3-BB7C-4AC2-924B-418E11B67EF3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Square Kilometre Array (SKA) – to be built in 2024 in Australia Outback or South African dessert. Will generate one </a:t>
            </a:r>
            <a:r>
              <a:rPr lang="en-US" altLang="en-US" dirty="0" err="1" smtClean="0"/>
              <a:t>exabyte</a:t>
            </a:r>
            <a:r>
              <a:rPr lang="en-US" altLang="en-US" dirty="0" smtClean="0"/>
              <a:t> of data each DAY from 3000 radio telescopes.</a:t>
            </a:r>
          </a:p>
          <a:p>
            <a:pPr eaLnBrk="1" hangingPunct="1"/>
            <a:r>
              <a:rPr lang="en-US" altLang="en-US" dirty="0" smtClean="0"/>
              <a:t>SKA Reference: http://spectrum.ieee.org/tech-talk/aerospace/astrophysics/an-exascale-challenge-for-radio-astronomy?utm_source=feedburner&amp;utm_medium=feed&amp;utm_campaign=Feed%253A%20IeeeSpectrum%20%2528IEEE%20Spectrum%2529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BC65B3-BB7C-4AC2-924B-418E11B67EF3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Square Kilometre Array (SKA) – to be built in 2024 in Australia Outback or South African dessert. Will generate one </a:t>
            </a:r>
            <a:r>
              <a:rPr lang="en-US" altLang="en-US" dirty="0" err="1" smtClean="0"/>
              <a:t>exabyte</a:t>
            </a:r>
            <a:r>
              <a:rPr lang="en-US" altLang="en-US" dirty="0" smtClean="0"/>
              <a:t> of data each DAY from 3000 radio telescopes.</a:t>
            </a:r>
          </a:p>
          <a:p>
            <a:pPr eaLnBrk="1" hangingPunct="1"/>
            <a:r>
              <a:rPr lang="en-US" altLang="en-US" dirty="0" smtClean="0"/>
              <a:t>SKA Reference: http://spectrum.ieee.org/tech-talk/aerospace/astrophysics/an-exascale-challenge-for-radio-astronomy?utm_source=feedburner&amp;utm_medium=feed&amp;utm_campaign=Feed%253A%20IeeeSpectrum%20%2528IEEE%20Spectrum%2529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2D473-3EDF-465C-A57D-40EDAA17CD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AE7F7-D48A-4D6F-97AB-30536E59173D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AE7F7-D48A-4D6F-97AB-30536E59173D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7FE4D7-E72B-4AC8-9FFF-9090B1241760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9DFDA6-6D5E-4DF2-9074-845892BB9F4B}" type="slidenum">
              <a:rPr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9DFDA6-6D5E-4DF2-9074-845892BB9F4B}" type="slidenum">
              <a:rPr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962B6F8D-368F-4709-8B4D-D4B2B6DA0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0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F6ADB-34EB-428A-8BA7-55B8490A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1FDDC-4AF7-4E18-B43D-42091C289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FA42-D90B-484D-BEED-042C21DB8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6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671 w 2880"/>
                <a:gd name="T5" fmla="*/ 288 h 288"/>
                <a:gd name="T6" fmla="*/ 2631 w 2880"/>
                <a:gd name="T7" fmla="*/ 256 h 288"/>
                <a:gd name="T8" fmla="*/ 2466 w 2880"/>
                <a:gd name="T9" fmla="*/ 134 h 288"/>
                <a:gd name="T10" fmla="*/ 2254 w 2880"/>
                <a:gd name="T11" fmla="*/ 46 h 288"/>
                <a:gd name="T12" fmla="*/ 2069 w 2880"/>
                <a:gd name="T13" fmla="*/ 10 h 288"/>
                <a:gd name="T14" fmla="*/ 1959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0 h 290"/>
                <a:gd name="T4" fmla="*/ 2962 w 3194"/>
                <a:gd name="T5" fmla="*/ 302 h 290"/>
                <a:gd name="T6" fmla="*/ 2956 w 3194"/>
                <a:gd name="T7" fmla="*/ 268 h 290"/>
                <a:gd name="T8" fmla="*/ 2930 w 3194"/>
                <a:gd name="T9" fmla="*/ 158 h 290"/>
                <a:gd name="T10" fmla="*/ 2892 w 3194"/>
                <a:gd name="T11" fmla="*/ 34 h 290"/>
                <a:gd name="T12" fmla="*/ 2878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8206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7EF44-ACCC-4D7D-A846-B931404AF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026B0-0DB1-48F1-990D-3FB0723AB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58734-8CAA-40A1-8839-586E786EE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4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623BB-FA5A-4F5B-B5AE-65FF70F79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9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2258-D672-439C-8CD0-25D9E3911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B29D1-E38D-436C-B26E-8BA3F1483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6FEB-AF00-44A4-B84A-641E94244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22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11A71-9173-4723-B059-E20C5A063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0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C63B9-6F92-4A1F-B27B-8A83F19C1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11391-71C1-4506-AAE2-0AFB5F847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41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11098-8F90-475E-ACFA-2F7F54A4D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FDEF-B4FC-40C2-ABEF-5C5EF7625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9204-3899-4960-9B21-907D39CAD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56EA9-578C-4BF7-AC8D-9918D352D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3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B650B-C966-4090-A364-642DAFEA8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E18F4-8BE1-4089-99C0-441EDAE7A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8682E-6849-444C-9B7F-216DC1D8C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7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679BB-A8BD-4AEF-8B45-D34019D5D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8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2A417611-0779-425C-90AA-79D39F504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B49CBDE-887F-45EC-ACF9-1E1E12D47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University, Graduate 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School</a:t>
            </a:r>
            <a:endParaRPr lang="en-US" sz="800" dirty="0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10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143000"/>
            <a:ext cx="8610600" cy="3200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/>
                <a:cs typeface="Tahoma"/>
              </a:rPr>
              <a:t>Class 3: What is </a:t>
            </a:r>
            <a:r>
              <a:rPr lang="en-US" altLang="en-US" dirty="0">
                <a:latin typeface="Tahoma"/>
                <a:cs typeface="Tahoma"/>
              </a:rPr>
              <a:t>Big </a:t>
            </a:r>
            <a:r>
              <a:rPr lang="en-US" altLang="en-US" dirty="0" smtClean="0">
                <a:latin typeface="Tahoma"/>
                <a:cs typeface="Tahoma"/>
              </a:rPr>
              <a:t>Data?</a:t>
            </a:r>
            <a:endParaRPr lang="en-US" altLang="en-US" sz="900" dirty="0" smtClean="0">
              <a:latin typeface="Tahoma"/>
              <a:cs typeface="Tahoma"/>
            </a:endParaRPr>
          </a:p>
          <a:p>
            <a:pPr eaLnBrk="1" hangingPunct="1"/>
            <a:endParaRPr lang="en-US" altLang="en-US" sz="900" dirty="0">
              <a:latin typeface="Tahoma"/>
              <a:ea typeface="Tahoma" panose="020B0604030504040204" pitchFamily="34" charset="0"/>
              <a:cs typeface="Tahoma"/>
            </a:endParaRPr>
          </a:p>
          <a:p>
            <a:pPr eaLnBrk="1" hangingPunct="1"/>
            <a:r>
              <a:rPr lang="en-US" altLang="en-US" sz="2000" dirty="0" smtClean="0">
                <a:latin typeface="Tahoma"/>
                <a:ea typeface="Tahoma" panose="020B0604030504040204" pitchFamily="34" charset="0"/>
                <a:cs typeface="Tahoma"/>
              </a:rPr>
              <a:t>New York University</a:t>
            </a:r>
            <a:endParaRPr lang="de-DE" altLang="en-US" sz="2000" b="1" i="1" dirty="0" smtClean="0">
              <a:latin typeface="Tahoma"/>
              <a:ea typeface="Tahoma" panose="020B0604030504040204" pitchFamily="34" charset="0"/>
              <a:cs typeface="Tahoma"/>
            </a:endParaRPr>
          </a:p>
          <a:p>
            <a:pPr eaLnBrk="1" hangingPunct="1"/>
            <a:r>
              <a:rPr lang="de-DE" altLang="en-US" sz="2000" b="1" i="1" dirty="0" smtClean="0">
                <a:latin typeface="Tahoma"/>
                <a:ea typeface="Tahoma" panose="020B0604030504040204" pitchFamily="34" charset="0"/>
                <a:cs typeface="Tahoma"/>
              </a:rPr>
              <a:t>Fall 2016</a:t>
            </a:r>
            <a:endParaRPr lang="en-US" altLang="en-US" sz="2000" b="1" i="1" dirty="0" smtClean="0">
              <a:latin typeface="Tahoma"/>
              <a:ea typeface="Tahoma" panose="020B0604030504040204" pitchFamily="34" charset="0"/>
              <a:cs typeface="Tahoma"/>
            </a:endParaRP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3254625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4528319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Petabyte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Zettabyte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Yottabyte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B5052E-8826-4126-98BC-3B7FD4E572D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1312581"/>
              </p:ext>
            </p:extLst>
          </p:nvPr>
        </p:nvGraphicFramePr>
        <p:xfrm>
          <a:off x="762000" y="1971675"/>
          <a:ext cx="7772400" cy="3468281"/>
        </p:xfrm>
        <a:graphic>
          <a:graphicData uri="http://schemas.openxmlformats.org/drawingml/2006/table">
            <a:tbl>
              <a:tblPr/>
              <a:tblGrid>
                <a:gridCol w="1029861"/>
                <a:gridCol w="798939"/>
                <a:gridCol w="1524000"/>
                <a:gridCol w="1295400"/>
                <a:gridCol w="31242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Abbr.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 2)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 10)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*Number of Bytes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Kilobyte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Megabyte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Gigabyte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72" name="Rectangle 217"/>
          <p:cNvSpPr>
            <a:spLocks noChangeArrowheads="1"/>
          </p:cNvSpPr>
          <p:nvPr/>
        </p:nvSpPr>
        <p:spPr bwMode="auto">
          <a:xfrm>
            <a:off x="533400" y="1219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How big is BIG?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= 1000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B5052E-8826-4126-98BC-3B7FD4E572D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3132814"/>
              </p:ext>
            </p:extLst>
          </p:nvPr>
        </p:nvGraphicFramePr>
        <p:xfrm>
          <a:off x="152401" y="1971675"/>
          <a:ext cx="8839200" cy="3181769"/>
        </p:xfrm>
        <a:graphic>
          <a:graphicData uri="http://schemas.openxmlformats.org/drawingml/2006/table">
            <a:tbl>
              <a:tblPr/>
              <a:tblGrid>
                <a:gridCol w="1007978"/>
                <a:gridCol w="697832"/>
                <a:gridCol w="808789"/>
                <a:gridCol w="2743200"/>
                <a:gridCol w="914400"/>
                <a:gridCol w="2667001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Abbr.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(exp.,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 2)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(exp.,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 10)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*Number of 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Kilobyte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024</a:t>
                      </a:r>
                      <a:endParaRPr 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Megabyte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048,576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Gigabyte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073,741,824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099,511,627,776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125,899,906,842,620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152,921,504,606,850,000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180,591,620,717,410,000,000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208,925,819,614,630,000,000,000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1,000,000,000,000,000,000,000,000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= 1000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, which equals 1024 exactly.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2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9692923-9473-4B8A-B0D5-BA59A20CC1E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5181600"/>
            <a:ext cx="7391400" cy="12954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altLang="en-US" sz="1600" dirty="0" smtClean="0"/>
              <a:t>2006 - World’s hard drives estimated at: ~</a:t>
            </a:r>
            <a:r>
              <a:rPr lang="en-US" altLang="en-US" sz="1600" b="1" dirty="0" smtClean="0"/>
              <a:t>160 </a:t>
            </a:r>
            <a:r>
              <a:rPr lang="en-US" altLang="en-US" sz="1600" b="1" dirty="0" err="1" smtClean="0"/>
              <a:t>exabytes</a:t>
            </a:r>
            <a:r>
              <a:rPr lang="en-US" altLang="en-US" sz="1600" b="1" dirty="0" smtClean="0"/>
              <a:t> (EB)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600" dirty="0" smtClean="0"/>
              <a:t>2009 - Internet estimated to contain:       ~</a:t>
            </a:r>
            <a:r>
              <a:rPr lang="en-US" altLang="en-US" sz="1600" b="1" dirty="0" smtClean="0"/>
              <a:t>500 </a:t>
            </a:r>
            <a:r>
              <a:rPr lang="en-US" altLang="en-US" sz="1600" b="1" dirty="0" err="1" smtClean="0"/>
              <a:t>exabytes</a:t>
            </a:r>
            <a:r>
              <a:rPr lang="en-US" altLang="en-US" sz="1600" b="1" dirty="0" smtClean="0"/>
              <a:t> (EB)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600" dirty="0" smtClean="0"/>
              <a:t>By 2013, entered ZB range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z="1600" baseline="30000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en-US" sz="800" i="1" dirty="0" smtClean="0"/>
          </a:p>
        </p:txBody>
      </p:sp>
      <p:graphicFrame>
        <p:nvGraphicFramePr>
          <p:cNvPr id="10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6554823"/>
              </p:ext>
            </p:extLst>
          </p:nvPr>
        </p:nvGraphicFramePr>
        <p:xfrm>
          <a:off x="2438399" y="1600200"/>
          <a:ext cx="6096000" cy="3307084"/>
        </p:xfrm>
        <a:graphic>
          <a:graphicData uri="http://schemas.openxmlformats.org/drawingml/2006/table">
            <a:tbl>
              <a:tblPr/>
              <a:tblGrid>
                <a:gridCol w="990601"/>
                <a:gridCol w="685800"/>
                <a:gridCol w="870584"/>
                <a:gridCol w="2700336"/>
                <a:gridCol w="848679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Abbr.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34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1,152,921,504,606,850,000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1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Zettabyte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1,180,591,620,717,410,000,000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YB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3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1,208,925,819,614,630,000,000,000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57200" y="2133600"/>
            <a:ext cx="1905000" cy="1371600"/>
          </a:xfrm>
          <a:prstGeom prst="downArrow">
            <a:avLst/>
          </a:prstGeom>
          <a:gradFill flip="none" rotWithShape="1">
            <a:gsLst>
              <a:gs pos="0">
                <a:srgbClr val="FF0000">
                  <a:alpha val="69000"/>
                </a:srgbClr>
              </a:gs>
              <a:gs pos="50000">
                <a:srgbClr val="FF7C80">
                  <a:alpha val="54000"/>
                  <a:lumMod val="60000"/>
                  <a:lumOff val="40000"/>
                </a:srgbClr>
              </a:gs>
              <a:gs pos="100000">
                <a:schemeClr val="bg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34260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2013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3657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2014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2286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2006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2667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2009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8C1F1D-5ED9-425E-9E00-FB2BCB57CEA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[1] http://en.wikipedia.org/wiki/Yottabyte </a:t>
            </a:r>
          </a:p>
        </p:txBody>
      </p:sp>
      <p:graphicFrame>
        <p:nvGraphicFramePr>
          <p:cNvPr id="7465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0306"/>
              </p:ext>
            </p:extLst>
          </p:nvPr>
        </p:nvGraphicFramePr>
        <p:xfrm>
          <a:off x="762000" y="1971675"/>
          <a:ext cx="7067550" cy="2795587"/>
        </p:xfrm>
        <a:graphic>
          <a:graphicData uri="http://schemas.openxmlformats.org/drawingml/2006/table">
            <a:tbl>
              <a:tblPr/>
              <a:tblGrid>
                <a:gridCol w="1417638"/>
                <a:gridCol w="5649912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30196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Kilobyte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Megabyte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Gigabyte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Zettabyte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Yottabyte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4" name="Rectangle 82"/>
          <p:cNvSpPr>
            <a:spLocks noChangeArrowheads="1"/>
          </p:cNvSpPr>
          <p:nvPr/>
        </p:nvSpPr>
        <p:spPr bwMode="auto">
          <a:xfrm>
            <a:off x="533400" y="1219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Storage Sizes – How big is BIG?</a:t>
            </a:r>
          </a:p>
        </p:txBody>
      </p:sp>
    </p:spTree>
    <p:extLst>
      <p:ext uri="{BB962C8B-B14F-4D97-AF65-F5344CB8AC3E}">
        <p14:creationId xmlns:p14="http://schemas.microsoft.com/office/powerpoint/2010/main" val="77008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8C1F1D-5ED9-425E-9E00-FB2BCB57CEA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[1] http://en.wikipedia.org/wiki/Yottabyte </a:t>
            </a:r>
          </a:p>
        </p:txBody>
      </p:sp>
      <p:graphicFrame>
        <p:nvGraphicFramePr>
          <p:cNvPr id="7465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3970615"/>
              </p:ext>
            </p:extLst>
          </p:nvPr>
        </p:nvGraphicFramePr>
        <p:xfrm>
          <a:off x="228600" y="1905000"/>
          <a:ext cx="8686800" cy="3008947"/>
        </p:xfrm>
        <a:graphic>
          <a:graphicData uri="http://schemas.openxmlformats.org/drawingml/2006/table">
            <a:tbl>
              <a:tblPr/>
              <a:tblGrid>
                <a:gridCol w="1417638"/>
                <a:gridCol w="7269162"/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Range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20000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Kilobyte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Text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Megabyte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Song, mp3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Gigabyte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Movie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External laptop hard drive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Rack of nodes, e.g. Oracle Big Data Appliance (BDA)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Zettabyte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(Internet data in 2009 = 500EB) + (All the world’s hard drives in 2006 = 160EB) + (Internet data 2009 to present) + (All the world’s hard drives 2006 to present)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Yottabyte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???????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4" name="Rectangle 82"/>
          <p:cNvSpPr>
            <a:spLocks noChangeArrowheads="1"/>
          </p:cNvSpPr>
          <p:nvPr/>
        </p:nvSpPr>
        <p:spPr bwMode="auto">
          <a:xfrm>
            <a:off x="533400" y="1219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Storage Sizes – How big is BIG?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3732DDC-2130-4ECF-BC5B-B8B5AA6A6D7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20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/>
              <a:t>How big is BIG?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>
                <a:solidFill>
                  <a:srgbClr val="FF3300"/>
                </a:solidFill>
              </a:rPr>
              <a:t>What is Big Data?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Why is Big Data a problem</a:t>
            </a:r>
            <a:r>
              <a:rPr lang="en-US" altLang="en-US" sz="2000" dirty="0" smtClean="0"/>
              <a:t>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can we solve the Big Data problem</a:t>
            </a:r>
            <a:r>
              <a:rPr lang="en-US" altLang="en-US" sz="2000" dirty="0" smtClean="0"/>
              <a:t>?</a:t>
            </a:r>
            <a:endParaRPr lang="en-US" altLang="en-US" sz="2000" dirty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err="1" smtClean="0"/>
              <a:t>Hadoop</a:t>
            </a:r>
            <a:r>
              <a:rPr lang="en-US" altLang="en-US" sz="2000" dirty="0" smtClean="0"/>
              <a:t> – HDFS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Hadoop MapReduce – Review of the Weather Program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endParaRPr lang="en-US" alt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409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49B57D-1A51-4436-903B-B3E12242C4D1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http://radar.oreilly.com/2010/06/what-is-data-science.html</a:t>
            </a:r>
          </a:p>
        </p:txBody>
      </p:sp>
      <p:sp>
        <p:nvSpPr>
          <p:cNvPr id="11270" name="Rectangle 65"/>
          <p:cNvSpPr>
            <a:spLocks noChangeArrowheads="1"/>
          </p:cNvSpPr>
          <p:nvPr/>
        </p:nvSpPr>
        <p:spPr bwMode="auto">
          <a:xfrm>
            <a:off x="5334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3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/>
              <a:t>“Big” </a:t>
            </a:r>
            <a:r>
              <a:rPr lang="en-US" altLang="en-US" sz="2800" dirty="0" smtClean="0"/>
              <a:t>data is not new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5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Oil companies, telecommunications companies, and other data-centric industries have had huge datasets for a long time. 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Datacenter energy </a:t>
            </a:r>
            <a:r>
              <a:rPr lang="en-US" altLang="en-US" sz="2400" dirty="0" smtClean="0"/>
              <a:t>example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GPS ground stations example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04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49B57D-1A51-4436-903B-B3E12242C4D1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http://radar.oreilly.com/2010/06/what-is-data-science.html</a:t>
            </a:r>
          </a:p>
        </p:txBody>
      </p:sp>
      <p:sp>
        <p:nvSpPr>
          <p:cNvPr id="11270" name="Rectangle 65"/>
          <p:cNvSpPr>
            <a:spLocks noChangeArrowheads="1"/>
          </p:cNvSpPr>
          <p:nvPr/>
        </p:nvSpPr>
        <p:spPr bwMode="auto">
          <a:xfrm>
            <a:off x="5334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32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3200" dirty="0" smtClean="0"/>
              <a:t>As </a:t>
            </a:r>
            <a:r>
              <a:rPr lang="en-US" altLang="en-US" sz="3200" dirty="0"/>
              <a:t>storage capacity continues to expand, </a:t>
            </a:r>
            <a:endParaRPr lang="en-US" altLang="en-US" sz="32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/>
              <a:t>	today’s “big” is </a:t>
            </a:r>
            <a:endParaRPr lang="en-US" altLang="en-US" sz="28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/>
              <a:t>	tomorrow’s “medium” and </a:t>
            </a:r>
            <a:endParaRPr lang="en-US" altLang="en-US" sz="28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dirty="0"/>
              <a:t>	next week’s “small.”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49B57D-1A51-4436-903B-B3E12242C4D1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http://radar.oreilly.com/2010/06/what-is-data-science.html</a:t>
            </a:r>
          </a:p>
        </p:txBody>
      </p:sp>
      <p:sp>
        <p:nvSpPr>
          <p:cNvPr id="11270" name="Rectangle 65"/>
          <p:cNvSpPr>
            <a:spLocks noChangeArrowheads="1"/>
          </p:cNvSpPr>
          <p:nvPr/>
        </p:nvSpPr>
        <p:spPr bwMode="auto">
          <a:xfrm>
            <a:off x="5334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3200" i="1" dirty="0"/>
              <a:t>“Big data” is </a:t>
            </a:r>
            <a:r>
              <a:rPr lang="en-US" altLang="en-US" sz="3200" i="1" dirty="0" smtClean="0"/>
              <a:t>…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3200" i="1" dirty="0" smtClean="0"/>
              <a:t>when </a:t>
            </a:r>
            <a:r>
              <a:rPr lang="en-US" altLang="en-US" sz="3200" i="1" dirty="0"/>
              <a:t>the size of the data itself </a:t>
            </a:r>
            <a:endParaRPr lang="en-US" altLang="en-US" sz="3200" i="1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3200" i="1" dirty="0" smtClean="0"/>
              <a:t>becomes </a:t>
            </a:r>
            <a:r>
              <a:rPr lang="en-US" altLang="en-US" sz="3200" i="1" dirty="0"/>
              <a:t>part of the problem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dirty="0"/>
          </a:p>
          <a:p>
            <a:pPr marL="57150" indent="0" algn="ctr" eaLnBrk="1" hangingPunct="1">
              <a:lnSpc>
                <a:spcPct val="80000"/>
              </a:lnSpc>
              <a:buNone/>
            </a:pPr>
            <a:r>
              <a:rPr lang="en-US" altLang="en-US" dirty="0"/>
              <a:t>At some point, traditional techniques for working with data run out of steam.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04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3732DDC-2130-4ECF-BC5B-B8B5AA6A6D7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</a:t>
            </a:r>
            <a:br>
              <a:rPr lang="en-US" altLang="en-US" dirty="0" smtClean="0"/>
            </a:br>
            <a:r>
              <a:rPr lang="en-US" altLang="en-US" sz="900" dirty="0" smtClean="0"/>
              <a:t>Class 3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20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>
                <a:solidFill>
                  <a:srgbClr val="FF3300"/>
                </a:solidFill>
              </a:rPr>
              <a:t>How big is BIG?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/>
              <a:t>What is Big Data?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Why is Big Data a problem</a:t>
            </a:r>
            <a:r>
              <a:rPr lang="en-US" altLang="en-US" sz="2000" dirty="0" smtClean="0"/>
              <a:t>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can we solve the Big Data problem</a:t>
            </a:r>
            <a:r>
              <a:rPr lang="en-US" altLang="en-US" sz="2000" dirty="0" smtClean="0"/>
              <a:t>?</a:t>
            </a:r>
            <a:endParaRPr lang="en-US" altLang="en-US" sz="2000" dirty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err="1" smtClean="0"/>
              <a:t>Hadoop</a:t>
            </a:r>
            <a:r>
              <a:rPr lang="en-US" altLang="en-US" sz="2000" dirty="0" smtClean="0"/>
              <a:t> – HDFS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/>
              <a:t>Hadoop </a:t>
            </a:r>
            <a:r>
              <a:rPr lang="en-US" altLang="en-US" sz="2000" dirty="0"/>
              <a:t>MapReduce – Review of the Weather Program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endParaRPr lang="en-US" alt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 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Size of the ‘digital universe’ in…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	2006 – 0.18 ZB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	2011 – 1.8   ZB   </a:t>
            </a:r>
            <a:r>
              <a:rPr lang="en-US" altLang="en-US" i="1" dirty="0" smtClean="0">
                <a:sym typeface="Wingdings" pitchFamily="2" charset="2"/>
              </a:rPr>
              <a:t> 10-fold growth in five years!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i="1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2013 </a:t>
            </a:r>
            <a:r>
              <a:rPr lang="en-US" altLang="en-US" sz="2800" dirty="0"/>
              <a:t>– </a:t>
            </a:r>
            <a:r>
              <a:rPr lang="en-US" altLang="en-US" sz="2800" dirty="0" smtClean="0"/>
              <a:t>4.4   </a:t>
            </a:r>
            <a:r>
              <a:rPr lang="en-US" altLang="en-US" sz="2800" dirty="0"/>
              <a:t>ZB   </a:t>
            </a:r>
            <a:r>
              <a:rPr lang="en-US" altLang="en-US" i="1" dirty="0" smtClean="0">
                <a:sym typeface="Wingdings" pitchFamily="2" charset="2"/>
              </a:rPr>
              <a:t> More than doubled in 2 years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i="1" dirty="0">
                <a:sym typeface="Wingdings" pitchFamily="2" charset="2"/>
              </a:rPr>
              <a:t>	</a:t>
            </a:r>
            <a:endParaRPr lang="en-US" altLang="en-US" sz="1400" i="1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i="1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i="1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i="1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i="1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i="1" dirty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i="1" dirty="0" smtClean="0">
              <a:sym typeface="Wingdings" pitchFamily="2" charset="2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i="1" dirty="0">
              <a:sym typeface="Wingdings" pitchFamily="2" charset="2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01D8399-A3D1-4B3D-A105-D6CBF898CA3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 dirty="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01D8399-A3D1-4B3D-A105-D6CBF898CA3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 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83723"/>
              </p:ext>
            </p:extLst>
          </p:nvPr>
        </p:nvGraphicFramePr>
        <p:xfrm>
          <a:off x="471709" y="1778000"/>
          <a:ext cx="8091720" cy="3791857"/>
        </p:xfrm>
        <a:graphic>
          <a:graphicData uri="http://schemas.openxmlformats.org/drawingml/2006/table">
            <a:tbl>
              <a:tblPr firstCol="1">
                <a:tableStyleId>{35758FB7-9AC5-4552-8A53-C91805E547FA}</a:tableStyleId>
              </a:tblPr>
              <a:tblGrid>
                <a:gridCol w="3716774"/>
                <a:gridCol w="4374946"/>
              </a:tblGrid>
              <a:tr h="851709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New York Stock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Over 4 TB of </a:t>
                      </a:r>
                      <a:r>
                        <a:rPr lang="en-US" altLang="en-US" sz="1800" b="1" i="1" dirty="0" smtClean="0"/>
                        <a:t>new</a:t>
                      </a:r>
                      <a:r>
                        <a:rPr lang="en-US" altLang="en-US" sz="1800" dirty="0" smtClean="0"/>
                        <a:t> data </a:t>
                      </a:r>
                      <a:r>
                        <a:rPr lang="en-US" altLang="en-US" sz="1800" b="1" i="1" dirty="0" smtClean="0"/>
                        <a:t>per day</a:t>
                      </a:r>
                      <a:endParaRPr lang="en-US" i="1" dirty="0"/>
                    </a:p>
                  </a:txBody>
                  <a:tcPr/>
                </a:tc>
              </a:tr>
              <a:tr h="1470074"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240 billion photos, growing by 7 PB per month </a:t>
                      </a:r>
                      <a:endParaRPr lang="en-US" dirty="0"/>
                    </a:p>
                  </a:txBody>
                  <a:tcPr/>
                </a:tc>
              </a:tr>
              <a:tr h="1470074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Large Hadron Collider</a:t>
                      </a:r>
                      <a:r>
                        <a:rPr lang="en-US" altLang="en-US" sz="1800" baseline="0" dirty="0" smtClean="0"/>
                        <a:t> (Geneva)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/>
                        <a:t>Produces</a:t>
                      </a:r>
                      <a:r>
                        <a:rPr lang="en-US" altLang="en-US" sz="1800" baseline="0" dirty="0" smtClean="0"/>
                        <a:t> </a:t>
                      </a:r>
                      <a:r>
                        <a:rPr lang="en-US" altLang="en-US" sz="1800" dirty="0" smtClean="0"/>
                        <a:t>30 PB per year</a:t>
                      </a:r>
                      <a:endParaRPr lang="en-US" altLang="en-US" sz="18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79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01D8399-A3D1-4B3D-A105-D6CBF898CA3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 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4674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 smtClean="0"/>
              <a:t>No longer is it only corporations who generate mountains of data.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 smtClean="0"/>
              <a:t>Now, individuals have a large and growing footprint too.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 smtClean="0"/>
              <a:t>Consider these sources…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00936"/>
              </p:ext>
            </p:extLst>
          </p:nvPr>
        </p:nvGraphicFramePr>
        <p:xfrm>
          <a:off x="544285" y="3519714"/>
          <a:ext cx="7892145" cy="149352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630715"/>
                <a:gridCol w="2630715"/>
                <a:gridCol w="2630715"/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Photos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Spreadsheets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Tweets</a:t>
                      </a:r>
                      <a:endParaRPr lang="en-US" i="1" dirty="0"/>
                    </a:p>
                  </a:txBody>
                  <a:tcPr anchor="ctr"/>
                </a:tc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Blogs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Sensor Data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YouTube Videos</a:t>
                      </a:r>
                      <a:endParaRPr lang="en-US" i="1" dirty="0"/>
                    </a:p>
                  </a:txBody>
                  <a:tcPr anchor="ctr"/>
                </a:tc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PowerPoints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Word Documents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Etc….</a:t>
                      </a:r>
                      <a:endParaRPr lang="en-US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79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43000"/>
            <a:ext cx="8077200" cy="533400"/>
          </a:xfrm>
          <a:prstGeom prst="rect">
            <a:avLst/>
          </a:prstGeom>
          <a:solidFill>
            <a:srgbClr val="94DFD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8077200" cy="53340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209800"/>
            <a:ext cx="8077200" cy="533400"/>
          </a:xfrm>
          <a:prstGeom prst="rect">
            <a:avLst/>
          </a:prstGeom>
          <a:solidFill>
            <a:srgbClr val="94DFD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743200"/>
            <a:ext cx="8077200" cy="53340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3276600"/>
            <a:ext cx="8077200" cy="533400"/>
          </a:xfrm>
          <a:prstGeom prst="rect">
            <a:avLst/>
          </a:prstGeom>
          <a:solidFill>
            <a:srgbClr val="94DFD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3810000"/>
            <a:ext cx="8077200" cy="53340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4343400"/>
            <a:ext cx="8077200" cy="533400"/>
          </a:xfrm>
          <a:prstGeom prst="rect">
            <a:avLst/>
          </a:prstGeom>
          <a:solidFill>
            <a:srgbClr val="94DFD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4876800"/>
            <a:ext cx="8077200" cy="53340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200" y="5410200"/>
            <a:ext cx="8077200" cy="533400"/>
          </a:xfrm>
          <a:prstGeom prst="rect">
            <a:avLst/>
          </a:prstGeom>
          <a:solidFill>
            <a:srgbClr val="94DFD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DF0F74A-B845-4F45-8BC5-193955AEDE4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5105400"/>
          </a:xfrm>
        </p:spPr>
        <p:txBody>
          <a:bodyPr anchor="t"/>
          <a:lstStyle/>
          <a:p>
            <a:pPr marL="0" indent="0" algn="ctr" eaLnBrk="1" hangingPunct="1">
              <a:buNone/>
            </a:pPr>
            <a:endParaRPr lang="en-US" altLang="en-US" sz="2800" dirty="0" smtClean="0">
              <a:latin typeface="Apple SD 산돌고딕 Neo 볼드체"/>
              <a:ea typeface="Apple SD 산돌고딕 Neo 볼드체"/>
              <a:cs typeface="Apple SD 산돌고딕 Neo 볼드체"/>
            </a:endParaRPr>
          </a:p>
          <a:p>
            <a:pPr marL="0" indent="0" algn="ctr" eaLnBrk="1" hangingPunct="1">
              <a:buNone/>
            </a:pPr>
            <a:endParaRPr lang="en-US" altLang="en-US" sz="2800" dirty="0">
              <a:latin typeface="Apple SD 산돌고딕 Neo 볼드체"/>
              <a:ea typeface="Apple SD 산돌고딕 Neo 볼드체"/>
              <a:cs typeface="Apple SD 산돌고딕 Neo 볼드체"/>
            </a:endParaRPr>
          </a:p>
          <a:p>
            <a:pPr marL="0" indent="0" algn="ctr" eaLnBrk="1" hangingPunct="1">
              <a:buNone/>
            </a:pPr>
            <a:endParaRPr lang="en-US" altLang="en-US" sz="2800" smtClean="0">
              <a:latin typeface="Apple SD 산돌고딕 Neo 볼드체"/>
              <a:ea typeface="Apple SD 산돌고딕 Neo 볼드체"/>
              <a:cs typeface="Apple SD 산돌고딕 Neo 볼드체"/>
            </a:endParaRPr>
          </a:p>
          <a:p>
            <a:pPr marL="0" indent="0" algn="ctr" eaLnBrk="1" hangingPunct="1">
              <a:buNone/>
            </a:pPr>
            <a:r>
              <a:rPr lang="en-US" altLang="en-US" sz="2800" smtClean="0">
                <a:latin typeface="Apple SD 산돌고딕 Neo 볼드체"/>
                <a:ea typeface="Apple SD 산돌고딕 Neo 볼드체"/>
                <a:cs typeface="Apple SD 산돌고딕 Neo 볼드체"/>
              </a:rPr>
              <a:t>Can </a:t>
            </a:r>
            <a:r>
              <a:rPr lang="en-US" altLang="en-US" sz="2800" dirty="0" smtClean="0">
                <a:latin typeface="Apple SD 산돌고딕 Neo 볼드체"/>
                <a:ea typeface="Apple SD 산돌고딕 Neo 볼드체"/>
                <a:cs typeface="Apple SD 산돌고딕 Neo 볼드체"/>
              </a:rPr>
              <a:t>you think of </a:t>
            </a:r>
          </a:p>
          <a:p>
            <a:pPr marL="0" indent="0" algn="ctr" eaLnBrk="1" hangingPunct="1">
              <a:buNone/>
            </a:pPr>
            <a:r>
              <a:rPr lang="en-US" altLang="en-US" sz="2800" dirty="0" smtClean="0">
                <a:latin typeface="Apple SD 산돌고딕 Neo 볼드체"/>
                <a:ea typeface="Apple SD 산돌고딕 Neo 볼드체"/>
                <a:cs typeface="Apple SD 산돌고딕 Neo 볼드체"/>
              </a:rPr>
              <a:t>another contributor?</a:t>
            </a:r>
          </a:p>
          <a:p>
            <a:pPr eaLnBrk="1" hangingPunct="1"/>
            <a:endParaRPr lang="en-US" alt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DF0F74A-B845-4F45-8BC5-193955AEDE4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10540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/>
          </a:p>
          <a:p>
            <a:pPr marL="0" indent="0" eaLnBrk="1" hangingPunct="1">
              <a:buNone/>
            </a:pPr>
            <a:r>
              <a:rPr lang="en-US" altLang="en-US" sz="2000" dirty="0" smtClean="0"/>
              <a:t>Machines! They generate operation logs</a:t>
            </a:r>
          </a:p>
          <a:p>
            <a:pPr eaLnBrk="1" hangingPunct="1"/>
            <a:endParaRPr lang="en-US" altLang="en-US" sz="11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Monitoring agents installed in servers, laptops, and Virtual Machines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dirty="0" smtClean="0"/>
              <a:t>Monitoring data can include CPU utilization, Network Utilization, Disk IO, Memory Utilization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Raw monitoring data are collected every second/minute/hour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/>
              <a:t>Raw monitoring data are summed to higher levels of granularity, e.g. week/month/year – and stored this way in data warehouses!</a:t>
            </a:r>
          </a:p>
          <a:p>
            <a:pPr lvl="2" eaLnBrk="1" hangingPunct="1"/>
            <a:endParaRPr lang="en-US" altLang="en-US" sz="1400" dirty="0" smtClean="0"/>
          </a:p>
          <a:p>
            <a:pPr lvl="1" eaLnBrk="1" hangingPunct="1"/>
            <a:endParaRPr lang="en-US" altLang="en-US" sz="1400" dirty="0" smtClean="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  <p:extLst>
      <p:ext uri="{BB962C8B-B14F-4D97-AF65-F5344CB8AC3E}">
        <p14:creationId xmlns:p14="http://schemas.microsoft.com/office/powerpoint/2010/main" val="3952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DF0F74A-B845-4F45-8BC5-193955AEDE4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Big Data?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10540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r>
              <a:rPr lang="en-US" altLang="en-US" sz="1800" dirty="0" smtClean="0"/>
              <a:t>Machines generate usage logs too</a:t>
            </a:r>
          </a:p>
          <a:p>
            <a:pPr eaLnBrk="1" hangingPunct="1"/>
            <a:endParaRPr lang="en-US" altLang="en-US" sz="105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smtClean="0"/>
              <a:t>EZ Pass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smtClean="0"/>
              <a:t>GPS tracking tools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smtClean="0"/>
              <a:t>Retail transactions - think of Amazon, EBay, PayPal - globally!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smtClean="0"/>
              <a:t>Consumer historic data (again, summarized/rolled-up data)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smtClean="0"/>
              <a:t>Computer and network performance for SLAs (Service Level Agreements)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smtClean="0"/>
              <a:t>Computer security logs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dirty="0" smtClean="0"/>
              <a:t>Predictions about consumer behavior today and tomorrow which are inputs to predictions for all tomorrows…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  <p:extLst>
      <p:ext uri="{BB962C8B-B14F-4D97-AF65-F5344CB8AC3E}">
        <p14:creationId xmlns:p14="http://schemas.microsoft.com/office/powerpoint/2010/main" val="186940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E52697D-EEBF-4DE8-8ED2-9A817EBFF6D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is Big Data 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20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big is BIG?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/>
              <a:t>What is Big Data?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>
                <a:solidFill>
                  <a:srgbClr val="FF0000"/>
                </a:solidFill>
              </a:rPr>
              <a:t>Why is Big Data a problem?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can we solve the Big Data problem</a:t>
            </a:r>
            <a:r>
              <a:rPr lang="en-US" altLang="en-US" sz="2000" dirty="0" smtClean="0"/>
              <a:t>?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err="1" smtClean="0"/>
              <a:t>Hadoop</a:t>
            </a:r>
            <a:r>
              <a:rPr lang="en-US" altLang="en-US" sz="2000" dirty="0" smtClean="0"/>
              <a:t> – HDFS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Hadoop MapReduce – Review of the Weather Program</a:t>
            </a:r>
          </a:p>
          <a:p>
            <a:pPr marL="0" indent="0" eaLnBrk="1" hangingPunct="1">
              <a:buNone/>
              <a:defRPr/>
            </a:pPr>
            <a:endParaRPr lang="en-US" altLang="en-US" sz="1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4738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2133600" cy="2286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9692923-9473-4B8A-B0D5-BA59A20CC1E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is Big Data 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graphicFrame>
        <p:nvGraphicFramePr>
          <p:cNvPr id="10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6759051"/>
              </p:ext>
            </p:extLst>
          </p:nvPr>
        </p:nvGraphicFramePr>
        <p:xfrm>
          <a:off x="2438399" y="2054306"/>
          <a:ext cx="6477001" cy="4346494"/>
        </p:xfrm>
        <a:graphic>
          <a:graphicData uri="http://schemas.openxmlformats.org/drawingml/2006/table">
            <a:tbl>
              <a:tblPr/>
              <a:tblGrid>
                <a:gridCol w="990601"/>
                <a:gridCol w="870584"/>
                <a:gridCol w="2634616"/>
                <a:gridCol w="19812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06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1,099,511,627,776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External laptop hard drive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1,125,899,906,842,620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Rack of nodes, Oracle Big Data Appliance (BDA)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1,152,921,504,606,850,000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1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Zettabyte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1,180,591,620,717,410,000,000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 internet data + all the world’s hard drives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Yottabyte</a:t>
                      </a:r>
                    </a:p>
                  </a:txBody>
                  <a:tcPr marT="45701" marB="45701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1,208,925,819,614,630,000,000,000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57200" y="2740106"/>
            <a:ext cx="1905000" cy="2283023"/>
          </a:xfrm>
          <a:prstGeom prst="downArrow">
            <a:avLst/>
          </a:prstGeom>
          <a:gradFill flip="none" rotWithShape="1">
            <a:gsLst>
              <a:gs pos="0">
                <a:srgbClr val="FF0000">
                  <a:alpha val="69000"/>
                </a:srgbClr>
              </a:gs>
              <a:gs pos="50000">
                <a:srgbClr val="FF7C80">
                  <a:alpha val="54000"/>
                  <a:lumMod val="60000"/>
                  <a:lumOff val="40000"/>
                </a:srgbClr>
              </a:gs>
              <a:gs pos="100000">
                <a:schemeClr val="bg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494395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2013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517552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2014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80392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2006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418492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2009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solidFill>
                  <a:srgbClr val="C00000"/>
                </a:solidFill>
              </a:rPr>
              <a:t>Problems?</a:t>
            </a:r>
            <a:endParaRPr lang="en-US" sz="1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9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2133600" cy="2286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9692923-9473-4B8A-B0D5-BA59A20CC1E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is Big Data 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graphicFrame>
        <p:nvGraphicFramePr>
          <p:cNvPr id="10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4120944"/>
              </p:ext>
            </p:extLst>
          </p:nvPr>
        </p:nvGraphicFramePr>
        <p:xfrm>
          <a:off x="2438399" y="2054306"/>
          <a:ext cx="6477001" cy="4346494"/>
        </p:xfrm>
        <a:graphic>
          <a:graphicData uri="http://schemas.openxmlformats.org/drawingml/2006/table">
            <a:tbl>
              <a:tblPr/>
              <a:tblGrid>
                <a:gridCol w="990601"/>
                <a:gridCol w="870584"/>
                <a:gridCol w="2634616"/>
                <a:gridCol w="19812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Bytes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06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Terabyte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1,099,511,627,776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External laptop hard drive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Petabyte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1,125,899,906,842,620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Rack of nodes, Oracle Big Data Appliance (BDA)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Exabyte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1,152,921,504,606,850,000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1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Zettabyte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1,180,591,620,717,410,000,000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 internet data + all the world’s hard drives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Yottabyte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1,208,925,819,614,630,000,000,000</a:t>
                      </a:r>
                    </a:p>
                  </a:txBody>
                  <a:tcPr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29804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57200" y="2740106"/>
            <a:ext cx="1905000" cy="2283023"/>
          </a:xfrm>
          <a:prstGeom prst="downArrow">
            <a:avLst/>
          </a:prstGeom>
          <a:gradFill flip="none" rotWithShape="1">
            <a:gsLst>
              <a:gs pos="0">
                <a:srgbClr val="FF0000">
                  <a:alpha val="69000"/>
                </a:srgbClr>
              </a:gs>
              <a:gs pos="50000">
                <a:srgbClr val="FF7C80">
                  <a:alpha val="54000"/>
                  <a:lumMod val="60000"/>
                  <a:lumOff val="40000"/>
                </a:srgbClr>
              </a:gs>
              <a:gs pos="100000">
                <a:schemeClr val="bg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494395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2013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517552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2014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80392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2006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418492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2009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1182469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C00000"/>
                </a:solidFill>
              </a:rPr>
              <a:t>Where can I store my company’s ever-growing data?</a:t>
            </a:r>
          </a:p>
          <a:p>
            <a:r>
              <a:rPr lang="en-US" sz="1200" b="1" i="1" dirty="0" smtClean="0">
                <a:solidFill>
                  <a:srgbClr val="C00000"/>
                </a:solidFill>
              </a:rPr>
              <a:t>How much is that going to cost?</a:t>
            </a:r>
          </a:p>
          <a:p>
            <a:r>
              <a:rPr lang="en-US" sz="1200" b="1" i="1" dirty="0" smtClean="0">
                <a:solidFill>
                  <a:srgbClr val="C00000"/>
                </a:solidFill>
              </a:rPr>
              <a:t>How am I going to manage all that hardware and software?</a:t>
            </a:r>
          </a:p>
          <a:p>
            <a:r>
              <a:rPr lang="en-US" sz="1200" b="1" i="1" dirty="0" smtClean="0">
                <a:solidFill>
                  <a:srgbClr val="C00000"/>
                </a:solidFill>
              </a:rPr>
              <a:t>Users are asking bigger questions – how can I provide compute power? …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19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>
                <a:solidFill>
                  <a:srgbClr val="C00000"/>
                </a:solidFill>
              </a:rPr>
              <a:t>Problems:</a:t>
            </a:r>
            <a:endParaRPr lang="en-US" sz="1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2133600" cy="2286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9692923-9473-4B8A-B0D5-BA59A20CC1E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Problem: Users are asking Bigger Questions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6019800"/>
            <a:ext cx="6148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/>
              <a:t>References: </a:t>
            </a:r>
            <a:endParaRPr lang="en-US" sz="700" i="1" dirty="0" smtClean="0"/>
          </a:p>
          <a:p>
            <a:pPr algn="r"/>
            <a:r>
              <a:rPr lang="en-US" sz="700" i="1" dirty="0"/>
              <a:t>http://www.scribd.com/doc/125147649/Ultimate-Big-Data-Challenge#page=1</a:t>
            </a:r>
            <a:endParaRPr lang="en-US" sz="700" i="1" dirty="0" smtClean="0"/>
          </a:p>
          <a:p>
            <a:pPr algn="r"/>
            <a:r>
              <a:rPr lang="en-US" sz="700" i="1" dirty="0" smtClean="0"/>
              <a:t>https</a:t>
            </a:r>
            <a:r>
              <a:rPr lang="en-US" sz="700" i="1" dirty="0"/>
              <a:t>://</a:t>
            </a:r>
            <a:r>
              <a:rPr lang="en-US" sz="700" i="1" dirty="0" smtClean="0"/>
              <a:t>www.skatelescope.org</a:t>
            </a:r>
          </a:p>
          <a:p>
            <a:pPr algn="r"/>
            <a:r>
              <a:rPr lang="en-US" sz="700" i="1" dirty="0" smtClean="0"/>
              <a:t>Artist’s </a:t>
            </a:r>
            <a:r>
              <a:rPr lang="en-US" sz="700" i="1" dirty="0"/>
              <a:t>impression - https://www.skatelescope.org/layout/</a:t>
            </a:r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1322487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Several thousand dish antennas will augment millions of low frequency antennas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Will cover one million square meters, spiral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Operational in the mid 2020s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Antennas will gather 14 EB daily and store about 1 PB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1371600"/>
            <a:ext cx="614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Square Kilometre Array (SKA) – the world’s largest telescope</a:t>
            </a:r>
          </a:p>
        </p:txBody>
      </p:sp>
      <p:pic>
        <p:nvPicPr>
          <p:cNvPr id="8" name="Picture 2" descr="http://www.skatelescope.org/wp-content/uploads/2011/05/SKAScience_5K_02-300x1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80" y="2362200"/>
            <a:ext cx="5084300" cy="28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4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magnitude.</a:t>
            </a:r>
            <a:endParaRPr lang="en-US" altLang="en-US" sz="1000" dirty="0">
              <a:latin typeface="Verdana" pitchFamily="34" charset="0"/>
            </a:endParaRPr>
          </a:p>
        </p:txBody>
      </p:sp>
      <p:graphicFrame>
        <p:nvGraphicFramePr>
          <p:cNvPr id="1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1004323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2133600" cy="22860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9692923-9473-4B8A-B0D5-BA59A20CC1E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Problem: Cost of Storing and Processing Big Data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143000"/>
            <a:ext cx="8458200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800" b="1" dirty="0" smtClean="0"/>
              <a:t>Square Kilometre Array (SKA)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Fully operational in 2024, </a:t>
            </a:r>
            <a:r>
              <a:rPr lang="en-US" dirty="0" smtClean="0"/>
              <a:t>€1.5 billion, very expensive supercomputer solution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Glimpse </a:t>
            </a:r>
            <a:r>
              <a:rPr lang="en-US" dirty="0"/>
              <a:t>back 13 billion years </a:t>
            </a:r>
            <a:r>
              <a:rPr lang="en-US" dirty="0" smtClean="0"/>
              <a:t>to answer questions about the origins of the universe</a:t>
            </a:r>
            <a:endParaRPr lang="en-US" alt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Will be built in Sub-Saharan states with cores in South Africa and Australia, where the view of the Milky Way Galaxy is best and radio interference least.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Will generate </a:t>
            </a:r>
            <a:r>
              <a:rPr lang="en-US" altLang="en-US" b="1" dirty="0" smtClean="0">
                <a:solidFill>
                  <a:srgbClr val="C00000"/>
                </a:solidFill>
              </a:rPr>
              <a:t>1 EB</a:t>
            </a:r>
            <a:r>
              <a:rPr lang="en-US" altLang="en-US" dirty="0" smtClean="0"/>
              <a:t> of data </a:t>
            </a:r>
            <a:r>
              <a:rPr lang="en-US" altLang="en-US" b="1" dirty="0" smtClean="0">
                <a:solidFill>
                  <a:srgbClr val="C00000"/>
                </a:solidFill>
              </a:rPr>
              <a:t>each DAY</a:t>
            </a:r>
            <a:r>
              <a:rPr lang="en-US" altLang="en-US" dirty="0" smtClean="0"/>
              <a:t> from 3000 radio telescopes.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Rounding, that’s about </a:t>
            </a:r>
            <a:r>
              <a:rPr lang="en-US" altLang="en-US" b="1" dirty="0" smtClean="0">
                <a:solidFill>
                  <a:srgbClr val="C00000"/>
                </a:solidFill>
              </a:rPr>
              <a:t>1 ZB</a:t>
            </a:r>
            <a:r>
              <a:rPr lang="en-US" altLang="en-US" dirty="0" smtClean="0"/>
              <a:t> every two years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Requires long-haul </a:t>
            </a:r>
            <a:r>
              <a:rPr lang="en-US" dirty="0"/>
              <a:t>links with a capacity greater than the current </a:t>
            </a:r>
            <a:r>
              <a:rPr lang="en-US" dirty="0" smtClean="0"/>
              <a:t>global Internet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Will survey the sky more </a:t>
            </a:r>
            <a:r>
              <a:rPr lang="en-US" b="1" dirty="0"/>
              <a:t>than </a:t>
            </a:r>
            <a:r>
              <a:rPr lang="en-US" b="1" dirty="0" smtClean="0"/>
              <a:t>10,000 times </a:t>
            </a:r>
            <a:r>
              <a:rPr lang="en-US" b="1" dirty="0"/>
              <a:t>faster than ever </a:t>
            </a:r>
            <a:r>
              <a:rPr lang="en-US" b="1" dirty="0" smtClean="0"/>
              <a:t>before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Construction </a:t>
            </a:r>
            <a:r>
              <a:rPr lang="en-US" dirty="0"/>
              <a:t>scheduled </a:t>
            </a:r>
            <a:r>
              <a:rPr lang="en-US" dirty="0" smtClean="0"/>
              <a:t>to begin </a:t>
            </a:r>
            <a:r>
              <a:rPr lang="en-US" dirty="0"/>
              <a:t>in </a:t>
            </a:r>
            <a:r>
              <a:rPr lang="en-US" dirty="0" smtClean="0"/>
              <a:t>2016, observations begin by </a:t>
            </a:r>
            <a:r>
              <a:rPr lang="en-US" b="1" dirty="0" smtClean="0">
                <a:solidFill>
                  <a:srgbClr val="C00000"/>
                </a:solidFill>
              </a:rPr>
              <a:t>2019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headquarters of the project </a:t>
            </a:r>
            <a:r>
              <a:rPr lang="en-US" dirty="0" smtClean="0"/>
              <a:t>is in Manchester, in the U.K.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altLang="en-US" sz="800" dirty="0" smtClean="0"/>
          </a:p>
          <a:p>
            <a:pPr lvl="1">
              <a:lnSpc>
                <a:spcPct val="150000"/>
              </a:lnSpc>
            </a:pPr>
            <a:endParaRPr lang="en-US" altLang="en-US" sz="900" dirty="0" smtClean="0"/>
          </a:p>
          <a:p>
            <a:pPr lvl="1">
              <a:lnSpc>
                <a:spcPct val="150000"/>
              </a:lnSpc>
            </a:pPr>
            <a:endParaRPr lang="en-US" altLang="en-US" sz="900" dirty="0"/>
          </a:p>
          <a:p>
            <a:pPr lvl="1">
              <a:lnSpc>
                <a:spcPct val="150000"/>
              </a:lnSpc>
            </a:pPr>
            <a:r>
              <a:rPr lang="en-US" altLang="en-US" sz="900" dirty="0" smtClean="0"/>
              <a:t>Ref: http://spectrum.ieee.org/tech-talk/aerospace/astrophysics/an-exascale-challenge-for-radio-astronomy?utm_source=feedburner&amp;utm_medium=feed&amp;utm_campaign=Feed%253A%20IeeeSpectrum%20%2528IEEE%20Spectrum%2529</a:t>
            </a:r>
          </a:p>
        </p:txBody>
      </p:sp>
    </p:spTree>
    <p:extLst>
      <p:ext uri="{BB962C8B-B14F-4D97-AF65-F5344CB8AC3E}">
        <p14:creationId xmlns:p14="http://schemas.microsoft.com/office/powerpoint/2010/main" val="200140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CE3E486-D4BD-4123-A223-86F2FB0261C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Remember - I/O Speed is a Problem</a:t>
            </a:r>
            <a:br>
              <a:rPr lang="en-US" altLang="en-US" dirty="0" smtClean="0"/>
            </a:br>
            <a:r>
              <a:rPr lang="en-US" altLang="en-US" sz="900" dirty="0" smtClean="0"/>
              <a:t>Class 3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62626"/>
              </p:ext>
            </p:extLst>
          </p:nvPr>
        </p:nvGraphicFramePr>
        <p:xfrm>
          <a:off x="914400" y="1877570"/>
          <a:ext cx="7086600" cy="368503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90800"/>
                <a:gridCol w="1447800"/>
                <a:gridCol w="1524000"/>
                <a:gridCol w="1524000"/>
              </a:tblGrid>
              <a:tr h="7370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/>
                        <a:t>1990</a:t>
                      </a:r>
                      <a:endParaRPr lang="en-US" sz="1800" b="1" u="none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b="1" u="none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/>
                        <a:t>2011</a:t>
                      </a:r>
                      <a:endParaRPr lang="en-US" sz="1800" b="1" u="none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</a:tr>
              <a:tr h="7370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Drive Capacity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 GB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*  ~1000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=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TB</a:t>
                      </a:r>
                      <a:endParaRPr lang="en-US" sz="1600" dirty="0"/>
                    </a:p>
                  </a:txBody>
                  <a:tcPr anchor="ctr"/>
                </a:tc>
              </a:tr>
              <a:tr h="7370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Transfer Speed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4.4 MB/sec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*      ~25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dirty="0" smtClean="0"/>
                        <a:t>=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 MB/sec</a:t>
                      </a:r>
                      <a:endParaRPr lang="en-US" sz="1600" dirty="0"/>
                    </a:p>
                  </a:txBody>
                  <a:tcPr anchor="ctr"/>
                </a:tc>
              </a:tr>
              <a:tr h="7370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drive read time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minutes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2.5 HOURS</a:t>
                      </a:r>
                      <a:endParaRPr lang="en-US" sz="16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370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drive write time</a:t>
                      </a:r>
                      <a:endParaRPr 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 Even slower …</a:t>
                      </a:r>
                      <a:endParaRPr lang="en-US" sz="16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648200" y="1801370"/>
            <a:ext cx="2209800" cy="822960"/>
          </a:xfrm>
          <a:prstGeom prst="rightArrow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100" b="1" i="1" dirty="0">
                <a:solidFill>
                  <a:srgbClr val="FF0000"/>
                </a:solidFill>
              </a:rPr>
              <a:t> </a:t>
            </a:r>
            <a:r>
              <a:rPr lang="en-US" sz="1100" b="1" i="1" dirty="0" smtClean="0">
                <a:solidFill>
                  <a:srgbClr val="FF0000"/>
                </a:solidFill>
              </a:rPr>
              <a:t>           …2003, 2004, 2005</a:t>
            </a:r>
            <a:endParaRPr lang="en-US" sz="1100" b="1" i="1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4876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1613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3A44ED-D352-4E3F-9A16-245FBBBC07F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do we manage these problems?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latin typeface="Comic Sans MS" panose="030F0702030302020204" pitchFamily="66" charset="0"/>
              </a:rPr>
              <a:t>Hadoop can help with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>
                <a:latin typeface="Comic Sans MS" pitchFamily="66" charset="0"/>
              </a:rPr>
              <a:t>Cost of storing and processing Big Data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>
                <a:latin typeface="Comic Sans MS" pitchFamily="66" charset="0"/>
              </a:rPr>
              <a:t>Hard drive transfer speed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>
                <a:latin typeface="Comic Sans MS" pitchFamily="66" charset="0"/>
              </a:rPr>
              <a:t>Processing power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latin typeface="Comic Sans MS" pitchFamily="66" charset="0"/>
              </a:rPr>
              <a:t>H</a:t>
            </a:r>
            <a:r>
              <a:rPr lang="en-US" altLang="en-US" sz="1800" dirty="0" smtClean="0">
                <a:latin typeface="Comic Sans MS" pitchFamily="66" charset="0"/>
              </a:rPr>
              <a:t>ardware and software management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 smtClean="0">
                <a:latin typeface="Comic Sans MS" pitchFamily="66" charset="0"/>
              </a:rPr>
              <a:t>Users asking Bigger questions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1600" dirty="0" smtClean="0">
                <a:latin typeface="Comic Sans MS" pitchFamily="66" charset="0"/>
              </a:rPr>
              <a:t>Low-cost platform for formulating Bigger questions that consume Big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>
              <a:latin typeface="Comic Sans MS" pitchFamily="66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67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E52697D-EEBF-4DE8-8ED2-9A817EBFF6D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problem(s)?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20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big is BIG?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/>
              <a:t>What is Big Data?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Why is Big Data a </a:t>
            </a:r>
            <a:r>
              <a:rPr lang="en-US" altLang="en-US" sz="2000" dirty="0" smtClean="0"/>
              <a:t>problem?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smtClean="0">
                <a:solidFill>
                  <a:srgbClr val="FF0000"/>
                </a:solidFill>
              </a:rPr>
              <a:t>How can we solve the Big Data problem?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err="1" smtClean="0"/>
              <a:t>Hadoop</a:t>
            </a:r>
            <a:r>
              <a:rPr lang="en-US" altLang="en-US" sz="2000" dirty="0" smtClean="0"/>
              <a:t> – HDFS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Hadoop MapReduce – Review of the Weather Program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endParaRPr lang="en-US" alt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DF8AA84-90BA-46A7-BEA1-F9D9E0B0C0F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4419600" y="4648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133600" y="5791200"/>
            <a:ext cx="495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2800" b="1" i="1">
                <a:latin typeface="Verdana" pitchFamily="34" charset="0"/>
              </a:rPr>
              <a:t>Which is better?</a:t>
            </a:r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2514600" y="36576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800" b="1" i="1" dirty="0">
                <a:latin typeface="Verdana" pitchFamily="34" charset="0"/>
              </a:rPr>
              <a:t>Or</a:t>
            </a: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354013" y="1447800"/>
            <a:ext cx="22367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800" b="1" i="1" dirty="0">
                <a:latin typeface="Verdana" pitchFamily="34" charset="0"/>
              </a:rPr>
              <a:t>1 </a:t>
            </a:r>
            <a:r>
              <a:rPr lang="en-US" altLang="en-US" sz="1800" b="1" i="1" dirty="0" smtClean="0">
                <a:latin typeface="Verdana" pitchFamily="34" charset="0"/>
              </a:rPr>
              <a:t>Terabyte Hard Disk Drive (HDD):</a:t>
            </a:r>
            <a:endParaRPr lang="en-US" altLang="en-US" sz="1800" b="1" i="1" dirty="0">
              <a:latin typeface="Verdana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7813" y="4034174"/>
            <a:ext cx="22367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800" b="1" i="1" dirty="0">
                <a:latin typeface="Verdana" pitchFamily="34" charset="0"/>
              </a:rPr>
              <a:t>1 </a:t>
            </a:r>
            <a:r>
              <a:rPr lang="en-US" altLang="en-US" sz="1800" b="1" i="1" dirty="0" smtClean="0">
                <a:latin typeface="Verdana" pitchFamily="34" charset="0"/>
              </a:rPr>
              <a:t>Terabyte of Storage with 100 HDD</a:t>
            </a:r>
            <a:r>
              <a:rPr lang="en-US" altLang="en-US" sz="1800" b="1" i="1" dirty="0">
                <a:latin typeface="Verdana" pitchFamily="34" charset="0"/>
              </a:rPr>
              <a:t>s</a:t>
            </a:r>
            <a:r>
              <a:rPr lang="en-US" altLang="en-US" sz="1800" b="1" i="1" dirty="0" smtClean="0">
                <a:latin typeface="Verdana" pitchFamily="34" charset="0"/>
              </a:rPr>
              <a:t>:</a:t>
            </a:r>
            <a:endParaRPr lang="en-US" altLang="en-US" sz="1800" b="1" i="1" dirty="0">
              <a:latin typeface="Verdana" pitchFamily="34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4114800" y="1371600"/>
            <a:ext cx="1905000" cy="1905000"/>
          </a:xfrm>
          <a:prstGeom prst="can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HDD_1</a:t>
            </a:r>
          </a:p>
          <a:p>
            <a:pPr algn="ctr"/>
            <a:r>
              <a:rPr lang="en-US" sz="2000" b="1" dirty="0" smtClean="0"/>
              <a:t>(1 TB)</a:t>
            </a:r>
            <a:endParaRPr lang="en-US" sz="2000" b="1" dirty="0"/>
          </a:p>
        </p:txBody>
      </p:sp>
      <p:sp>
        <p:nvSpPr>
          <p:cNvPr id="15" name="Can 14"/>
          <p:cNvSpPr/>
          <p:nvPr/>
        </p:nvSpPr>
        <p:spPr>
          <a:xfrm>
            <a:off x="2895600" y="4114800"/>
            <a:ext cx="1143000" cy="1295400"/>
          </a:xfrm>
          <a:prstGeom prst="can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HDD_1</a:t>
            </a:r>
          </a:p>
          <a:p>
            <a:pPr algn="ctr"/>
            <a:r>
              <a:rPr lang="en-US" sz="1600" b="1" dirty="0" smtClean="0"/>
              <a:t>(10 </a:t>
            </a:r>
            <a:r>
              <a:rPr lang="en-US" sz="1600" b="1" dirty="0"/>
              <a:t>G</a:t>
            </a:r>
            <a:r>
              <a:rPr lang="en-US" sz="1600" b="1" dirty="0" smtClean="0"/>
              <a:t>B)</a:t>
            </a:r>
            <a:endParaRPr lang="en-US" sz="1600" b="1" dirty="0"/>
          </a:p>
        </p:txBody>
      </p:sp>
      <p:sp>
        <p:nvSpPr>
          <p:cNvPr id="16" name="Can 15"/>
          <p:cNvSpPr/>
          <p:nvPr/>
        </p:nvSpPr>
        <p:spPr>
          <a:xfrm>
            <a:off x="6172200" y="4114800"/>
            <a:ext cx="1143000" cy="1295400"/>
          </a:xfrm>
          <a:prstGeom prst="can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HDD_100</a:t>
            </a:r>
          </a:p>
          <a:p>
            <a:pPr algn="ctr"/>
            <a:r>
              <a:rPr lang="en-US" sz="1600" b="1" dirty="0" smtClean="0"/>
              <a:t>(10 </a:t>
            </a:r>
            <a:r>
              <a:rPr lang="en-US" sz="1600" b="1" dirty="0"/>
              <a:t>G</a:t>
            </a:r>
            <a:r>
              <a:rPr lang="en-US" sz="1600" b="1" dirty="0" smtClean="0"/>
              <a:t>B)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DF8AA84-90BA-46A7-BEA1-F9D9E0B0C0F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4419600" y="4648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133600" y="5791200"/>
            <a:ext cx="495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2800" b="1" i="1">
                <a:latin typeface="Verdana" pitchFamily="34" charset="0"/>
              </a:rPr>
              <a:t>Which is better?</a:t>
            </a:r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2514600" y="36576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800" b="1" i="1" dirty="0" smtClean="0">
                <a:latin typeface="Verdana" pitchFamily="34" charset="0"/>
              </a:rPr>
              <a:t> Or</a:t>
            </a:r>
            <a:endParaRPr lang="en-US" altLang="en-US" sz="1800" b="1" i="1" dirty="0">
              <a:latin typeface="Verdana" pitchFamily="34" charset="0"/>
            </a:endParaRP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354013" y="1447800"/>
            <a:ext cx="22367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800" b="1" i="1" dirty="0">
                <a:latin typeface="Verdana" pitchFamily="34" charset="0"/>
              </a:rPr>
              <a:t>1 </a:t>
            </a:r>
            <a:r>
              <a:rPr lang="en-US" altLang="en-US" sz="1800" b="1" i="1" dirty="0" smtClean="0">
                <a:latin typeface="Verdana" pitchFamily="34" charset="0"/>
              </a:rPr>
              <a:t>Terabyte Hard Disk Drive (HDD):</a:t>
            </a:r>
            <a:endParaRPr lang="en-US" altLang="en-US" sz="1800" b="1" i="1" dirty="0">
              <a:latin typeface="Verdana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7813" y="4034174"/>
            <a:ext cx="22367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800" b="1" i="1" dirty="0">
                <a:latin typeface="Verdana" pitchFamily="34" charset="0"/>
              </a:rPr>
              <a:t>1 </a:t>
            </a:r>
            <a:r>
              <a:rPr lang="en-US" altLang="en-US" sz="1800" b="1" i="1" dirty="0" smtClean="0">
                <a:latin typeface="Verdana" pitchFamily="34" charset="0"/>
              </a:rPr>
              <a:t>Terabyte of Storage with 100 HDD</a:t>
            </a:r>
            <a:r>
              <a:rPr lang="en-US" altLang="en-US" sz="1800" b="1" i="1" dirty="0">
                <a:latin typeface="Verdana" pitchFamily="34" charset="0"/>
              </a:rPr>
              <a:t>s</a:t>
            </a:r>
            <a:r>
              <a:rPr lang="en-US" altLang="en-US" sz="1800" b="1" i="1" dirty="0" smtClean="0">
                <a:latin typeface="Verdana" pitchFamily="34" charset="0"/>
              </a:rPr>
              <a:t>:</a:t>
            </a:r>
            <a:endParaRPr lang="en-US" altLang="en-US" sz="1800" b="1" i="1" dirty="0">
              <a:latin typeface="Verdana" pitchFamily="34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4114800" y="1371600"/>
            <a:ext cx="1905000" cy="1905000"/>
          </a:xfrm>
          <a:prstGeom prst="can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HDD_1</a:t>
            </a:r>
          </a:p>
          <a:p>
            <a:pPr algn="ctr"/>
            <a:r>
              <a:rPr lang="en-US" sz="2000" b="1" dirty="0" smtClean="0"/>
              <a:t>(1 TB)</a:t>
            </a:r>
            <a:endParaRPr lang="en-US" sz="2000" b="1" dirty="0"/>
          </a:p>
        </p:txBody>
      </p:sp>
      <p:sp>
        <p:nvSpPr>
          <p:cNvPr id="15" name="Can 14"/>
          <p:cNvSpPr/>
          <p:nvPr/>
        </p:nvSpPr>
        <p:spPr>
          <a:xfrm>
            <a:off x="2895600" y="4114800"/>
            <a:ext cx="1143000" cy="1295400"/>
          </a:xfrm>
          <a:prstGeom prst="can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HDD_1</a:t>
            </a:r>
          </a:p>
          <a:p>
            <a:pPr algn="ctr"/>
            <a:r>
              <a:rPr lang="en-US" sz="1600" b="1" dirty="0" smtClean="0"/>
              <a:t>(10 </a:t>
            </a:r>
            <a:r>
              <a:rPr lang="en-US" sz="1600" b="1" dirty="0"/>
              <a:t>G</a:t>
            </a:r>
            <a:r>
              <a:rPr lang="en-US" sz="1600" b="1" dirty="0" smtClean="0"/>
              <a:t>B)</a:t>
            </a:r>
            <a:endParaRPr lang="en-US" sz="1600" b="1" dirty="0"/>
          </a:p>
        </p:txBody>
      </p:sp>
      <p:sp>
        <p:nvSpPr>
          <p:cNvPr id="16" name="Can 15"/>
          <p:cNvSpPr/>
          <p:nvPr/>
        </p:nvSpPr>
        <p:spPr>
          <a:xfrm>
            <a:off x="6172200" y="4114800"/>
            <a:ext cx="1143000" cy="1295400"/>
          </a:xfrm>
          <a:prstGeom prst="can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HDD_100</a:t>
            </a:r>
          </a:p>
          <a:p>
            <a:pPr algn="ctr"/>
            <a:r>
              <a:rPr lang="en-US" sz="1600" b="1" dirty="0" smtClean="0"/>
              <a:t>(10 </a:t>
            </a:r>
            <a:r>
              <a:rPr lang="en-US" sz="1600" b="1" dirty="0"/>
              <a:t>G</a:t>
            </a:r>
            <a:r>
              <a:rPr lang="en-US" sz="1600" b="1" dirty="0" smtClean="0"/>
              <a:t>B)</a:t>
            </a:r>
            <a:endParaRPr 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15200" y="1219200"/>
            <a:ext cx="167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altLang="en-US" sz="1800" dirty="0"/>
              <a:t>One computer reading </a:t>
            </a:r>
            <a:r>
              <a:rPr lang="en-US" altLang="en-US" sz="1800" dirty="0" smtClean="0"/>
              <a:t>from one drive is inefficient - 1 r/w head</a:t>
            </a:r>
          </a:p>
          <a:p>
            <a:pPr marL="0" lvl="1"/>
            <a:endParaRPr lang="en-US" altLang="en-US" sz="1800" dirty="0" smtClean="0"/>
          </a:p>
          <a:p>
            <a:pPr marL="0" lvl="1"/>
            <a:endParaRPr lang="en-US" altLang="en-US" sz="1800" dirty="0" smtClean="0"/>
          </a:p>
          <a:p>
            <a:pPr marL="285750" lvl="1" indent="-285750">
              <a:buFont typeface="Arial"/>
              <a:buChar char="•"/>
            </a:pPr>
            <a:r>
              <a:rPr lang="en-US" altLang="en-US" sz="1800" dirty="0" smtClean="0"/>
              <a:t>Prefer multiple drives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472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4108D17-5BFE-43BB-A6BD-4FFF7E8753F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 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354013" y="1447800"/>
            <a:ext cx="22367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en-US" sz="1800" b="1" i="1">
                <a:latin typeface="Verdana" pitchFamily="34" charset="0"/>
              </a:rPr>
              <a:t>1 Terabyte:</a:t>
            </a:r>
          </a:p>
        </p:txBody>
      </p:sp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228600" y="4114800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Verdana" pitchFamily="34" charset="0"/>
              </a:rPr>
              <a:t>1 TB of </a:t>
            </a:r>
            <a:r>
              <a:rPr lang="en-US" altLang="en-US" dirty="0" smtClean="0">
                <a:latin typeface="Verdana" pitchFamily="34" charset="0"/>
              </a:rPr>
              <a:t>data spread across </a:t>
            </a:r>
            <a:r>
              <a:rPr lang="en-US" altLang="en-US" dirty="0">
                <a:latin typeface="Verdana" pitchFamily="34" charset="0"/>
              </a:rPr>
              <a:t>100 HDDs </a:t>
            </a:r>
            <a:r>
              <a:rPr lang="en-US" altLang="en-US" dirty="0" smtClean="0">
                <a:latin typeface="Verdana" pitchFamily="34" charset="0"/>
              </a:rPr>
              <a:t>is better</a:t>
            </a:r>
          </a:p>
          <a:p>
            <a:pPr marL="1028700" lvl="1" eaLnBrk="1" hangingPunct="1">
              <a:spcBef>
                <a:spcPct val="0"/>
              </a:spcBef>
              <a:buClrTx/>
            </a:pPr>
            <a:r>
              <a:rPr lang="en-US" altLang="en-US" sz="2400" dirty="0" smtClean="0">
                <a:latin typeface="Verdana" pitchFamily="34" charset="0"/>
              </a:rPr>
              <a:t>Advantage is one read/write </a:t>
            </a:r>
            <a:r>
              <a:rPr lang="en-US" altLang="en-US" sz="2400" dirty="0">
                <a:latin typeface="Verdana" pitchFamily="34" charset="0"/>
              </a:rPr>
              <a:t>head </a:t>
            </a:r>
            <a:r>
              <a:rPr lang="en-US" altLang="en-US" sz="2400" i="1" dirty="0">
                <a:latin typeface="Verdana" pitchFamily="34" charset="0"/>
              </a:rPr>
              <a:t>per</a:t>
            </a:r>
            <a:r>
              <a:rPr lang="en-US" altLang="en-US" sz="2400" dirty="0">
                <a:latin typeface="Verdana" pitchFamily="34" charset="0"/>
              </a:rPr>
              <a:t> </a:t>
            </a:r>
            <a:r>
              <a:rPr lang="en-US" altLang="en-US" sz="2400" dirty="0" smtClean="0">
                <a:latin typeface="Verdana" pitchFamily="34" charset="0"/>
              </a:rPr>
              <a:t>drive</a:t>
            </a:r>
            <a:endParaRPr lang="en-US" altLang="en-US" sz="2400" dirty="0">
              <a:latin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9800" y="1371600"/>
            <a:ext cx="4800600" cy="2590801"/>
            <a:chOff x="2514600" y="1371600"/>
            <a:chExt cx="4953000" cy="4038602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4419600" y="46482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14600" y="3657599"/>
              <a:ext cx="4953000" cy="575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p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en-US" sz="1800" b="1" i="1" dirty="0" smtClean="0">
                  <a:latin typeface="Verdana" pitchFamily="34" charset="0"/>
                </a:rPr>
                <a:t> Or</a:t>
              </a:r>
              <a:endParaRPr lang="en-US" altLang="en-US" sz="1800" b="1" i="1" dirty="0">
                <a:latin typeface="Verdana" pitchFamily="34" charset="0"/>
              </a:endParaRPr>
            </a:p>
          </p:txBody>
        </p:sp>
        <p:sp>
          <p:nvSpPr>
            <p:cNvPr id="14" name="Can 13"/>
            <p:cNvSpPr/>
            <p:nvPr/>
          </p:nvSpPr>
          <p:spPr>
            <a:xfrm>
              <a:off x="4114800" y="1371600"/>
              <a:ext cx="1905000" cy="19050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HDD_1</a:t>
              </a:r>
            </a:p>
            <a:p>
              <a:pPr algn="ctr"/>
              <a:r>
                <a:rPr lang="en-US" sz="2000" b="1" dirty="0" smtClean="0"/>
                <a:t>(1 TB)</a:t>
              </a:r>
              <a:endParaRPr lang="en-US" sz="2000" b="1" dirty="0"/>
            </a:p>
          </p:txBody>
        </p:sp>
        <p:sp>
          <p:nvSpPr>
            <p:cNvPr id="15" name="Can 14"/>
            <p:cNvSpPr/>
            <p:nvPr/>
          </p:nvSpPr>
          <p:spPr>
            <a:xfrm>
              <a:off x="2895600" y="3866031"/>
              <a:ext cx="1143000" cy="1544171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HDD_1</a:t>
              </a:r>
            </a:p>
            <a:p>
              <a:pPr algn="ctr"/>
              <a:r>
                <a:rPr lang="en-US" sz="1600" b="1" dirty="0" smtClean="0"/>
                <a:t>(10 </a:t>
              </a:r>
              <a:r>
                <a:rPr lang="en-US" sz="1600" b="1" dirty="0"/>
                <a:t>G</a:t>
              </a:r>
              <a:r>
                <a:rPr lang="en-US" sz="1600" b="1" dirty="0" smtClean="0"/>
                <a:t>B)</a:t>
              </a:r>
              <a:endParaRPr lang="en-US" sz="1600" b="1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6172200" y="3866031"/>
              <a:ext cx="1143000" cy="1544171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HDD_100</a:t>
              </a:r>
            </a:p>
            <a:p>
              <a:pPr algn="ctr"/>
              <a:r>
                <a:rPr lang="en-US" sz="1600" b="1" dirty="0" smtClean="0"/>
                <a:t>(10 </a:t>
              </a:r>
              <a:r>
                <a:rPr lang="en-US" sz="1600" b="1" dirty="0"/>
                <a:t>G</a:t>
              </a:r>
              <a:r>
                <a:rPr lang="en-US" sz="1600" b="1" dirty="0" smtClean="0"/>
                <a:t>B)</a:t>
              </a:r>
              <a:endParaRPr lang="en-US" sz="16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286000" y="1600200"/>
            <a:ext cx="6324600" cy="4876800"/>
          </a:xfrm>
          <a:prstGeom prst="cube">
            <a:avLst>
              <a:gd name="adj" fmla="val 380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Server 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F1CDD8-0657-4B78-9822-CDA390E4DF2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9469" name="Text Box 9"/>
          <p:cNvSpPr txBox="1">
            <a:spLocks noChangeArrowheads="1"/>
          </p:cNvSpPr>
          <p:nvPr/>
        </p:nvSpPr>
        <p:spPr bwMode="auto">
          <a:xfrm>
            <a:off x="354013" y="1219200"/>
            <a:ext cx="1550987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en-US" sz="1800" b="1" i="1" dirty="0" smtClean="0">
                <a:latin typeface="Verdana" pitchFamily="34" charset="0"/>
              </a:rPr>
              <a:t>Any problem with using one CPU and 100 HDDs?</a:t>
            </a:r>
            <a:endParaRPr lang="en-US" altLang="en-US" sz="1800" b="1" i="1" dirty="0">
              <a:latin typeface="Verdana" pitchFamily="34" charset="0"/>
            </a:endParaRPr>
          </a:p>
        </p:txBody>
      </p:sp>
      <p:cxnSp>
        <p:nvCxnSpPr>
          <p:cNvPr id="5" name="Straight Connector 4"/>
          <p:cNvCxnSpPr>
            <a:stCxn id="123" idx="2"/>
          </p:cNvCxnSpPr>
          <p:nvPr/>
        </p:nvCxnSpPr>
        <p:spPr>
          <a:xfrm flipH="1">
            <a:off x="1219200" y="4946779"/>
            <a:ext cx="1295400" cy="113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4400" y="5791200"/>
            <a:ext cx="946433" cy="4953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 GB HDD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14600" y="2209800"/>
            <a:ext cx="5638800" cy="4191000"/>
            <a:chOff x="1402480" y="2362200"/>
            <a:chExt cx="5043640" cy="3733800"/>
          </a:xfrm>
        </p:grpSpPr>
        <p:sp>
          <p:nvSpPr>
            <p:cNvPr id="17" name="Can 16"/>
            <p:cNvSpPr/>
            <p:nvPr/>
          </p:nvSpPr>
          <p:spPr>
            <a:xfrm>
              <a:off x="1402480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8" name="Can 17"/>
            <p:cNvSpPr/>
            <p:nvPr/>
          </p:nvSpPr>
          <p:spPr>
            <a:xfrm>
              <a:off x="1889226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9" name="Can 38"/>
            <p:cNvSpPr/>
            <p:nvPr/>
          </p:nvSpPr>
          <p:spPr>
            <a:xfrm>
              <a:off x="2415073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2940920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41" name="Can 40"/>
            <p:cNvSpPr/>
            <p:nvPr/>
          </p:nvSpPr>
          <p:spPr>
            <a:xfrm>
              <a:off x="3466767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  <p:sp>
          <p:nvSpPr>
            <p:cNvPr id="42" name="Can 41"/>
            <p:cNvSpPr/>
            <p:nvPr/>
          </p:nvSpPr>
          <p:spPr>
            <a:xfrm>
              <a:off x="3992614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6</a:t>
              </a:r>
              <a:endParaRPr lang="en-US" sz="1050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4518461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</a:t>
              </a:r>
              <a:endParaRPr lang="en-US" sz="105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5044308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</a:t>
              </a:r>
              <a:endParaRPr lang="en-US" sz="1050" dirty="0"/>
            </a:p>
          </p:txBody>
        </p:sp>
        <p:sp>
          <p:nvSpPr>
            <p:cNvPr id="51" name="Can 50"/>
            <p:cNvSpPr/>
            <p:nvPr/>
          </p:nvSpPr>
          <p:spPr>
            <a:xfrm>
              <a:off x="5570155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</a:t>
              </a:r>
              <a:endParaRPr lang="en-US" sz="1050" dirty="0"/>
            </a:p>
          </p:txBody>
        </p:sp>
        <p:sp>
          <p:nvSpPr>
            <p:cNvPr id="52" name="Can 51"/>
            <p:cNvSpPr/>
            <p:nvPr/>
          </p:nvSpPr>
          <p:spPr>
            <a:xfrm>
              <a:off x="6096000" y="2362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10</a:t>
              </a:r>
              <a:endParaRPr lang="en-US" sz="1050" dirty="0"/>
            </a:p>
          </p:txBody>
        </p:sp>
        <p:sp>
          <p:nvSpPr>
            <p:cNvPr id="53" name="Can 52"/>
            <p:cNvSpPr/>
            <p:nvPr/>
          </p:nvSpPr>
          <p:spPr>
            <a:xfrm>
              <a:off x="1402480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11</a:t>
              </a:r>
              <a:endParaRPr lang="en-US" sz="1050" dirty="0"/>
            </a:p>
          </p:txBody>
        </p:sp>
        <p:sp>
          <p:nvSpPr>
            <p:cNvPr id="54" name="Can 53"/>
            <p:cNvSpPr/>
            <p:nvPr/>
          </p:nvSpPr>
          <p:spPr>
            <a:xfrm>
              <a:off x="1889226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55" name="Can 54"/>
            <p:cNvSpPr/>
            <p:nvPr/>
          </p:nvSpPr>
          <p:spPr>
            <a:xfrm>
              <a:off x="2415073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13</a:t>
              </a:r>
              <a:endParaRPr lang="en-US" sz="1050" dirty="0"/>
            </a:p>
          </p:txBody>
        </p:sp>
        <p:sp>
          <p:nvSpPr>
            <p:cNvPr id="56" name="Can 55"/>
            <p:cNvSpPr/>
            <p:nvPr/>
          </p:nvSpPr>
          <p:spPr>
            <a:xfrm>
              <a:off x="2940920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14</a:t>
              </a:r>
              <a:endParaRPr lang="en-US" sz="1050" dirty="0"/>
            </a:p>
          </p:txBody>
        </p:sp>
        <p:sp>
          <p:nvSpPr>
            <p:cNvPr id="57" name="Can 56"/>
            <p:cNvSpPr/>
            <p:nvPr/>
          </p:nvSpPr>
          <p:spPr>
            <a:xfrm>
              <a:off x="3466767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15</a:t>
              </a:r>
              <a:endParaRPr lang="en-US" sz="1050" dirty="0"/>
            </a:p>
          </p:txBody>
        </p:sp>
        <p:sp>
          <p:nvSpPr>
            <p:cNvPr id="58" name="Can 57"/>
            <p:cNvSpPr/>
            <p:nvPr/>
          </p:nvSpPr>
          <p:spPr>
            <a:xfrm>
              <a:off x="3992614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16</a:t>
              </a:r>
              <a:endParaRPr lang="en-US" sz="1050" dirty="0"/>
            </a:p>
          </p:txBody>
        </p:sp>
        <p:sp>
          <p:nvSpPr>
            <p:cNvPr id="59" name="Can 58"/>
            <p:cNvSpPr/>
            <p:nvPr/>
          </p:nvSpPr>
          <p:spPr>
            <a:xfrm>
              <a:off x="4518461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17</a:t>
              </a:r>
              <a:endParaRPr lang="en-US" sz="1050" dirty="0"/>
            </a:p>
          </p:txBody>
        </p:sp>
        <p:sp>
          <p:nvSpPr>
            <p:cNvPr id="60" name="Can 59"/>
            <p:cNvSpPr/>
            <p:nvPr/>
          </p:nvSpPr>
          <p:spPr>
            <a:xfrm>
              <a:off x="5044308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18</a:t>
              </a:r>
              <a:endParaRPr lang="en-US" sz="1050" dirty="0"/>
            </a:p>
          </p:txBody>
        </p:sp>
        <p:sp>
          <p:nvSpPr>
            <p:cNvPr id="61" name="Can 60"/>
            <p:cNvSpPr/>
            <p:nvPr/>
          </p:nvSpPr>
          <p:spPr>
            <a:xfrm>
              <a:off x="5570155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19</a:t>
              </a:r>
              <a:endParaRPr lang="en-US" sz="105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6096000" y="2743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r>
                <a:rPr lang="en-US" sz="1050" dirty="0" smtClean="0"/>
                <a:t>0</a:t>
              </a:r>
              <a:endParaRPr lang="en-US" sz="1050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1402480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21</a:t>
              </a:r>
              <a:endParaRPr lang="en-US" sz="1050" dirty="0"/>
            </a:p>
          </p:txBody>
        </p:sp>
        <p:sp>
          <p:nvSpPr>
            <p:cNvPr id="64" name="Can 63"/>
            <p:cNvSpPr/>
            <p:nvPr/>
          </p:nvSpPr>
          <p:spPr>
            <a:xfrm>
              <a:off x="1889226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22</a:t>
              </a:r>
              <a:endParaRPr lang="en-US" sz="1050" dirty="0"/>
            </a:p>
          </p:txBody>
        </p:sp>
        <p:sp>
          <p:nvSpPr>
            <p:cNvPr id="65" name="Can 64"/>
            <p:cNvSpPr/>
            <p:nvPr/>
          </p:nvSpPr>
          <p:spPr>
            <a:xfrm>
              <a:off x="2415073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23</a:t>
              </a:r>
              <a:endParaRPr lang="en-US" sz="1050" dirty="0"/>
            </a:p>
          </p:txBody>
        </p:sp>
        <p:sp>
          <p:nvSpPr>
            <p:cNvPr id="66" name="Can 65"/>
            <p:cNvSpPr/>
            <p:nvPr/>
          </p:nvSpPr>
          <p:spPr>
            <a:xfrm>
              <a:off x="2940920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24</a:t>
              </a:r>
              <a:endParaRPr lang="en-US" sz="1050" dirty="0"/>
            </a:p>
          </p:txBody>
        </p:sp>
        <p:sp>
          <p:nvSpPr>
            <p:cNvPr id="67" name="Can 66"/>
            <p:cNvSpPr/>
            <p:nvPr/>
          </p:nvSpPr>
          <p:spPr>
            <a:xfrm>
              <a:off x="3466767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25</a:t>
              </a:r>
              <a:endParaRPr lang="en-US" sz="1050" dirty="0"/>
            </a:p>
          </p:txBody>
        </p:sp>
        <p:sp>
          <p:nvSpPr>
            <p:cNvPr id="68" name="Can 67"/>
            <p:cNvSpPr/>
            <p:nvPr/>
          </p:nvSpPr>
          <p:spPr>
            <a:xfrm>
              <a:off x="3992614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26</a:t>
              </a:r>
              <a:endParaRPr lang="en-US" sz="1050" dirty="0"/>
            </a:p>
          </p:txBody>
        </p:sp>
        <p:sp>
          <p:nvSpPr>
            <p:cNvPr id="69" name="Can 68"/>
            <p:cNvSpPr/>
            <p:nvPr/>
          </p:nvSpPr>
          <p:spPr>
            <a:xfrm>
              <a:off x="4518461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27</a:t>
              </a:r>
              <a:endParaRPr lang="en-US" sz="1050" dirty="0"/>
            </a:p>
          </p:txBody>
        </p:sp>
        <p:sp>
          <p:nvSpPr>
            <p:cNvPr id="70" name="Can 69"/>
            <p:cNvSpPr/>
            <p:nvPr/>
          </p:nvSpPr>
          <p:spPr>
            <a:xfrm>
              <a:off x="5044308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28</a:t>
              </a:r>
              <a:endParaRPr lang="en-US" sz="1050" dirty="0"/>
            </a:p>
          </p:txBody>
        </p:sp>
        <p:sp>
          <p:nvSpPr>
            <p:cNvPr id="71" name="Can 70"/>
            <p:cNvSpPr/>
            <p:nvPr/>
          </p:nvSpPr>
          <p:spPr>
            <a:xfrm>
              <a:off x="5570155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29</a:t>
              </a:r>
              <a:endParaRPr lang="en-US" sz="1050" dirty="0"/>
            </a:p>
          </p:txBody>
        </p:sp>
        <p:sp>
          <p:nvSpPr>
            <p:cNvPr id="72" name="Can 71"/>
            <p:cNvSpPr/>
            <p:nvPr/>
          </p:nvSpPr>
          <p:spPr>
            <a:xfrm>
              <a:off x="6096000" y="3124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r>
                <a:rPr lang="en-US" sz="1050" dirty="0" smtClean="0"/>
                <a:t>0</a:t>
              </a:r>
              <a:endParaRPr lang="en-US" sz="1050" dirty="0"/>
            </a:p>
          </p:txBody>
        </p:sp>
        <p:sp>
          <p:nvSpPr>
            <p:cNvPr id="73" name="Can 72"/>
            <p:cNvSpPr/>
            <p:nvPr/>
          </p:nvSpPr>
          <p:spPr>
            <a:xfrm>
              <a:off x="1402480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31</a:t>
              </a:r>
              <a:endParaRPr lang="en-US" sz="1050" dirty="0"/>
            </a:p>
          </p:txBody>
        </p:sp>
        <p:sp>
          <p:nvSpPr>
            <p:cNvPr id="74" name="Can 73"/>
            <p:cNvSpPr/>
            <p:nvPr/>
          </p:nvSpPr>
          <p:spPr>
            <a:xfrm>
              <a:off x="1889226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32</a:t>
              </a:r>
              <a:endParaRPr lang="en-US" sz="1050" dirty="0"/>
            </a:p>
          </p:txBody>
        </p:sp>
        <p:sp>
          <p:nvSpPr>
            <p:cNvPr id="75" name="Can 74"/>
            <p:cNvSpPr/>
            <p:nvPr/>
          </p:nvSpPr>
          <p:spPr>
            <a:xfrm>
              <a:off x="2415073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33</a:t>
              </a:r>
              <a:endParaRPr lang="en-US" sz="1050" dirty="0"/>
            </a:p>
          </p:txBody>
        </p:sp>
        <p:sp>
          <p:nvSpPr>
            <p:cNvPr id="76" name="Can 75"/>
            <p:cNvSpPr/>
            <p:nvPr/>
          </p:nvSpPr>
          <p:spPr>
            <a:xfrm>
              <a:off x="2940920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34</a:t>
              </a:r>
              <a:endParaRPr lang="en-US" sz="1050" dirty="0"/>
            </a:p>
          </p:txBody>
        </p:sp>
        <p:sp>
          <p:nvSpPr>
            <p:cNvPr id="77" name="Can 76"/>
            <p:cNvSpPr/>
            <p:nvPr/>
          </p:nvSpPr>
          <p:spPr>
            <a:xfrm>
              <a:off x="3466767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35</a:t>
              </a:r>
              <a:endParaRPr lang="en-US" sz="1050" dirty="0"/>
            </a:p>
          </p:txBody>
        </p:sp>
        <p:sp>
          <p:nvSpPr>
            <p:cNvPr id="78" name="Can 77"/>
            <p:cNvSpPr/>
            <p:nvPr/>
          </p:nvSpPr>
          <p:spPr>
            <a:xfrm>
              <a:off x="3992614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36</a:t>
              </a:r>
              <a:endParaRPr lang="en-US" sz="1050" dirty="0"/>
            </a:p>
          </p:txBody>
        </p:sp>
        <p:sp>
          <p:nvSpPr>
            <p:cNvPr id="79" name="Can 78"/>
            <p:cNvSpPr/>
            <p:nvPr/>
          </p:nvSpPr>
          <p:spPr>
            <a:xfrm>
              <a:off x="4518461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37</a:t>
              </a:r>
              <a:endParaRPr lang="en-US" sz="1050" dirty="0"/>
            </a:p>
          </p:txBody>
        </p:sp>
        <p:sp>
          <p:nvSpPr>
            <p:cNvPr id="80" name="Can 79"/>
            <p:cNvSpPr/>
            <p:nvPr/>
          </p:nvSpPr>
          <p:spPr>
            <a:xfrm>
              <a:off x="5044308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38</a:t>
              </a:r>
              <a:endParaRPr lang="en-US" sz="1050" dirty="0"/>
            </a:p>
          </p:txBody>
        </p:sp>
        <p:sp>
          <p:nvSpPr>
            <p:cNvPr id="81" name="Can 80"/>
            <p:cNvSpPr/>
            <p:nvPr/>
          </p:nvSpPr>
          <p:spPr>
            <a:xfrm>
              <a:off x="5570155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39</a:t>
              </a:r>
              <a:endParaRPr lang="en-US" sz="1050" dirty="0"/>
            </a:p>
          </p:txBody>
        </p:sp>
        <p:sp>
          <p:nvSpPr>
            <p:cNvPr id="82" name="Can 81"/>
            <p:cNvSpPr/>
            <p:nvPr/>
          </p:nvSpPr>
          <p:spPr>
            <a:xfrm>
              <a:off x="6096000" y="3505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r>
                <a:rPr lang="en-US" sz="1050" dirty="0" smtClean="0"/>
                <a:t>0</a:t>
              </a:r>
              <a:endParaRPr lang="en-US" sz="1050" dirty="0"/>
            </a:p>
          </p:txBody>
        </p:sp>
        <p:sp>
          <p:nvSpPr>
            <p:cNvPr id="83" name="Can 82"/>
            <p:cNvSpPr/>
            <p:nvPr/>
          </p:nvSpPr>
          <p:spPr>
            <a:xfrm>
              <a:off x="1402480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41</a:t>
              </a:r>
              <a:endParaRPr lang="en-US" sz="1050" dirty="0"/>
            </a:p>
          </p:txBody>
        </p:sp>
        <p:sp>
          <p:nvSpPr>
            <p:cNvPr id="84" name="Can 83"/>
            <p:cNvSpPr/>
            <p:nvPr/>
          </p:nvSpPr>
          <p:spPr>
            <a:xfrm>
              <a:off x="1889226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42</a:t>
              </a:r>
              <a:endParaRPr lang="en-US" sz="1050" dirty="0"/>
            </a:p>
          </p:txBody>
        </p:sp>
        <p:sp>
          <p:nvSpPr>
            <p:cNvPr id="85" name="Can 84"/>
            <p:cNvSpPr/>
            <p:nvPr/>
          </p:nvSpPr>
          <p:spPr>
            <a:xfrm>
              <a:off x="2415073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43</a:t>
              </a:r>
              <a:endParaRPr lang="en-US" sz="1050" dirty="0"/>
            </a:p>
          </p:txBody>
        </p:sp>
        <p:sp>
          <p:nvSpPr>
            <p:cNvPr id="86" name="Can 85"/>
            <p:cNvSpPr/>
            <p:nvPr/>
          </p:nvSpPr>
          <p:spPr>
            <a:xfrm>
              <a:off x="2940920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44</a:t>
              </a:r>
              <a:endParaRPr lang="en-US" sz="1050" dirty="0"/>
            </a:p>
          </p:txBody>
        </p:sp>
        <p:sp>
          <p:nvSpPr>
            <p:cNvPr id="87" name="Can 86"/>
            <p:cNvSpPr/>
            <p:nvPr/>
          </p:nvSpPr>
          <p:spPr>
            <a:xfrm>
              <a:off x="3466767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45</a:t>
              </a:r>
              <a:endParaRPr lang="en-US" sz="1050" dirty="0"/>
            </a:p>
          </p:txBody>
        </p:sp>
        <p:sp>
          <p:nvSpPr>
            <p:cNvPr id="88" name="Can 87"/>
            <p:cNvSpPr/>
            <p:nvPr/>
          </p:nvSpPr>
          <p:spPr>
            <a:xfrm>
              <a:off x="3992614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46</a:t>
              </a:r>
              <a:endParaRPr lang="en-US" sz="1050" dirty="0"/>
            </a:p>
          </p:txBody>
        </p:sp>
        <p:sp>
          <p:nvSpPr>
            <p:cNvPr id="89" name="Can 88"/>
            <p:cNvSpPr/>
            <p:nvPr/>
          </p:nvSpPr>
          <p:spPr>
            <a:xfrm>
              <a:off x="4518461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47</a:t>
              </a:r>
              <a:endParaRPr lang="en-US" sz="1050" dirty="0"/>
            </a:p>
          </p:txBody>
        </p:sp>
        <p:sp>
          <p:nvSpPr>
            <p:cNvPr id="90" name="Can 89"/>
            <p:cNvSpPr/>
            <p:nvPr/>
          </p:nvSpPr>
          <p:spPr>
            <a:xfrm>
              <a:off x="5044308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48</a:t>
              </a:r>
              <a:endParaRPr lang="en-US" sz="1050" dirty="0"/>
            </a:p>
          </p:txBody>
        </p:sp>
        <p:sp>
          <p:nvSpPr>
            <p:cNvPr id="91" name="Can 90"/>
            <p:cNvSpPr/>
            <p:nvPr/>
          </p:nvSpPr>
          <p:spPr>
            <a:xfrm>
              <a:off x="5570155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49</a:t>
              </a:r>
              <a:endParaRPr lang="en-US" sz="1050" dirty="0"/>
            </a:p>
          </p:txBody>
        </p:sp>
        <p:sp>
          <p:nvSpPr>
            <p:cNvPr id="92" name="Can 91"/>
            <p:cNvSpPr/>
            <p:nvPr/>
          </p:nvSpPr>
          <p:spPr>
            <a:xfrm>
              <a:off x="6096000" y="3886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r>
                <a:rPr lang="en-US" sz="1050" dirty="0" smtClean="0"/>
                <a:t>0</a:t>
              </a:r>
              <a:endParaRPr lang="en-US" sz="1050" dirty="0"/>
            </a:p>
          </p:txBody>
        </p:sp>
        <p:sp>
          <p:nvSpPr>
            <p:cNvPr id="93" name="Can 92"/>
            <p:cNvSpPr/>
            <p:nvPr/>
          </p:nvSpPr>
          <p:spPr>
            <a:xfrm>
              <a:off x="1402480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51</a:t>
              </a:r>
              <a:endParaRPr lang="en-US" sz="1050" dirty="0"/>
            </a:p>
          </p:txBody>
        </p:sp>
        <p:sp>
          <p:nvSpPr>
            <p:cNvPr id="94" name="Can 93"/>
            <p:cNvSpPr/>
            <p:nvPr/>
          </p:nvSpPr>
          <p:spPr>
            <a:xfrm>
              <a:off x="1889226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53</a:t>
              </a:r>
              <a:endParaRPr lang="en-US" sz="1050" dirty="0"/>
            </a:p>
          </p:txBody>
        </p:sp>
        <p:sp>
          <p:nvSpPr>
            <p:cNvPr id="95" name="Can 94"/>
            <p:cNvSpPr/>
            <p:nvPr/>
          </p:nvSpPr>
          <p:spPr>
            <a:xfrm>
              <a:off x="2415073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53</a:t>
              </a:r>
              <a:endParaRPr lang="en-US" sz="1050" dirty="0"/>
            </a:p>
          </p:txBody>
        </p:sp>
        <p:sp>
          <p:nvSpPr>
            <p:cNvPr id="96" name="Can 95"/>
            <p:cNvSpPr/>
            <p:nvPr/>
          </p:nvSpPr>
          <p:spPr>
            <a:xfrm>
              <a:off x="2940920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54</a:t>
              </a:r>
              <a:endParaRPr lang="en-US" sz="1050" dirty="0"/>
            </a:p>
          </p:txBody>
        </p:sp>
        <p:sp>
          <p:nvSpPr>
            <p:cNvPr id="97" name="Can 96"/>
            <p:cNvSpPr/>
            <p:nvPr/>
          </p:nvSpPr>
          <p:spPr>
            <a:xfrm>
              <a:off x="3466767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55</a:t>
              </a:r>
              <a:endParaRPr lang="en-US" sz="1050" dirty="0"/>
            </a:p>
          </p:txBody>
        </p:sp>
        <p:sp>
          <p:nvSpPr>
            <p:cNvPr id="98" name="Can 97"/>
            <p:cNvSpPr/>
            <p:nvPr/>
          </p:nvSpPr>
          <p:spPr>
            <a:xfrm>
              <a:off x="3992614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56</a:t>
              </a:r>
              <a:endParaRPr lang="en-US" sz="1050" dirty="0"/>
            </a:p>
          </p:txBody>
        </p:sp>
        <p:sp>
          <p:nvSpPr>
            <p:cNvPr id="99" name="Can 98"/>
            <p:cNvSpPr/>
            <p:nvPr/>
          </p:nvSpPr>
          <p:spPr>
            <a:xfrm>
              <a:off x="4518461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57</a:t>
              </a:r>
              <a:endParaRPr lang="en-US" sz="1050" dirty="0"/>
            </a:p>
          </p:txBody>
        </p:sp>
        <p:sp>
          <p:nvSpPr>
            <p:cNvPr id="100" name="Can 99"/>
            <p:cNvSpPr/>
            <p:nvPr/>
          </p:nvSpPr>
          <p:spPr>
            <a:xfrm>
              <a:off x="5044308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58</a:t>
              </a:r>
              <a:endParaRPr lang="en-US" sz="1050" dirty="0"/>
            </a:p>
          </p:txBody>
        </p:sp>
        <p:sp>
          <p:nvSpPr>
            <p:cNvPr id="101" name="Can 100"/>
            <p:cNvSpPr/>
            <p:nvPr/>
          </p:nvSpPr>
          <p:spPr>
            <a:xfrm>
              <a:off x="5570155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59</a:t>
              </a:r>
              <a:endParaRPr lang="en-US" sz="1050" dirty="0"/>
            </a:p>
          </p:txBody>
        </p:sp>
        <p:sp>
          <p:nvSpPr>
            <p:cNvPr id="102" name="Can 101"/>
            <p:cNvSpPr/>
            <p:nvPr/>
          </p:nvSpPr>
          <p:spPr>
            <a:xfrm>
              <a:off x="6096000" y="4267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6</a:t>
              </a:r>
              <a:r>
                <a:rPr lang="en-US" sz="1050" dirty="0" smtClean="0"/>
                <a:t>0</a:t>
              </a:r>
              <a:endParaRPr lang="en-US" sz="1050" dirty="0"/>
            </a:p>
          </p:txBody>
        </p:sp>
        <p:sp>
          <p:nvSpPr>
            <p:cNvPr id="123" name="Can 122"/>
            <p:cNvSpPr/>
            <p:nvPr/>
          </p:nvSpPr>
          <p:spPr>
            <a:xfrm>
              <a:off x="1402480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6</a:t>
              </a:r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24" name="Can 123"/>
            <p:cNvSpPr/>
            <p:nvPr/>
          </p:nvSpPr>
          <p:spPr>
            <a:xfrm>
              <a:off x="1402480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7</a:t>
              </a:r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25" name="Can 124"/>
            <p:cNvSpPr/>
            <p:nvPr/>
          </p:nvSpPr>
          <p:spPr>
            <a:xfrm>
              <a:off x="1402480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8</a:t>
              </a:r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26" name="Can 125"/>
            <p:cNvSpPr/>
            <p:nvPr/>
          </p:nvSpPr>
          <p:spPr>
            <a:xfrm>
              <a:off x="1889226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6</a:t>
              </a:r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27" name="Can 126"/>
            <p:cNvSpPr/>
            <p:nvPr/>
          </p:nvSpPr>
          <p:spPr>
            <a:xfrm>
              <a:off x="2415073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6</a:t>
              </a:r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28" name="Can 127"/>
            <p:cNvSpPr/>
            <p:nvPr/>
          </p:nvSpPr>
          <p:spPr>
            <a:xfrm>
              <a:off x="2940920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64</a:t>
              </a:r>
              <a:endParaRPr lang="en-US" sz="1050" dirty="0"/>
            </a:p>
          </p:txBody>
        </p:sp>
        <p:sp>
          <p:nvSpPr>
            <p:cNvPr id="129" name="Can 128"/>
            <p:cNvSpPr/>
            <p:nvPr/>
          </p:nvSpPr>
          <p:spPr>
            <a:xfrm>
              <a:off x="3466767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65</a:t>
              </a:r>
              <a:endParaRPr lang="en-US" sz="1050" dirty="0"/>
            </a:p>
          </p:txBody>
        </p:sp>
        <p:sp>
          <p:nvSpPr>
            <p:cNvPr id="130" name="Can 129"/>
            <p:cNvSpPr/>
            <p:nvPr/>
          </p:nvSpPr>
          <p:spPr>
            <a:xfrm>
              <a:off x="3992614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66</a:t>
              </a:r>
              <a:endParaRPr lang="en-US" sz="1050" dirty="0"/>
            </a:p>
          </p:txBody>
        </p:sp>
        <p:sp>
          <p:nvSpPr>
            <p:cNvPr id="131" name="Can 130"/>
            <p:cNvSpPr/>
            <p:nvPr/>
          </p:nvSpPr>
          <p:spPr>
            <a:xfrm>
              <a:off x="4518461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67</a:t>
              </a:r>
              <a:endParaRPr lang="en-US" sz="1050" dirty="0"/>
            </a:p>
          </p:txBody>
        </p:sp>
        <p:sp>
          <p:nvSpPr>
            <p:cNvPr id="132" name="Can 131"/>
            <p:cNvSpPr/>
            <p:nvPr/>
          </p:nvSpPr>
          <p:spPr>
            <a:xfrm>
              <a:off x="5044308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68</a:t>
              </a:r>
              <a:endParaRPr lang="en-US" sz="1050" dirty="0"/>
            </a:p>
          </p:txBody>
        </p:sp>
        <p:sp>
          <p:nvSpPr>
            <p:cNvPr id="133" name="Can 132"/>
            <p:cNvSpPr/>
            <p:nvPr/>
          </p:nvSpPr>
          <p:spPr>
            <a:xfrm>
              <a:off x="5570155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69</a:t>
              </a:r>
              <a:endParaRPr lang="en-US" sz="1050" dirty="0"/>
            </a:p>
          </p:txBody>
        </p:sp>
        <p:sp>
          <p:nvSpPr>
            <p:cNvPr id="134" name="Can 133"/>
            <p:cNvSpPr/>
            <p:nvPr/>
          </p:nvSpPr>
          <p:spPr>
            <a:xfrm>
              <a:off x="6096000" y="4648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70</a:t>
              </a:r>
              <a:endParaRPr lang="en-US" sz="1050" dirty="0"/>
            </a:p>
          </p:txBody>
        </p:sp>
        <p:sp>
          <p:nvSpPr>
            <p:cNvPr id="144" name="Can 143"/>
            <p:cNvSpPr/>
            <p:nvPr/>
          </p:nvSpPr>
          <p:spPr>
            <a:xfrm>
              <a:off x="1889226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72</a:t>
              </a:r>
              <a:endParaRPr lang="en-US" sz="1050" dirty="0"/>
            </a:p>
          </p:txBody>
        </p:sp>
        <p:sp>
          <p:nvSpPr>
            <p:cNvPr id="145" name="Can 144"/>
            <p:cNvSpPr/>
            <p:nvPr/>
          </p:nvSpPr>
          <p:spPr>
            <a:xfrm>
              <a:off x="2415073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73</a:t>
              </a:r>
              <a:endParaRPr lang="en-US" sz="1050" dirty="0"/>
            </a:p>
          </p:txBody>
        </p:sp>
        <p:sp>
          <p:nvSpPr>
            <p:cNvPr id="146" name="Can 145"/>
            <p:cNvSpPr/>
            <p:nvPr/>
          </p:nvSpPr>
          <p:spPr>
            <a:xfrm>
              <a:off x="2940920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74</a:t>
              </a:r>
              <a:endParaRPr lang="en-US" sz="1050" dirty="0"/>
            </a:p>
          </p:txBody>
        </p:sp>
        <p:sp>
          <p:nvSpPr>
            <p:cNvPr id="147" name="Can 146"/>
            <p:cNvSpPr/>
            <p:nvPr/>
          </p:nvSpPr>
          <p:spPr>
            <a:xfrm>
              <a:off x="3466767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75</a:t>
              </a:r>
              <a:endParaRPr lang="en-US" sz="1050" dirty="0"/>
            </a:p>
          </p:txBody>
        </p:sp>
        <p:sp>
          <p:nvSpPr>
            <p:cNvPr id="148" name="Can 147"/>
            <p:cNvSpPr/>
            <p:nvPr/>
          </p:nvSpPr>
          <p:spPr>
            <a:xfrm>
              <a:off x="3992614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76</a:t>
              </a:r>
              <a:endParaRPr lang="en-US" sz="1050" dirty="0"/>
            </a:p>
          </p:txBody>
        </p:sp>
        <p:sp>
          <p:nvSpPr>
            <p:cNvPr id="149" name="Can 148"/>
            <p:cNvSpPr/>
            <p:nvPr/>
          </p:nvSpPr>
          <p:spPr>
            <a:xfrm>
              <a:off x="4518461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77</a:t>
              </a:r>
              <a:endParaRPr lang="en-US" sz="1050" dirty="0"/>
            </a:p>
          </p:txBody>
        </p:sp>
        <p:sp>
          <p:nvSpPr>
            <p:cNvPr id="150" name="Can 149"/>
            <p:cNvSpPr/>
            <p:nvPr/>
          </p:nvSpPr>
          <p:spPr>
            <a:xfrm>
              <a:off x="5044308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78</a:t>
              </a:r>
              <a:endParaRPr lang="en-US" sz="1050" dirty="0"/>
            </a:p>
          </p:txBody>
        </p:sp>
        <p:sp>
          <p:nvSpPr>
            <p:cNvPr id="151" name="Can 150"/>
            <p:cNvSpPr/>
            <p:nvPr/>
          </p:nvSpPr>
          <p:spPr>
            <a:xfrm>
              <a:off x="5570155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79</a:t>
              </a:r>
              <a:endParaRPr lang="en-US" sz="1050" dirty="0"/>
            </a:p>
          </p:txBody>
        </p:sp>
        <p:sp>
          <p:nvSpPr>
            <p:cNvPr id="152" name="Can 151"/>
            <p:cNvSpPr/>
            <p:nvPr/>
          </p:nvSpPr>
          <p:spPr>
            <a:xfrm>
              <a:off x="6096000" y="5029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80</a:t>
              </a:r>
              <a:endParaRPr lang="en-US" sz="1050" dirty="0"/>
            </a:p>
          </p:txBody>
        </p:sp>
        <p:sp>
          <p:nvSpPr>
            <p:cNvPr id="153" name="Can 152"/>
            <p:cNvSpPr/>
            <p:nvPr/>
          </p:nvSpPr>
          <p:spPr>
            <a:xfrm>
              <a:off x="1889226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82</a:t>
              </a:r>
              <a:endParaRPr lang="en-US" sz="1050" dirty="0"/>
            </a:p>
          </p:txBody>
        </p:sp>
        <p:sp>
          <p:nvSpPr>
            <p:cNvPr id="154" name="Can 153"/>
            <p:cNvSpPr/>
            <p:nvPr/>
          </p:nvSpPr>
          <p:spPr>
            <a:xfrm>
              <a:off x="2415073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83</a:t>
              </a:r>
              <a:endParaRPr lang="en-US" sz="1050" dirty="0"/>
            </a:p>
          </p:txBody>
        </p:sp>
        <p:sp>
          <p:nvSpPr>
            <p:cNvPr id="155" name="Can 154"/>
            <p:cNvSpPr/>
            <p:nvPr/>
          </p:nvSpPr>
          <p:spPr>
            <a:xfrm>
              <a:off x="2940920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84</a:t>
              </a:r>
              <a:endParaRPr lang="en-US" sz="1050" dirty="0"/>
            </a:p>
          </p:txBody>
        </p:sp>
        <p:sp>
          <p:nvSpPr>
            <p:cNvPr id="156" name="Can 155"/>
            <p:cNvSpPr/>
            <p:nvPr/>
          </p:nvSpPr>
          <p:spPr>
            <a:xfrm>
              <a:off x="3466767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85</a:t>
              </a:r>
              <a:endParaRPr lang="en-US" sz="1050" dirty="0"/>
            </a:p>
          </p:txBody>
        </p:sp>
        <p:sp>
          <p:nvSpPr>
            <p:cNvPr id="157" name="Can 156"/>
            <p:cNvSpPr/>
            <p:nvPr/>
          </p:nvSpPr>
          <p:spPr>
            <a:xfrm>
              <a:off x="3992614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86</a:t>
              </a:r>
              <a:endParaRPr lang="en-US" sz="1050" dirty="0"/>
            </a:p>
          </p:txBody>
        </p:sp>
        <p:sp>
          <p:nvSpPr>
            <p:cNvPr id="158" name="Can 157"/>
            <p:cNvSpPr/>
            <p:nvPr/>
          </p:nvSpPr>
          <p:spPr>
            <a:xfrm>
              <a:off x="4518461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87</a:t>
              </a:r>
              <a:endParaRPr lang="en-US" sz="1050" dirty="0"/>
            </a:p>
          </p:txBody>
        </p:sp>
        <p:sp>
          <p:nvSpPr>
            <p:cNvPr id="159" name="Can 158"/>
            <p:cNvSpPr/>
            <p:nvPr/>
          </p:nvSpPr>
          <p:spPr>
            <a:xfrm>
              <a:off x="5044308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88</a:t>
              </a:r>
              <a:endParaRPr lang="en-US" sz="1050" dirty="0"/>
            </a:p>
          </p:txBody>
        </p:sp>
        <p:sp>
          <p:nvSpPr>
            <p:cNvPr id="160" name="Can 159"/>
            <p:cNvSpPr/>
            <p:nvPr/>
          </p:nvSpPr>
          <p:spPr>
            <a:xfrm>
              <a:off x="5570155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89</a:t>
              </a:r>
              <a:endParaRPr lang="en-US" sz="1050" dirty="0"/>
            </a:p>
          </p:txBody>
        </p:sp>
        <p:sp>
          <p:nvSpPr>
            <p:cNvPr id="161" name="Can 160"/>
            <p:cNvSpPr/>
            <p:nvPr/>
          </p:nvSpPr>
          <p:spPr>
            <a:xfrm>
              <a:off x="6096000" y="5410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90</a:t>
              </a:r>
              <a:endParaRPr lang="en-US" sz="1050" dirty="0"/>
            </a:p>
          </p:txBody>
        </p:sp>
        <p:sp>
          <p:nvSpPr>
            <p:cNvPr id="171" name="Can 170"/>
            <p:cNvSpPr/>
            <p:nvPr/>
          </p:nvSpPr>
          <p:spPr>
            <a:xfrm>
              <a:off x="1402480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91</a:t>
              </a:r>
              <a:endParaRPr lang="en-US" sz="1050" dirty="0"/>
            </a:p>
          </p:txBody>
        </p:sp>
        <p:sp>
          <p:nvSpPr>
            <p:cNvPr id="172" name="Can 171"/>
            <p:cNvSpPr/>
            <p:nvPr/>
          </p:nvSpPr>
          <p:spPr>
            <a:xfrm>
              <a:off x="1889226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92</a:t>
              </a:r>
              <a:endParaRPr lang="en-US" sz="1050" dirty="0"/>
            </a:p>
          </p:txBody>
        </p:sp>
        <p:sp>
          <p:nvSpPr>
            <p:cNvPr id="173" name="Can 172"/>
            <p:cNvSpPr/>
            <p:nvPr/>
          </p:nvSpPr>
          <p:spPr>
            <a:xfrm>
              <a:off x="2415073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93</a:t>
              </a:r>
              <a:endParaRPr lang="en-US" sz="1050" dirty="0"/>
            </a:p>
          </p:txBody>
        </p:sp>
        <p:sp>
          <p:nvSpPr>
            <p:cNvPr id="174" name="Can 173"/>
            <p:cNvSpPr/>
            <p:nvPr/>
          </p:nvSpPr>
          <p:spPr>
            <a:xfrm>
              <a:off x="2940920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94</a:t>
              </a:r>
              <a:endParaRPr lang="en-US" sz="1050" dirty="0"/>
            </a:p>
          </p:txBody>
        </p:sp>
        <p:sp>
          <p:nvSpPr>
            <p:cNvPr id="175" name="Can 174"/>
            <p:cNvSpPr/>
            <p:nvPr/>
          </p:nvSpPr>
          <p:spPr>
            <a:xfrm>
              <a:off x="3466767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95</a:t>
              </a:r>
              <a:endParaRPr lang="en-US" sz="1050" dirty="0"/>
            </a:p>
          </p:txBody>
        </p:sp>
        <p:sp>
          <p:nvSpPr>
            <p:cNvPr id="176" name="Can 175"/>
            <p:cNvSpPr/>
            <p:nvPr/>
          </p:nvSpPr>
          <p:spPr>
            <a:xfrm>
              <a:off x="3992614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96</a:t>
              </a:r>
              <a:endParaRPr lang="en-US" sz="1050" dirty="0"/>
            </a:p>
          </p:txBody>
        </p:sp>
        <p:sp>
          <p:nvSpPr>
            <p:cNvPr id="177" name="Can 176"/>
            <p:cNvSpPr/>
            <p:nvPr/>
          </p:nvSpPr>
          <p:spPr>
            <a:xfrm>
              <a:off x="4518461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97</a:t>
              </a:r>
              <a:endParaRPr lang="en-US" sz="1050" dirty="0"/>
            </a:p>
          </p:txBody>
        </p:sp>
        <p:sp>
          <p:nvSpPr>
            <p:cNvPr id="178" name="Can 177"/>
            <p:cNvSpPr/>
            <p:nvPr/>
          </p:nvSpPr>
          <p:spPr>
            <a:xfrm>
              <a:off x="5044308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98</a:t>
              </a:r>
              <a:endParaRPr lang="en-US" sz="1050" dirty="0"/>
            </a:p>
          </p:txBody>
        </p:sp>
        <p:sp>
          <p:nvSpPr>
            <p:cNvPr id="179" name="Can 178"/>
            <p:cNvSpPr/>
            <p:nvPr/>
          </p:nvSpPr>
          <p:spPr>
            <a:xfrm>
              <a:off x="5570155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99</a:t>
              </a:r>
              <a:endParaRPr lang="en-US" sz="1050" dirty="0"/>
            </a:p>
          </p:txBody>
        </p:sp>
        <p:sp>
          <p:nvSpPr>
            <p:cNvPr id="180" name="Can 179"/>
            <p:cNvSpPr/>
            <p:nvPr/>
          </p:nvSpPr>
          <p:spPr>
            <a:xfrm>
              <a:off x="6096000" y="5791200"/>
              <a:ext cx="350120" cy="304800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100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1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F1CDD8-0657-4B78-9822-CDA390E4DF2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3577772" y="4275138"/>
            <a:ext cx="228600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Text Box 9"/>
          <p:cNvSpPr txBox="1">
            <a:spLocks noChangeArrowheads="1"/>
          </p:cNvSpPr>
          <p:nvPr/>
        </p:nvSpPr>
        <p:spPr bwMode="auto">
          <a:xfrm>
            <a:off x="354013" y="1447800"/>
            <a:ext cx="8485187" cy="97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en-US" sz="1800" b="1" i="1" dirty="0">
                <a:latin typeface="Verdana" pitchFamily="34" charset="0"/>
              </a:rPr>
              <a:t>What </a:t>
            </a:r>
            <a:r>
              <a:rPr lang="en-US" altLang="en-US" sz="1800" b="1" i="1" dirty="0" smtClean="0">
                <a:latin typeface="Verdana" pitchFamily="34" charset="0"/>
              </a:rPr>
              <a:t>if, instead of one computer with 100 HDDs, we distribute the HDDs across 20 computers?</a:t>
            </a:r>
          </a:p>
          <a:p>
            <a:pPr marL="635000" lvl="1" indent="-290513" eaLnBrk="1" hangingPunct="1"/>
            <a:r>
              <a:rPr lang="en-US" altLang="en-US" sz="1800" b="1" i="1" dirty="0" smtClean="0">
                <a:latin typeface="Verdana" pitchFamily="34" charset="0"/>
              </a:rPr>
              <a:t> Each computer has five 10GB HDDs</a:t>
            </a:r>
            <a:endParaRPr lang="en-US" altLang="en-US" sz="1800" b="1" i="1" dirty="0"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744" y="5814101"/>
            <a:ext cx="946433" cy="49530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 GB HDD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60285" y="2612571"/>
            <a:ext cx="1850571" cy="3432629"/>
            <a:chOff x="1560285" y="2696027"/>
            <a:chExt cx="1850571" cy="3432629"/>
          </a:xfrm>
        </p:grpSpPr>
        <p:sp>
          <p:nvSpPr>
            <p:cNvPr id="25" name="Cube 24"/>
            <p:cNvSpPr/>
            <p:nvPr/>
          </p:nvSpPr>
          <p:spPr>
            <a:xfrm>
              <a:off x="1560285" y="2696027"/>
              <a:ext cx="1850571" cy="3432629"/>
            </a:xfrm>
            <a:prstGeom prst="cube">
              <a:avLst>
                <a:gd name="adj" fmla="val 106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Server 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Can 26"/>
            <p:cNvSpPr/>
            <p:nvPr/>
          </p:nvSpPr>
          <p:spPr>
            <a:xfrm>
              <a:off x="1990711" y="5163959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2431240" y="5163959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1761145" y="5593038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237062" y="5593038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712980" y="5593038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54282" y="3016134"/>
              <a:ext cx="1430003" cy="408647"/>
              <a:chOff x="2379997" y="1905000"/>
              <a:chExt cx="1603828" cy="3810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79997" y="19050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379997" y="20574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2379997" y="22098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" name="Straight Connector 4"/>
          <p:cNvCxnSpPr>
            <a:stCxn id="27" idx="2"/>
            <a:endCxn id="6" idx="0"/>
          </p:cNvCxnSpPr>
          <p:nvPr/>
        </p:nvCxnSpPr>
        <p:spPr>
          <a:xfrm flipH="1">
            <a:off x="638961" y="5241043"/>
            <a:ext cx="1351750" cy="57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48829" y="2612571"/>
            <a:ext cx="1850571" cy="3432629"/>
            <a:chOff x="6048829" y="2630713"/>
            <a:chExt cx="1850571" cy="3432629"/>
          </a:xfrm>
        </p:grpSpPr>
        <p:sp>
          <p:nvSpPr>
            <p:cNvPr id="160" name="Cube 159"/>
            <p:cNvSpPr/>
            <p:nvPr/>
          </p:nvSpPr>
          <p:spPr>
            <a:xfrm>
              <a:off x="6048829" y="2630713"/>
              <a:ext cx="1850571" cy="3432629"/>
            </a:xfrm>
            <a:prstGeom prst="cube">
              <a:avLst>
                <a:gd name="adj" fmla="val 106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Server 20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Can 160"/>
            <p:cNvSpPr/>
            <p:nvPr/>
          </p:nvSpPr>
          <p:spPr>
            <a:xfrm>
              <a:off x="6479255" y="5098645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162" name="Can 161"/>
            <p:cNvSpPr/>
            <p:nvPr/>
          </p:nvSpPr>
          <p:spPr>
            <a:xfrm>
              <a:off x="6919784" y="5098645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163" name="Can 162"/>
            <p:cNvSpPr/>
            <p:nvPr/>
          </p:nvSpPr>
          <p:spPr>
            <a:xfrm>
              <a:off x="6249689" y="5527724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164" name="Can 163"/>
            <p:cNvSpPr/>
            <p:nvPr/>
          </p:nvSpPr>
          <p:spPr>
            <a:xfrm>
              <a:off x="6725606" y="5527724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165" name="Can 164"/>
            <p:cNvSpPr/>
            <p:nvPr/>
          </p:nvSpPr>
          <p:spPr>
            <a:xfrm>
              <a:off x="7201524" y="5527724"/>
              <a:ext cx="316876" cy="321079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6142826" y="2950820"/>
              <a:ext cx="1430003" cy="408647"/>
              <a:chOff x="2379997" y="1905000"/>
              <a:chExt cx="1603828" cy="38100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379997" y="19050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2379997" y="20574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379997" y="22098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0C3078-D2DF-44FA-AD88-968E05AF0C3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16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600" smtClean="0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457200" y="3998683"/>
            <a:ext cx="8229600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Verdana" pitchFamily="34" charset="0"/>
              </a:rPr>
              <a:t>Given: 10 GB per drive = 10,000,000,000 bytes per drive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Verdana" pitchFamily="34" charset="0"/>
              </a:rPr>
              <a:t>          </a:t>
            </a:r>
            <a:r>
              <a:rPr lang="en-US" altLang="en-US" sz="1600" dirty="0" smtClean="0">
                <a:latin typeface="Verdana" pitchFamily="34" charset="0"/>
              </a:rPr>
              <a:t> 20 servers * 5 HDDs per server * 10GB per HDD = 1 </a:t>
            </a:r>
            <a:r>
              <a:rPr lang="en-US" altLang="en-US" sz="1600" dirty="0">
                <a:latin typeface="Verdana" pitchFamily="34" charset="0"/>
              </a:rPr>
              <a:t>TB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Verdana" pitchFamily="34" charset="0"/>
              </a:rPr>
              <a:t>  </a:t>
            </a:r>
            <a:r>
              <a:rPr lang="en-US" altLang="en-US" sz="1600" dirty="0" smtClean="0">
                <a:latin typeface="Verdana" pitchFamily="34" charset="0"/>
              </a:rPr>
              <a:t>         </a:t>
            </a:r>
            <a:r>
              <a:rPr lang="en-US" altLang="en-US" sz="1600" dirty="0">
                <a:latin typeface="Verdana" pitchFamily="34" charset="0"/>
              </a:rPr>
              <a:t>Read rate is 100 MB/second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 smtClean="0">
                <a:latin typeface="Verdana" pitchFamily="34" charset="0"/>
              </a:rPr>
              <a:t>The full </a:t>
            </a:r>
            <a:r>
              <a:rPr lang="en-US" altLang="en-US" sz="1600" dirty="0">
                <a:latin typeface="Verdana" pitchFamily="34" charset="0"/>
              </a:rPr>
              <a:t>1 TB of data can be read in 100 seconds : </a:t>
            </a:r>
            <a:endParaRPr lang="en-US" altLang="en-US" sz="1600" dirty="0" smtClean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 smtClean="0">
                <a:latin typeface="Verdana" pitchFamily="34" charset="0"/>
              </a:rPr>
              <a:t>  10 </a:t>
            </a:r>
            <a:r>
              <a:rPr lang="en-US" altLang="en-US" sz="1600" dirty="0">
                <a:latin typeface="Verdana" pitchFamily="34" charset="0"/>
              </a:rPr>
              <a:t>GB / 100 MB per second = 10,000,000,000 / 100,000,000 = </a:t>
            </a:r>
            <a:endParaRPr lang="en-US" altLang="en-US" sz="1600" dirty="0" smtClean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Verdana" pitchFamily="34" charset="0"/>
              </a:rPr>
              <a:t> </a:t>
            </a:r>
            <a:r>
              <a:rPr lang="en-US" altLang="en-US" sz="1600" dirty="0" smtClean="0">
                <a:latin typeface="Verdana" pitchFamily="34" charset="0"/>
              </a:rPr>
              <a:t> 100 </a:t>
            </a:r>
            <a:r>
              <a:rPr lang="en-US" altLang="en-US" sz="1600" dirty="0">
                <a:latin typeface="Verdana" pitchFamily="34" charset="0"/>
              </a:rPr>
              <a:t>seconds to read one drive</a:t>
            </a:r>
            <a:r>
              <a:rPr lang="en-US" altLang="en-US" sz="1600" dirty="0" smtClean="0">
                <a:latin typeface="Verdana" pitchFamily="34" charset="0"/>
              </a:rPr>
              <a:t>.</a:t>
            </a:r>
            <a:endParaRPr lang="en-US" altLang="en-US" sz="700" dirty="0">
              <a:latin typeface="Verdana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00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Verdana" pitchFamily="34" charset="0"/>
              </a:rPr>
              <a:t>This is how we can read 1TB in 100 seconds, instead of 2.5 hours.</a:t>
            </a:r>
            <a:endParaRPr lang="en-US" altLang="en-US" sz="1800" b="1" i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412027" y="2605994"/>
            <a:ext cx="1985684" cy="129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75971" y="1280883"/>
            <a:ext cx="1607458" cy="2540000"/>
            <a:chOff x="1575971" y="1280883"/>
            <a:chExt cx="1607458" cy="2540000"/>
          </a:xfrm>
        </p:grpSpPr>
        <p:sp>
          <p:nvSpPr>
            <p:cNvPr id="30" name="Cube 29"/>
            <p:cNvSpPr/>
            <p:nvPr/>
          </p:nvSpPr>
          <p:spPr>
            <a:xfrm>
              <a:off x="1575971" y="1280883"/>
              <a:ext cx="1607458" cy="2540000"/>
            </a:xfrm>
            <a:prstGeom prst="cube">
              <a:avLst>
                <a:gd name="adj" fmla="val 106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Server 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Can 30"/>
            <p:cNvSpPr/>
            <p:nvPr/>
          </p:nvSpPr>
          <p:spPr>
            <a:xfrm>
              <a:off x="1958460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32" name="Can 31"/>
            <p:cNvSpPr/>
            <p:nvPr/>
          </p:nvSpPr>
          <p:spPr>
            <a:xfrm>
              <a:off x="2341116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Can 32"/>
            <p:cNvSpPr/>
            <p:nvPr/>
          </p:nvSpPr>
          <p:spPr>
            <a:xfrm>
              <a:off x="175905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34" name="Can 33"/>
            <p:cNvSpPr/>
            <p:nvPr/>
          </p:nvSpPr>
          <p:spPr>
            <a:xfrm>
              <a:off x="2172448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35" name="Can 34"/>
            <p:cNvSpPr/>
            <p:nvPr/>
          </p:nvSpPr>
          <p:spPr>
            <a:xfrm>
              <a:off x="258584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57619" y="1517748"/>
              <a:ext cx="1242141" cy="302381"/>
              <a:chOff x="2379997" y="1905000"/>
              <a:chExt cx="1603828" cy="3810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379997" y="19050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379997" y="20574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379997" y="22098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647225" y="1280883"/>
            <a:ext cx="1607458" cy="2540000"/>
            <a:chOff x="5647225" y="1288141"/>
            <a:chExt cx="1607458" cy="2540000"/>
          </a:xfrm>
        </p:grpSpPr>
        <p:sp>
          <p:nvSpPr>
            <p:cNvPr id="42" name="Cube 41"/>
            <p:cNvSpPr/>
            <p:nvPr/>
          </p:nvSpPr>
          <p:spPr>
            <a:xfrm>
              <a:off x="5647225" y="1288141"/>
              <a:ext cx="1607458" cy="2540000"/>
            </a:xfrm>
            <a:prstGeom prst="cube">
              <a:avLst>
                <a:gd name="adj" fmla="val 106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Server 20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Can 42"/>
            <p:cNvSpPr/>
            <p:nvPr/>
          </p:nvSpPr>
          <p:spPr>
            <a:xfrm>
              <a:off x="6029714" y="31143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6412370" y="31143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45" name="Can 44"/>
            <p:cNvSpPr/>
            <p:nvPr/>
          </p:nvSpPr>
          <p:spPr>
            <a:xfrm>
              <a:off x="5830307" y="34318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6243702" y="34318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47" name="Can 46"/>
            <p:cNvSpPr/>
            <p:nvPr/>
          </p:nvSpPr>
          <p:spPr>
            <a:xfrm>
              <a:off x="6657097" y="34318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728873" y="1525006"/>
              <a:ext cx="1242141" cy="302381"/>
              <a:chOff x="2379997" y="1905000"/>
              <a:chExt cx="1603828" cy="3810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2379997" y="19050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379997" y="20574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379997" y="22098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4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585513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7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33E709-0716-45C6-956D-90E0456AFB2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16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600" smtClean="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" y="4067170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dirty="0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dirty="0">
                <a:latin typeface="Verdana" pitchFamily="34" charset="0"/>
              </a:rPr>
              <a:t>This is the architecture in which Hadoop shines because not only is the data read in parallel, it is processed in parallel as well.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 i="1" dirty="0">
              <a:latin typeface="Verdana" pitchFamily="34" charset="0"/>
            </a:endParaRPr>
          </a:p>
          <a:p>
            <a:pPr marL="119063" indent="-11906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i="1" dirty="0" smtClean="0">
                <a:latin typeface="Verdana" pitchFamily="34" charset="0"/>
              </a:rPr>
              <a:t>Notes: </a:t>
            </a:r>
          </a:p>
          <a:p>
            <a:pPr marL="119063" indent="-119063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i="1" dirty="0" smtClean="0">
                <a:latin typeface="Verdana" pitchFamily="34" charset="0"/>
              </a:rPr>
              <a:t>- In practice, multiple </a:t>
            </a:r>
            <a:r>
              <a:rPr lang="en-US" altLang="en-US" sz="1400" b="1" i="1" dirty="0">
                <a:latin typeface="Verdana" pitchFamily="34" charset="0"/>
              </a:rPr>
              <a:t>drives </a:t>
            </a:r>
            <a:r>
              <a:rPr lang="en-US" altLang="en-US" sz="1400" b="1" i="1" dirty="0" smtClean="0">
                <a:latin typeface="Verdana" pitchFamily="34" charset="0"/>
              </a:rPr>
              <a:t>are installed </a:t>
            </a:r>
            <a:r>
              <a:rPr lang="en-US" altLang="en-US" sz="1400" b="1" i="1" dirty="0">
                <a:latin typeface="Verdana" pitchFamily="34" charset="0"/>
              </a:rPr>
              <a:t>in one server, sometimes as many as </a:t>
            </a:r>
            <a:r>
              <a:rPr lang="en-US" altLang="en-US" sz="1400" b="1" i="1" dirty="0" smtClean="0">
                <a:latin typeface="Verdana" pitchFamily="34" charset="0"/>
              </a:rPr>
              <a:t>twelve or more. Each drive is usually 2-4 TB in size.</a:t>
            </a:r>
            <a:endParaRPr lang="en-US" altLang="en-US" sz="1400" b="1" i="1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 b="1" i="1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 i="1" dirty="0">
                <a:latin typeface="Verdana" pitchFamily="34" charset="0"/>
              </a:rPr>
              <a:t>*</a:t>
            </a:r>
            <a:r>
              <a:rPr lang="en-US" altLang="en-US" sz="1400" b="1" i="1" dirty="0" smtClean="0">
                <a:latin typeface="Verdana" pitchFamily="34" charset="0"/>
              </a:rPr>
              <a:t> It is important to </a:t>
            </a:r>
            <a:r>
              <a:rPr lang="en-US" altLang="en-US" sz="1400" b="1" i="1" dirty="0">
                <a:latin typeface="Verdana" pitchFamily="34" charset="0"/>
              </a:rPr>
              <a:t>match the speed of the drives to the processing power of the server.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412027" y="2605994"/>
            <a:ext cx="1985684" cy="129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575971" y="1280883"/>
            <a:ext cx="1607458" cy="2540000"/>
            <a:chOff x="1575971" y="1280883"/>
            <a:chExt cx="1607458" cy="2540000"/>
          </a:xfrm>
        </p:grpSpPr>
        <p:sp>
          <p:nvSpPr>
            <p:cNvPr id="29" name="Cube 28"/>
            <p:cNvSpPr/>
            <p:nvPr/>
          </p:nvSpPr>
          <p:spPr>
            <a:xfrm>
              <a:off x="1575971" y="1280883"/>
              <a:ext cx="1607458" cy="2540000"/>
            </a:xfrm>
            <a:prstGeom prst="cube">
              <a:avLst>
                <a:gd name="adj" fmla="val 106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Server 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Can 29"/>
            <p:cNvSpPr/>
            <p:nvPr/>
          </p:nvSpPr>
          <p:spPr>
            <a:xfrm>
              <a:off x="1958460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341116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2" name="Can 31"/>
            <p:cNvSpPr/>
            <p:nvPr/>
          </p:nvSpPr>
          <p:spPr>
            <a:xfrm>
              <a:off x="175905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33" name="Can 32"/>
            <p:cNvSpPr/>
            <p:nvPr/>
          </p:nvSpPr>
          <p:spPr>
            <a:xfrm>
              <a:off x="2172448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34" name="Can 33"/>
            <p:cNvSpPr/>
            <p:nvPr/>
          </p:nvSpPr>
          <p:spPr>
            <a:xfrm>
              <a:off x="258584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657619" y="1517748"/>
              <a:ext cx="1242141" cy="302381"/>
              <a:chOff x="2379997" y="1905000"/>
              <a:chExt cx="1603828" cy="3810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2379997" y="19050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379997" y="20574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379997" y="22098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5647225" y="1280883"/>
            <a:ext cx="1607458" cy="2540000"/>
            <a:chOff x="5647225" y="1288141"/>
            <a:chExt cx="1607458" cy="2540000"/>
          </a:xfrm>
        </p:grpSpPr>
        <p:sp>
          <p:nvSpPr>
            <p:cNvPr id="40" name="Cube 39"/>
            <p:cNvSpPr/>
            <p:nvPr/>
          </p:nvSpPr>
          <p:spPr>
            <a:xfrm>
              <a:off x="5647225" y="1288141"/>
              <a:ext cx="1607458" cy="2540000"/>
            </a:xfrm>
            <a:prstGeom prst="cube">
              <a:avLst>
                <a:gd name="adj" fmla="val 106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Server 20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Can 40"/>
            <p:cNvSpPr/>
            <p:nvPr/>
          </p:nvSpPr>
          <p:spPr>
            <a:xfrm>
              <a:off x="6029714" y="31143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42" name="Can 41"/>
            <p:cNvSpPr/>
            <p:nvPr/>
          </p:nvSpPr>
          <p:spPr>
            <a:xfrm>
              <a:off x="6412370" y="31143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5830307" y="34318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6243702" y="34318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45" name="Can 44"/>
            <p:cNvSpPr/>
            <p:nvPr/>
          </p:nvSpPr>
          <p:spPr>
            <a:xfrm>
              <a:off x="6657097" y="3431806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728873" y="1525006"/>
              <a:ext cx="1242141" cy="302381"/>
              <a:chOff x="2379997" y="1905000"/>
              <a:chExt cx="1603828" cy="3810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379997" y="19050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379997" y="20574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379997" y="2209800"/>
                <a:ext cx="1603828" cy="7620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D202901-BE59-441E-80E2-E40AAEE9BC9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AutoShape 12"/>
          <p:cNvSpPr>
            <a:spLocks noChangeArrowheads="1"/>
          </p:cNvSpPr>
          <p:nvPr/>
        </p:nvSpPr>
        <p:spPr bwMode="auto">
          <a:xfrm rot="10800000">
            <a:off x="457200" y="1371600"/>
            <a:ext cx="1600200" cy="2133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2533" name="AutoShape 13"/>
          <p:cNvSpPr>
            <a:spLocks noChangeArrowheads="1"/>
          </p:cNvSpPr>
          <p:nvPr/>
        </p:nvSpPr>
        <p:spPr bwMode="auto">
          <a:xfrm rot="10800000">
            <a:off x="2590800" y="1371600"/>
            <a:ext cx="1600200" cy="2133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Ctr="1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can we solve the Big Data problem?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225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1600" dirty="0" smtClean="0"/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1981200" y="2286000"/>
            <a:ext cx="666750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4572000" y="1371600"/>
            <a:ext cx="41148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We can also choose to build our cluster using Virtual Machines (VMs) hosted by your favorite cloud </a:t>
            </a:r>
            <a:r>
              <a:rPr lang="en-US" altLang="en-US" sz="1800" dirty="0" smtClean="0">
                <a:latin typeface="Verdana" pitchFamily="34" charset="0"/>
              </a:rPr>
              <a:t>provider: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800" dirty="0" smtClean="0">
              <a:latin typeface="Verdana" pitchFamily="34" charset="0"/>
            </a:endParaRPr>
          </a:p>
          <a:p>
            <a:pPr marL="742950" lvl="1" indent="-285750" eaLnBrk="1" hangingPunct="1">
              <a:spcBef>
                <a:spcPct val="0"/>
              </a:spcBef>
              <a:buClrTx/>
            </a:pPr>
            <a:r>
              <a:rPr lang="en-US" altLang="en-US" sz="1800" dirty="0" smtClean="0">
                <a:latin typeface="Verdana" pitchFamily="34" charset="0"/>
              </a:rPr>
              <a:t>Amazon EC2</a:t>
            </a:r>
          </a:p>
          <a:p>
            <a:pPr marL="742950" lvl="1" indent="-285750" eaLnBrk="1" hangingPunct="1">
              <a:spcBef>
                <a:spcPct val="0"/>
              </a:spcBef>
              <a:buClrTx/>
            </a:pPr>
            <a:r>
              <a:rPr lang="en-US" altLang="en-US" sz="1800" dirty="0" smtClean="0">
                <a:latin typeface="Verdana" pitchFamily="34" charset="0"/>
              </a:rPr>
              <a:t>IBM </a:t>
            </a:r>
            <a:r>
              <a:rPr lang="en-US" altLang="en-US" sz="1800" dirty="0" err="1" smtClean="0">
                <a:latin typeface="Verdana" pitchFamily="34" charset="0"/>
              </a:rPr>
              <a:t>BlueMix</a:t>
            </a:r>
            <a:endParaRPr lang="en-US" altLang="en-US" sz="1800" dirty="0" smtClean="0">
              <a:latin typeface="Verdana" pitchFamily="34" charset="0"/>
            </a:endParaRPr>
          </a:p>
          <a:p>
            <a:pPr marL="742950" lvl="1" indent="-285750" eaLnBrk="1" hangingPunct="1">
              <a:spcBef>
                <a:spcPct val="0"/>
              </a:spcBef>
              <a:buClrTx/>
            </a:pPr>
            <a:r>
              <a:rPr lang="en-US" altLang="en-US" sz="1800" dirty="0" smtClean="0">
                <a:latin typeface="Verdana" pitchFamily="34" charset="0"/>
              </a:rPr>
              <a:t>Google Compute Engine</a:t>
            </a:r>
          </a:p>
          <a:p>
            <a:pPr marL="742950" lvl="1" indent="-285750" eaLnBrk="1" hangingPunct="1">
              <a:spcBef>
                <a:spcPct val="0"/>
              </a:spcBef>
              <a:buClrTx/>
            </a:pPr>
            <a:r>
              <a:rPr lang="en-US" altLang="en-US" sz="1800" dirty="0" smtClean="0">
                <a:latin typeface="Verdana" pitchFamily="34" charset="0"/>
              </a:rPr>
              <a:t>Digital Ocean</a:t>
            </a:r>
            <a:endParaRPr lang="en-US" altLang="en-US" dirty="0">
              <a:latin typeface="Verdana" pitchFamily="34" charset="0"/>
            </a:endParaRP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762000" y="1447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Verdana" pitchFamily="34" charset="0"/>
              </a:rPr>
              <a:t>VM 1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2819400" y="14478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200" dirty="0">
                <a:latin typeface="Verdana" pitchFamily="34" charset="0"/>
              </a:rPr>
              <a:t>VM </a:t>
            </a:r>
            <a:r>
              <a:rPr lang="en-US" altLang="en-US" sz="1200" dirty="0" smtClean="0">
                <a:latin typeface="Verdana" pitchFamily="34" charset="0"/>
              </a:rPr>
              <a:t>20</a:t>
            </a:r>
            <a:endParaRPr lang="en-US" altLang="en-US" sz="1200" dirty="0">
              <a:latin typeface="Verdana" pitchFamily="34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09599" y="3957694"/>
            <a:ext cx="808083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smtClean="0">
                <a:latin typeface="Verdana" pitchFamily="34" charset="0"/>
              </a:rPr>
              <a:t>VMs </a:t>
            </a:r>
            <a:r>
              <a:rPr lang="en-US" altLang="en-US" sz="1800" dirty="0">
                <a:latin typeface="Verdana" pitchFamily="34" charset="0"/>
              </a:rPr>
              <a:t>provide us with elastic resources in terms of </a:t>
            </a:r>
          </a:p>
          <a:p>
            <a:pPr lvl="1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latin typeface="Verdana" pitchFamily="34" charset="0"/>
              </a:rPr>
              <a:t> Compute power </a:t>
            </a:r>
          </a:p>
          <a:p>
            <a:pPr lvl="2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latin typeface="Verdana" pitchFamily="34" charset="0"/>
              </a:rPr>
              <a:t> </a:t>
            </a:r>
            <a:r>
              <a:rPr lang="en-US" altLang="en-US" sz="1600" dirty="0">
                <a:latin typeface="Verdana" pitchFamily="34" charset="0"/>
              </a:rPr>
              <a:t>Number of VMs</a:t>
            </a:r>
          </a:p>
          <a:p>
            <a:pPr lvl="2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600" dirty="0">
                <a:latin typeface="Verdana" pitchFamily="34" charset="0"/>
              </a:rPr>
              <a:t> Number of CPUs per </a:t>
            </a:r>
            <a:r>
              <a:rPr lang="en-US" altLang="en-US" sz="1600" dirty="0" smtClean="0">
                <a:latin typeface="Verdana" pitchFamily="34" charset="0"/>
              </a:rPr>
              <a:t>VM</a:t>
            </a:r>
            <a:endParaRPr lang="en-US" altLang="en-US" sz="1600" dirty="0">
              <a:latin typeface="Verdana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latin typeface="Verdana" pitchFamily="34" charset="0"/>
              </a:rPr>
              <a:t> Storage </a:t>
            </a:r>
            <a:r>
              <a:rPr lang="en-US" altLang="en-US" sz="1800" dirty="0" smtClean="0">
                <a:latin typeface="Verdana" pitchFamily="34" charset="0"/>
              </a:rPr>
              <a:t>size</a:t>
            </a:r>
            <a:endParaRPr lang="en-US" altLang="en-US" sz="1800" dirty="0">
              <a:latin typeface="Verdana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800" dirty="0">
                <a:latin typeface="Verdana" pitchFamily="34" charset="0"/>
              </a:rPr>
              <a:t> Memory </a:t>
            </a:r>
            <a:r>
              <a:rPr lang="en-US" altLang="en-US" sz="1800" dirty="0" smtClean="0">
                <a:latin typeface="Verdana" pitchFamily="34" charset="0"/>
              </a:rPr>
              <a:t>size</a:t>
            </a:r>
            <a:endParaRPr lang="en-US" altLang="en-US" sz="1800" b="1" i="1" dirty="0">
              <a:latin typeface="Verdan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1911" y="1764477"/>
            <a:ext cx="835376" cy="557809"/>
            <a:chOff x="1759053" y="3107048"/>
            <a:chExt cx="1102037" cy="555085"/>
          </a:xfrm>
        </p:grpSpPr>
        <p:sp>
          <p:nvSpPr>
            <p:cNvPr id="24" name="Can 23"/>
            <p:cNvSpPr/>
            <p:nvPr/>
          </p:nvSpPr>
          <p:spPr>
            <a:xfrm>
              <a:off x="1958460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2341116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175905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2172448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34" name="Can 33"/>
            <p:cNvSpPr/>
            <p:nvPr/>
          </p:nvSpPr>
          <p:spPr>
            <a:xfrm>
              <a:off x="258584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81883" y="1771735"/>
            <a:ext cx="835376" cy="557809"/>
            <a:chOff x="1759053" y="3107048"/>
            <a:chExt cx="1102037" cy="555085"/>
          </a:xfrm>
        </p:grpSpPr>
        <p:sp>
          <p:nvSpPr>
            <p:cNvPr id="42" name="Can 41"/>
            <p:cNvSpPr/>
            <p:nvPr/>
          </p:nvSpPr>
          <p:spPr>
            <a:xfrm>
              <a:off x="1958460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2341116" y="31070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175905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45" name="Can 44"/>
            <p:cNvSpPr/>
            <p:nvPr/>
          </p:nvSpPr>
          <p:spPr>
            <a:xfrm>
              <a:off x="2172448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2585843" y="3424548"/>
              <a:ext cx="275247" cy="237585"/>
            </a:xfrm>
            <a:prstGeom prst="can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5</a:t>
              </a:r>
              <a:endParaRPr lang="en-US" sz="105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3A44ED-D352-4E3F-9A16-245FBBBC07F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as a Solution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err="1" smtClean="0">
                <a:latin typeface="Comic Sans MS" panose="030F0702030302020204" pitchFamily="66" charset="0"/>
              </a:rPr>
              <a:t>Hadoop</a:t>
            </a:r>
            <a:r>
              <a:rPr lang="en-US" altLang="en-US" b="1" dirty="0" smtClean="0">
                <a:latin typeface="Comic Sans MS" panose="030F0702030302020204" pitchFamily="66" charset="0"/>
              </a:rPr>
              <a:t> solves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latin typeface="Comic Sans MS" pitchFamily="66" charset="0"/>
              </a:rPr>
              <a:t>Cost of storing and processing Big Data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itchFamily="66" charset="0"/>
              </a:rPr>
              <a:t>Commodity hardware can be used in Hadoop cluster deployment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itchFamily="66" charset="0"/>
              </a:rPr>
              <a:t>Option to deploy Hadoop cluster in private or public cloud</a:t>
            </a:r>
          </a:p>
          <a:p>
            <a:pPr lvl="2" eaLnBrk="1" hangingPunct="1">
              <a:lnSpc>
                <a:spcPct val="150000"/>
              </a:lnSpc>
            </a:pPr>
            <a:endParaRPr lang="en-US" altLang="en-US" dirty="0" smtClean="0">
              <a:latin typeface="Comic Sans MS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latin typeface="Comic Sans MS" pitchFamily="66" charset="0"/>
              </a:rPr>
              <a:t>Hard drive transfer speed, processing power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itchFamily="66" charset="0"/>
              </a:rPr>
              <a:t>Multiple hard drives per machine across cluster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itchFamily="66" charset="0"/>
              </a:rPr>
              <a:t>Processors utilized in parallel to solve problems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>
                <a:latin typeface="Comic Sans MS" pitchFamily="66" charset="0"/>
              </a:rPr>
              <a:t>S</a:t>
            </a:r>
            <a:r>
              <a:rPr lang="en-US" altLang="en-US" dirty="0" smtClean="0">
                <a:latin typeface="Comic Sans MS" pitchFamily="66" charset="0"/>
              </a:rPr>
              <a:t>cales linearly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>
              <a:latin typeface="Comic Sans MS" pitchFamily="66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3A44ED-D352-4E3F-9A16-245FBBBC07F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as a Solution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b="1" dirty="0" err="1" smtClean="0">
                <a:latin typeface="Comic Sans MS" panose="030F0702030302020204" pitchFamily="66" charset="0"/>
              </a:rPr>
              <a:t>Hadoop</a:t>
            </a:r>
            <a:r>
              <a:rPr lang="en-US" altLang="en-US" b="1" dirty="0" smtClean="0">
                <a:latin typeface="Comic Sans MS" panose="030F0702030302020204" pitchFamily="66" charset="0"/>
              </a:rPr>
              <a:t> solves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latin typeface="Comic Sans MS" pitchFamily="66" charset="0"/>
              </a:rPr>
              <a:t>At-scale hardware and software management problems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err="1" smtClean="0">
                <a:latin typeface="Comic Sans MS" pitchFamily="66" charset="0"/>
              </a:rPr>
              <a:t>Ambari</a:t>
            </a:r>
            <a:r>
              <a:rPr lang="en-US" altLang="en-US" dirty="0" smtClean="0">
                <a:latin typeface="Comic Sans MS" pitchFamily="66" charset="0"/>
              </a:rPr>
              <a:t> (open source), Cloudera Manager (free), etc. for cluster management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>
                <a:latin typeface="Comic Sans MS" pitchFamily="66" charset="0"/>
              </a:rPr>
              <a:t>Users asking Bigger questions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itchFamily="66" charset="0"/>
              </a:rPr>
              <a:t>Low-cost platform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itchFamily="66" charset="0"/>
              </a:rPr>
              <a:t>Formulate Bigger questions using familiar tools (Java, SQL, Python, C++)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dirty="0" smtClean="0">
                <a:latin typeface="Comic Sans MS" pitchFamily="66" charset="0"/>
              </a:rPr>
              <a:t>Tools for analysts, data scientists, machine learning, prediction,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>
              <a:latin typeface="Comic Sans MS" pitchFamily="66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01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ECD1D4-DD94-4D86-AC8B-CE7D71BC97D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- HDFS 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20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big is BIG?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What is Big Data?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Why is Big Data a problem?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can we solve the Big Data problem?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err="1" smtClean="0">
                <a:solidFill>
                  <a:srgbClr val="FF0000"/>
                </a:solidFill>
              </a:rPr>
              <a:t>Hadoop</a:t>
            </a:r>
            <a:r>
              <a:rPr lang="en-US" altLang="en-US" sz="2000" dirty="0" smtClean="0">
                <a:solidFill>
                  <a:srgbClr val="FF0000"/>
                </a:solidFill>
              </a:rPr>
              <a:t> – HDFS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Hadoop MapReduce – Review of the Weather Program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endParaRPr lang="en-US" altLang="en-US" sz="20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  <a:p>
            <a:pPr marL="457200" indent="-457200" eaLnBrk="1" hangingPunct="1"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6868C06-245B-4685-B1CA-4DC51770DF2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dirty="0" smtClean="0"/>
              <a:t>HDFS</a:t>
            </a:r>
          </a:p>
          <a:p>
            <a:pPr lvl="1" eaLnBrk="1" hangingPunct="1"/>
            <a:r>
              <a:rPr lang="en-US" altLang="en-US" dirty="0" smtClean="0"/>
              <a:t>Block-structured file system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Individual files are broken into blocks of a fixed size</a:t>
            </a:r>
          </a:p>
          <a:p>
            <a:pPr lvl="2" eaLnBrk="1" hangingPunct="1"/>
            <a:r>
              <a:rPr lang="en-US" altLang="en-US" sz="2000" dirty="0" smtClean="0"/>
              <a:t>HDFS block size is 64MB by default in Apache </a:t>
            </a:r>
            <a:r>
              <a:rPr lang="en-US" altLang="en-US" sz="2000" dirty="0" err="1" smtClean="0"/>
              <a:t>Hadoop</a:t>
            </a:r>
            <a:endParaRPr lang="en-US" altLang="en-US" sz="2000" dirty="0" smtClean="0"/>
          </a:p>
          <a:p>
            <a:pPr lvl="2" eaLnBrk="1" hangingPunct="1"/>
            <a:r>
              <a:rPr lang="en-US" altLang="en-US" sz="2000" dirty="0" smtClean="0"/>
              <a:t>HDFS blocks are large compared to disk blocks (512 bytes) or </a:t>
            </a:r>
            <a:r>
              <a:rPr lang="en-US" altLang="en-US" sz="2000" dirty="0" err="1" smtClean="0"/>
              <a:t>filesystem</a:t>
            </a:r>
            <a:r>
              <a:rPr lang="en-US" altLang="en-US" sz="2000" dirty="0" smtClean="0"/>
              <a:t> blocks (4KB)</a:t>
            </a:r>
          </a:p>
          <a:p>
            <a:pPr lvl="2" eaLnBrk="1" hangingPunct="1"/>
            <a:r>
              <a:rPr lang="en-US" altLang="en-US" sz="2000" dirty="0" smtClean="0"/>
              <a:t>Optimal streaming achieved by reducing the latency that many seeks would cause</a:t>
            </a:r>
          </a:p>
          <a:p>
            <a:pPr lvl="2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dirty="0" smtClean="0"/>
              <a:t>Blocks stored across cluster in one or more machines – </a:t>
            </a:r>
            <a:r>
              <a:rPr lang="en-US" altLang="en-US" b="1" dirty="0" err="1" smtClean="0"/>
              <a:t>DataNodes</a:t>
            </a:r>
            <a:endParaRPr lang="en-US" altLang="en-US" b="1" dirty="0" smtClean="0"/>
          </a:p>
          <a:p>
            <a:pPr lvl="2" eaLnBrk="1" hangingPunct="1"/>
            <a:endParaRPr lang="en-US" altLang="en-US" sz="1600" dirty="0" smtClean="0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383974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CE4E3FA-39F0-4C2F-9D45-7B075B3C09A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62875" cy="49879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In HDFS, a file can be made of several blocks, and they are not necessarily stored on the same machine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Access to a file may require cooperation of multiple machines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Advantage: Support for files whose sizes exceed what one machine can accommodate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1400" dirty="0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403762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CE4E3FA-39F0-4C2F-9D45-7B075B3C09A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62875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HDFS stores files as a set of large blocks across several machines, and these files are not part of the ordinary file system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Typing </a:t>
            </a:r>
            <a:r>
              <a:rPr lang="en-US" altLang="en-US" b="1" i="1" dirty="0" err="1" smtClean="0"/>
              <a:t>ls</a:t>
            </a:r>
            <a:r>
              <a:rPr lang="en-US" altLang="en-US" dirty="0" smtClean="0"/>
              <a:t> on a machine running a </a:t>
            </a:r>
            <a:r>
              <a:rPr lang="en-US" altLang="en-US" dirty="0" err="1" smtClean="0"/>
              <a:t>DataNode</a:t>
            </a:r>
            <a:r>
              <a:rPr lang="en-US" altLang="en-US" dirty="0" smtClean="0"/>
              <a:t> daemon will display the contents of the ordinary Linux file system being used to host the </a:t>
            </a:r>
            <a:r>
              <a:rPr lang="en-US" altLang="en-US" dirty="0" err="1" smtClean="0"/>
              <a:t>Hadoop</a:t>
            </a:r>
            <a:r>
              <a:rPr lang="en-US" altLang="en-US" dirty="0" smtClean="0"/>
              <a:t> services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Files stored inside HDFS are not shown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HDFS runs in a separate namespace</a:t>
            </a:r>
          </a:p>
          <a:p>
            <a:pPr lvl="3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HDFS comes with its own utilities for file management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Blocks that comprise the HDFS files are stored in a directory managed by the </a:t>
            </a:r>
            <a:r>
              <a:rPr lang="en-US" altLang="en-US" dirty="0" err="1" smtClean="0"/>
              <a:t>DataNode</a:t>
            </a:r>
            <a:r>
              <a:rPr lang="en-US" altLang="en-US" dirty="0" smtClean="0"/>
              <a:t> service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</a:pPr>
            <a:endParaRPr lang="en-US" altLang="en-US" sz="1400" dirty="0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213480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F09DC2F-C5FD-4F58-80D9-F995D8A5880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81925" cy="498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When the blocks of a file are distributed across the cluster, several machines participate in serving up the file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dirty="0" smtClean="0"/>
              <a:t>The loss of any one of those machines would make the file unavailable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Solution is replication of each block across a number of machines (3 machines, by default)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80080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9BA82D-1914-45C5-B139-37EAC4D39ECC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An HDFS cluster is comprised of two types of nodes: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One </a:t>
            </a:r>
            <a:r>
              <a:rPr lang="en-US" altLang="en-US" dirty="0" err="1" smtClean="0"/>
              <a:t>NameNode</a:t>
            </a:r>
            <a:r>
              <a:rPr lang="en-US" altLang="en-US" dirty="0" smtClean="0"/>
              <a:t> - Master</a:t>
            </a:r>
          </a:p>
          <a:p>
            <a:pPr marL="1238250" lvl="2" indent="-381000" eaLnBrk="1" hangingPunct="1">
              <a:lnSpc>
                <a:spcPct val="90000"/>
              </a:lnSpc>
            </a:pPr>
            <a:r>
              <a:rPr lang="en-US" altLang="en-US" sz="2000" dirty="0"/>
              <a:t>O</a:t>
            </a:r>
            <a:r>
              <a:rPr lang="en-US" altLang="en-US" sz="2000" dirty="0" smtClean="0"/>
              <a:t>ptionally, can have a Standby </a:t>
            </a:r>
            <a:r>
              <a:rPr lang="en-US" altLang="en-US" sz="2000" dirty="0" err="1" smtClean="0"/>
              <a:t>NameNode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for High Availability (HA)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Multiple </a:t>
            </a:r>
            <a:r>
              <a:rPr lang="en-US" altLang="en-US" dirty="0" err="1" smtClean="0"/>
              <a:t>DataNodes</a:t>
            </a:r>
            <a:r>
              <a:rPr lang="en-US" altLang="en-US" dirty="0" smtClean="0"/>
              <a:t> (Worker nodes, subservient to NameNode)</a:t>
            </a:r>
          </a:p>
          <a:p>
            <a:pPr marL="838200" lvl="1" indent="-381000" eaLnBrk="1" hangingPunct="1">
              <a:lnSpc>
                <a:spcPct val="90000"/>
              </a:lnSpc>
            </a:pPr>
            <a:endParaRPr lang="en-US" altLang="en-US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In HDFS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File data is accessed in a write once, read many (WORM) model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Metadata structures (names of files and directories) can be modified by many clients concurrently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en-US" dirty="0" smtClean="0"/>
              <a:t>Metadata remains synchronized by using single machine to manage the metadata – the </a:t>
            </a:r>
            <a:r>
              <a:rPr lang="en-US" altLang="en-US" b="1" dirty="0" smtClean="0"/>
              <a:t>NameNode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224542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9729395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519A8E-F7FD-4654-A78F-8CD4A6E3750B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dirty="0" err="1" smtClean="0"/>
              <a:t>NameNode</a:t>
            </a:r>
            <a:endParaRPr lang="en-US" altLang="en-US" sz="2000" dirty="0" smtClean="0"/>
          </a:p>
          <a:p>
            <a:pPr marL="838200" lvl="1" indent="-381000" eaLnBrk="1" hangingPunct="1"/>
            <a:r>
              <a:rPr lang="en-US" altLang="en-US" dirty="0" smtClean="0"/>
              <a:t>Master</a:t>
            </a:r>
          </a:p>
          <a:p>
            <a:pPr marL="838200" lvl="1" indent="-381000" eaLnBrk="1" hangingPunct="1"/>
            <a:r>
              <a:rPr lang="en-US" altLang="en-US" dirty="0" smtClean="0"/>
              <a:t>Manages </a:t>
            </a:r>
            <a:r>
              <a:rPr lang="en-US" altLang="en-US" dirty="0" err="1" smtClean="0"/>
              <a:t>filesystem</a:t>
            </a:r>
            <a:r>
              <a:rPr lang="en-US" altLang="en-US" dirty="0" smtClean="0"/>
              <a:t> namespace</a:t>
            </a:r>
          </a:p>
          <a:p>
            <a:pPr marL="838200" lvl="1" indent="-381000" eaLnBrk="1" hangingPunct="1"/>
            <a:r>
              <a:rPr lang="en-US" altLang="en-US" dirty="0" smtClean="0"/>
              <a:t>Maintains </a:t>
            </a:r>
            <a:r>
              <a:rPr lang="en-US" altLang="en-US" dirty="0" err="1" smtClean="0"/>
              <a:t>filesystem</a:t>
            </a:r>
            <a:r>
              <a:rPr lang="en-US" altLang="en-US" dirty="0" smtClean="0"/>
              <a:t> tree</a:t>
            </a:r>
          </a:p>
          <a:p>
            <a:pPr marL="838200" lvl="1" indent="-381000" eaLnBrk="1" hangingPunct="1"/>
            <a:r>
              <a:rPr lang="en-US" altLang="en-US" dirty="0" smtClean="0"/>
              <a:t>Maintains metadata for all files and directories in the tree</a:t>
            </a:r>
          </a:p>
          <a:p>
            <a:pPr marL="1219200" lvl="2" indent="-304800" eaLnBrk="1" hangingPunct="1"/>
            <a:r>
              <a:rPr lang="en-US" altLang="en-US" sz="2000" dirty="0" smtClean="0"/>
              <a:t>File names</a:t>
            </a:r>
          </a:p>
          <a:p>
            <a:pPr marL="1219200" lvl="2" indent="-304800" eaLnBrk="1" hangingPunct="1"/>
            <a:r>
              <a:rPr lang="en-US" altLang="en-US" sz="2000" dirty="0" smtClean="0"/>
              <a:t>Permissions</a:t>
            </a:r>
          </a:p>
          <a:p>
            <a:pPr marL="1219200" lvl="2" indent="-304800" eaLnBrk="1" hangingPunct="1"/>
            <a:r>
              <a:rPr lang="en-US" altLang="en-US" sz="2000" dirty="0" smtClean="0"/>
              <a:t>Locations, i.e. </a:t>
            </a:r>
            <a:r>
              <a:rPr lang="en-US" altLang="en-US" sz="2000" dirty="0" err="1" smtClean="0"/>
              <a:t>DataNodes</a:t>
            </a:r>
            <a:r>
              <a:rPr lang="en-US" altLang="en-US" sz="2000" dirty="0" smtClean="0"/>
              <a:t>, of each block of each file</a:t>
            </a:r>
          </a:p>
          <a:p>
            <a:pPr marL="1219200" lvl="2" indent="-304800" eaLnBrk="1" hangingPunct="1"/>
            <a:r>
              <a:rPr lang="en-US" altLang="en-US" sz="2000" dirty="0" smtClean="0"/>
              <a:t>Information is stored in the main memory of NameNode for fast access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299460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E836300-460F-4AC5-8EB6-90D8C8E7E1F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dirty="0" smtClean="0"/>
              <a:t>NameNode Resilience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200" dirty="0" smtClean="0"/>
          </a:p>
          <a:p>
            <a:pPr marL="457200" indent="-398463" eaLnBrk="1" hangingPunct="1"/>
            <a:r>
              <a:rPr lang="en-US" altLang="en-US" sz="2000" dirty="0" smtClean="0"/>
              <a:t>Important that </a:t>
            </a:r>
            <a:r>
              <a:rPr lang="en-US" altLang="en-US" sz="2000" dirty="0" err="1" smtClean="0"/>
              <a:t>NameNodes</a:t>
            </a:r>
            <a:r>
              <a:rPr lang="en-US" altLang="en-US" sz="2000" dirty="0" smtClean="0"/>
              <a:t> be resilient to failure</a:t>
            </a:r>
          </a:p>
          <a:p>
            <a:pPr marL="838200" lvl="1" indent="-322263" eaLnBrk="1" hangingPunct="1"/>
            <a:r>
              <a:rPr lang="en-US" altLang="en-US" dirty="0" smtClean="0"/>
              <a:t>Without NameNode, cannot use the Hadoop distributed </a:t>
            </a:r>
            <a:r>
              <a:rPr lang="en-US" altLang="en-US" dirty="0" err="1" smtClean="0"/>
              <a:t>filesystem</a:t>
            </a:r>
            <a:endParaRPr lang="en-US" altLang="en-US" dirty="0" smtClean="0"/>
          </a:p>
          <a:p>
            <a:pPr marL="457200" indent="-457200" eaLnBrk="1" hangingPunct="1"/>
            <a:endParaRPr lang="en-US" altLang="en-US" sz="2000" dirty="0" smtClean="0"/>
          </a:p>
          <a:p>
            <a:pPr marL="457200" indent="-398463" eaLnBrk="1" hangingPunct="1"/>
            <a:r>
              <a:rPr lang="en-US" altLang="en-US" sz="2000" dirty="0" smtClean="0"/>
              <a:t>NameNode </a:t>
            </a:r>
            <a:r>
              <a:rPr lang="en-US" altLang="en-US" sz="2000" dirty="0"/>
              <a:t>marks bad blocks, creates new good replicas – automatically</a:t>
            </a:r>
          </a:p>
          <a:p>
            <a:pPr marL="457200" indent="-457200" eaLnBrk="1" hangingPunct="1"/>
            <a:endParaRPr lang="en-US" altLang="en-US" sz="2000" dirty="0" smtClean="0"/>
          </a:p>
          <a:p>
            <a:pPr marL="438150" indent="-381000" eaLnBrk="1" hangingPunct="1"/>
            <a:r>
              <a:rPr lang="en-US" altLang="en-US" sz="2000" dirty="0" smtClean="0"/>
              <a:t>For recovery</a:t>
            </a:r>
          </a:p>
          <a:p>
            <a:pPr marL="857250" lvl="1" indent="-342900" eaLnBrk="1" hangingPunct="1"/>
            <a:r>
              <a:rPr lang="en-US" altLang="en-US" dirty="0" smtClean="0"/>
              <a:t>Metadata is persisted in the local </a:t>
            </a:r>
            <a:r>
              <a:rPr lang="en-US" altLang="en-US" dirty="0" err="1" smtClean="0"/>
              <a:t>filesystem</a:t>
            </a:r>
            <a:endParaRPr lang="en-US" altLang="en-US" dirty="0" smtClean="0"/>
          </a:p>
          <a:p>
            <a:pPr marL="857250" lvl="1" indent="-342900" eaLnBrk="1" hangingPunct="1"/>
            <a:r>
              <a:rPr lang="en-US" altLang="en-US" dirty="0" smtClean="0"/>
              <a:t>Optionally, persisted to multiple backup </a:t>
            </a:r>
            <a:r>
              <a:rPr lang="en-US" altLang="en-US" dirty="0" err="1" smtClean="0"/>
              <a:t>filesystems</a:t>
            </a:r>
            <a:endParaRPr lang="en-US" altLang="en-US" dirty="0" smtClean="0"/>
          </a:p>
          <a:p>
            <a:pPr marL="857250" lvl="1" indent="-342900" eaLnBrk="1" hangingPunct="1"/>
            <a:r>
              <a:rPr lang="en-US" altLang="en-US" dirty="0" smtClean="0"/>
              <a:t>Can add a Standby </a:t>
            </a:r>
            <a:r>
              <a:rPr lang="en-US" altLang="en-US" dirty="0" err="1" smtClean="0"/>
              <a:t>NameNode</a:t>
            </a:r>
            <a:r>
              <a:rPr lang="en-US" altLang="en-US" dirty="0" smtClean="0"/>
              <a:t> for High Availability (HA) </a:t>
            </a:r>
          </a:p>
          <a:p>
            <a:pPr marL="514350" lvl="1" indent="0" eaLnBrk="1" hangingPunct="1">
              <a:buNone/>
            </a:pPr>
            <a:endParaRPr lang="en-US" altLang="en-US" sz="1400" dirty="0" smtClean="0"/>
          </a:p>
          <a:p>
            <a:pPr marL="400050" lvl="1" indent="0" eaLnBrk="1" hangingPunct="1">
              <a:buNone/>
            </a:pPr>
            <a:endParaRPr lang="en-US" altLang="en-US" sz="900" dirty="0" smtClean="0"/>
          </a:p>
          <a:p>
            <a:pPr marL="838200" lvl="1" indent="-381000" eaLnBrk="1" hangingPunct="1"/>
            <a:endParaRPr lang="en-US" altLang="en-US" sz="1800" dirty="0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184927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E836300-460F-4AC5-8EB6-90D8C8E7E1F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   </a:t>
            </a:r>
            <a:r>
              <a:rPr lang="en-US" altLang="en-US" sz="1200" dirty="0" smtClean="0"/>
              <a:t>(continued)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None/>
            </a:pPr>
            <a:r>
              <a:rPr lang="en-US" altLang="en-US" dirty="0"/>
              <a:t>NameNode Resilience</a:t>
            </a:r>
            <a:r>
              <a:rPr lang="en-US" altLang="en-US" sz="1200" dirty="0"/>
              <a:t> (continued</a:t>
            </a:r>
            <a:r>
              <a:rPr lang="en-US" altLang="en-US" sz="1200" dirty="0" smtClean="0"/>
              <a:t>)</a:t>
            </a:r>
            <a:endParaRPr lang="en-US" altLang="en-US" sz="2000" dirty="0" smtClean="0"/>
          </a:p>
          <a:p>
            <a:pPr marL="400050" indent="-341313" eaLnBrk="1" hangingPunct="1"/>
            <a:r>
              <a:rPr lang="en-US" altLang="en-US" sz="2000" dirty="0" smtClean="0"/>
              <a:t>High Availability with a Secondary </a:t>
            </a:r>
            <a:r>
              <a:rPr lang="en-US" altLang="en-US" sz="2000" dirty="0" err="1" smtClean="0"/>
              <a:t>NameNode</a:t>
            </a:r>
            <a:r>
              <a:rPr lang="en-US" altLang="en-US" sz="2000" dirty="0" smtClean="0"/>
              <a:t> (old approach)</a:t>
            </a:r>
          </a:p>
          <a:p>
            <a:pPr marL="819150" lvl="1" indent="-304800" eaLnBrk="1" hangingPunct="1"/>
            <a:r>
              <a:rPr lang="en-US" altLang="en-US" dirty="0" smtClean="0"/>
              <a:t>Role of </a:t>
            </a:r>
            <a:r>
              <a:rPr lang="en-US" altLang="en-US" dirty="0"/>
              <a:t>S</a:t>
            </a:r>
            <a:r>
              <a:rPr lang="en-US" altLang="en-US" dirty="0" smtClean="0"/>
              <a:t>econdary NameNode is different from primary NameNode</a:t>
            </a:r>
          </a:p>
          <a:p>
            <a:pPr marL="819150" lvl="1" indent="-304800" eaLnBrk="1" hangingPunct="1"/>
            <a:r>
              <a:rPr lang="en-US" altLang="en-US" dirty="0"/>
              <a:t>M</a:t>
            </a:r>
            <a:r>
              <a:rPr lang="en-US" altLang="en-US" dirty="0" smtClean="0"/>
              <a:t>anages the edit log by continuously merging the namespace image</a:t>
            </a:r>
          </a:p>
          <a:p>
            <a:pPr marL="819150" lvl="1" indent="-304800" eaLnBrk="1" hangingPunct="1"/>
            <a:r>
              <a:rPr lang="en-US" altLang="en-US" dirty="0" smtClean="0"/>
              <a:t>Lags the primary</a:t>
            </a:r>
          </a:p>
          <a:p>
            <a:pPr marL="819150" lvl="1" indent="-304800" eaLnBrk="1" hangingPunct="1"/>
            <a:r>
              <a:rPr lang="en-US" altLang="en-US" dirty="0" smtClean="0"/>
              <a:t>Can be promoted to primary for recovery – </a:t>
            </a:r>
            <a:r>
              <a:rPr lang="en-US" altLang="en-US" b="1" dirty="0" smtClean="0"/>
              <a:t>not automatic</a:t>
            </a:r>
            <a:r>
              <a:rPr lang="en-US" altLang="en-US" dirty="0" smtClean="0"/>
              <a:t>, it’s a manual process</a:t>
            </a:r>
            <a:endParaRPr lang="en-US" altLang="en-US" sz="2000" dirty="0" smtClean="0"/>
          </a:p>
          <a:p>
            <a:pPr marL="457200" indent="-341313" eaLnBrk="1" hangingPunct="1"/>
            <a:r>
              <a:rPr lang="en-US" altLang="en-US" sz="2000" dirty="0" smtClean="0"/>
              <a:t>HA with a Standby </a:t>
            </a:r>
            <a:r>
              <a:rPr lang="en-US" altLang="en-US" sz="2000" dirty="0" err="1" smtClean="0"/>
              <a:t>NameNode</a:t>
            </a:r>
            <a:r>
              <a:rPr lang="en-US" altLang="en-US" sz="2000" dirty="0" smtClean="0"/>
              <a:t> (New Approach)</a:t>
            </a:r>
          </a:p>
          <a:p>
            <a:pPr marL="857250" lvl="1" indent="-341313" eaLnBrk="1" hangingPunct="1"/>
            <a:r>
              <a:rPr lang="en-US" altLang="en-US" dirty="0" smtClean="0"/>
              <a:t>The Standby NameNode tracks the state of the cluster very closely, so failovers typically do not result in data loss</a:t>
            </a:r>
          </a:p>
          <a:p>
            <a:pPr marL="857250" lvl="1" indent="-341313" eaLnBrk="1" hangingPunct="1"/>
            <a:r>
              <a:rPr lang="en-US" altLang="en-US" b="1" dirty="0" smtClean="0"/>
              <a:t>Automatic</a:t>
            </a:r>
            <a:r>
              <a:rPr lang="en-US" altLang="en-US" dirty="0" smtClean="0"/>
              <a:t> </a:t>
            </a:r>
            <a:r>
              <a:rPr lang="en-US" altLang="en-US" dirty="0"/>
              <a:t>failover if </a:t>
            </a:r>
            <a:r>
              <a:rPr lang="en-US" altLang="en-US" dirty="0" smtClean="0"/>
              <a:t>NameNode </a:t>
            </a:r>
            <a:r>
              <a:rPr lang="en-US" altLang="en-US" dirty="0"/>
              <a:t>dies</a:t>
            </a:r>
          </a:p>
          <a:p>
            <a:pPr marL="857250" lvl="1" indent="-341313" eaLnBrk="1" hangingPunct="1"/>
            <a:r>
              <a:rPr lang="en-US" altLang="en-US" dirty="0" smtClean="0"/>
              <a:t>This is a hot </a:t>
            </a:r>
            <a:r>
              <a:rPr lang="en-US" altLang="en-US" dirty="0"/>
              <a:t>s</a:t>
            </a:r>
            <a:r>
              <a:rPr lang="en-US" altLang="en-US" dirty="0" smtClean="0"/>
              <a:t>tandby</a:t>
            </a:r>
          </a:p>
          <a:p>
            <a:pPr marL="400050" lvl="1" indent="0" eaLnBrk="1" hangingPunct="1">
              <a:buNone/>
            </a:pPr>
            <a:endParaRPr lang="en-US" altLang="en-US" sz="1000" dirty="0" smtClean="0"/>
          </a:p>
          <a:p>
            <a:pPr marL="838200" lvl="1" indent="-381000" eaLnBrk="1" hangingPunct="1"/>
            <a:endParaRPr lang="en-US" altLang="en-US" dirty="0" smtClean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228572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A09E0D7-EEE3-4F3B-B5B3-C552D8F543A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dirty="0" err="1" smtClean="0"/>
              <a:t>DataNodes</a:t>
            </a:r>
            <a:endParaRPr lang="en-US" altLang="en-US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000" dirty="0" smtClean="0"/>
          </a:p>
          <a:p>
            <a:pPr marL="838200" lvl="1" indent="-381000" eaLnBrk="1" hangingPunct="1"/>
            <a:r>
              <a:rPr lang="en-US" altLang="en-US" dirty="0" smtClean="0"/>
              <a:t>Worker nodes</a:t>
            </a:r>
          </a:p>
          <a:p>
            <a:pPr marL="838200" lvl="1" indent="-381000" eaLnBrk="1" hangingPunct="1"/>
            <a:r>
              <a:rPr lang="en-US" altLang="en-US" dirty="0" smtClean="0"/>
              <a:t>Subservient to NameNode of the cluster</a:t>
            </a:r>
          </a:p>
          <a:p>
            <a:pPr marL="838200" lvl="1" indent="-381000" eaLnBrk="1" hangingPunct="1"/>
            <a:r>
              <a:rPr lang="en-US" altLang="en-US" dirty="0" smtClean="0"/>
              <a:t>Store and retrieve blocks on demand</a:t>
            </a:r>
          </a:p>
          <a:p>
            <a:pPr marL="1257300" lvl="2" indent="-342900" eaLnBrk="1" hangingPunct="1"/>
            <a:r>
              <a:rPr lang="en-US" altLang="en-US" sz="2000" dirty="0" smtClean="0"/>
              <a:t>One large file is split into multiple HDFS blocks</a:t>
            </a:r>
          </a:p>
          <a:p>
            <a:pPr marL="1257300" lvl="2" indent="-342900" eaLnBrk="1" hangingPunct="1"/>
            <a:r>
              <a:rPr lang="en-US" altLang="en-US" sz="2000" dirty="0" smtClean="0"/>
              <a:t>Each HDFS block is stored in a DataNode</a:t>
            </a:r>
          </a:p>
          <a:p>
            <a:pPr marL="838200" lvl="1" indent="-381000" eaLnBrk="1" hangingPunct="1"/>
            <a:r>
              <a:rPr lang="en-US" altLang="en-US" dirty="0" smtClean="0"/>
              <a:t>Report to NameNode periodically with lists of blocks they are storing</a:t>
            </a:r>
          </a:p>
          <a:p>
            <a:pPr marL="838200" lvl="1" indent="-381000" eaLnBrk="1" hangingPunct="1"/>
            <a:r>
              <a:rPr lang="en-US" altLang="en-US" dirty="0" smtClean="0"/>
              <a:t>Compute checksums over blocks</a:t>
            </a:r>
          </a:p>
          <a:p>
            <a:pPr marL="838200" lvl="1" indent="-381000" eaLnBrk="1" hangingPunct="1"/>
            <a:r>
              <a:rPr lang="en-US" altLang="en-US" dirty="0" smtClean="0"/>
              <a:t>Report checksum errors to </a:t>
            </a:r>
            <a:r>
              <a:rPr lang="en-US" altLang="en-US" dirty="0" err="1" smtClean="0"/>
              <a:t>NameNodes</a:t>
            </a:r>
            <a:endParaRPr lang="en-US" altLang="en-US" dirty="0" smtClean="0"/>
          </a:p>
          <a:p>
            <a:pPr marL="838200" lvl="1" indent="-381000" eaLnBrk="1" hangingPunct="1"/>
            <a:endParaRPr lang="en-US" altLang="en-US" sz="1800" dirty="0" smtClean="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 (Chapter 3), by Tom White</a:t>
            </a:r>
          </a:p>
        </p:txBody>
      </p:sp>
    </p:spTree>
    <p:extLst>
      <p:ext uri="{BB962C8B-B14F-4D97-AF65-F5344CB8AC3E}">
        <p14:creationId xmlns:p14="http://schemas.microsoft.com/office/powerpoint/2010/main" val="220511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62B91BB-DF10-4209-A1DA-38205842076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 smtClean="0"/>
              <a:t>NameNode</a:t>
            </a:r>
            <a:r>
              <a:rPr lang="en-US" altLang="en-US" sz="2000" dirty="0" smtClean="0"/>
              <a:t> and DataNode cooperate to access data in HDFS files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838200" lvl="1" indent="-381000" eaLnBrk="1" hangingPunct="1"/>
            <a:r>
              <a:rPr lang="en-US" altLang="en-US" dirty="0" smtClean="0"/>
              <a:t>NameNode provides the list of locations (</a:t>
            </a:r>
            <a:r>
              <a:rPr lang="en-US" altLang="en-US" dirty="0" err="1" smtClean="0"/>
              <a:t>DataNodes</a:t>
            </a:r>
            <a:r>
              <a:rPr lang="en-US" altLang="en-US" dirty="0" smtClean="0"/>
              <a:t>) where blocks that comprise the file are stored, including locations of replicas</a:t>
            </a:r>
          </a:p>
          <a:p>
            <a:pPr marL="838200" lvl="1" indent="-381000" eaLnBrk="1" hangingPunct="1"/>
            <a:endParaRPr lang="en-US" altLang="en-US" dirty="0" smtClean="0"/>
          </a:p>
          <a:p>
            <a:pPr marL="838200" lvl="1" indent="-381000" eaLnBrk="1" hangingPunct="1"/>
            <a:r>
              <a:rPr lang="en-US" altLang="en-US" dirty="0" smtClean="0"/>
              <a:t>Data is read from </a:t>
            </a:r>
            <a:r>
              <a:rPr lang="en-US" altLang="en-US" dirty="0" err="1" smtClean="0"/>
              <a:t>DataNode</a:t>
            </a:r>
            <a:r>
              <a:rPr lang="en-US" altLang="en-US" dirty="0" smtClean="0"/>
              <a:t> servers</a:t>
            </a:r>
          </a:p>
          <a:p>
            <a:pPr marL="838200" lvl="1" indent="-381000" eaLnBrk="1" hangingPunct="1"/>
            <a:endParaRPr lang="en-US" altLang="en-US" dirty="0" smtClean="0"/>
          </a:p>
          <a:p>
            <a:pPr marL="838200" lvl="1" indent="-381000" eaLnBrk="1" hangingPunct="1"/>
            <a:r>
              <a:rPr lang="en-US" altLang="en-US" dirty="0" smtClean="0"/>
              <a:t>NameNode is not involved in bulk data transfer (if a transfer is needed), keeping its overhead to a minimum</a:t>
            </a:r>
          </a:p>
          <a:p>
            <a:pPr marL="438150" indent="-381000" eaLnBrk="1" hangingPunct="1"/>
            <a:endParaRPr lang="en-US" altLang="en-US" sz="1800" dirty="0" smtClean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http://developer.yahoo.com/hadoop/tutorial/module2.html</a:t>
            </a:r>
          </a:p>
        </p:txBody>
      </p:sp>
    </p:spTree>
    <p:extLst>
      <p:ext uri="{BB962C8B-B14F-4D97-AF65-F5344CB8AC3E}">
        <p14:creationId xmlns:p14="http://schemas.microsoft.com/office/powerpoint/2010/main" val="122039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62B91BB-DF10-4209-A1DA-38205842076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8150" indent="-381000" eaLnBrk="1" hangingPunct="1"/>
            <a:endParaRPr lang="en-US" altLang="en-US" sz="2000" dirty="0" smtClean="0"/>
          </a:p>
          <a:p>
            <a:pPr marL="438150" indent="-381000" eaLnBrk="1" hangingPunct="1"/>
            <a:r>
              <a:rPr lang="en-US" altLang="en-US" sz="2000" dirty="0" smtClean="0"/>
              <a:t>If a DataNode fails</a:t>
            </a:r>
          </a:p>
          <a:p>
            <a:pPr marL="857250" lvl="1" indent="-342900" eaLnBrk="1" hangingPunct="1"/>
            <a:r>
              <a:rPr lang="en-US" altLang="en-US" dirty="0" smtClean="0"/>
              <a:t>Data can be retrieved from one of the </a:t>
            </a:r>
            <a:r>
              <a:rPr lang="en-US" altLang="en-US" dirty="0" err="1" smtClean="0"/>
              <a:t>DataNodes</a:t>
            </a:r>
            <a:r>
              <a:rPr lang="en-US" altLang="en-US" dirty="0" smtClean="0"/>
              <a:t> storing replicas of the block</a:t>
            </a:r>
          </a:p>
          <a:p>
            <a:pPr marL="857250" lvl="1" indent="-342900" eaLnBrk="1" hangingPunct="1"/>
            <a:r>
              <a:rPr lang="en-US" altLang="en-US" dirty="0" smtClean="0"/>
              <a:t>Cluster continues to operate</a:t>
            </a:r>
          </a:p>
          <a:p>
            <a:pPr marL="857250" lvl="1" indent="-342900" eaLnBrk="1" hangingPunct="1"/>
            <a:endParaRPr lang="en-US" altLang="en-US" dirty="0" smtClean="0"/>
          </a:p>
          <a:p>
            <a:pPr marL="438150" indent="-381000" eaLnBrk="1" hangingPunct="1"/>
            <a:r>
              <a:rPr lang="en-US" altLang="en-US" sz="2000" dirty="0" smtClean="0"/>
              <a:t>If the NameNode fails</a:t>
            </a:r>
          </a:p>
          <a:p>
            <a:pPr marL="857250" lvl="1" indent="-342900" eaLnBrk="1" hangingPunct="1"/>
            <a:r>
              <a:rPr lang="en-US" altLang="en-US" dirty="0" smtClean="0"/>
              <a:t>Multiple redundant systems allow the NameNode to protect the file system's metadata in the event of NameNode failure (see earlier slide)</a:t>
            </a:r>
          </a:p>
          <a:p>
            <a:pPr marL="857250" lvl="1" indent="-342900" eaLnBrk="1" hangingPunct="1"/>
            <a:r>
              <a:rPr lang="en-US" altLang="en-US" dirty="0" smtClean="0"/>
              <a:t>NameNode failure is more severe for the cluster than DataNode failure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http://developer.yahoo.com/hadoop/tutorial/module2.html</a:t>
            </a:r>
          </a:p>
        </p:txBody>
      </p:sp>
    </p:spTree>
    <p:extLst>
      <p:ext uri="{BB962C8B-B14F-4D97-AF65-F5344CB8AC3E}">
        <p14:creationId xmlns:p14="http://schemas.microsoft.com/office/powerpoint/2010/main" val="303204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ECD1D4-DD94-4D86-AC8B-CE7D71BC97D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Hadoop - HDFS </a:t>
            </a:r>
            <a:br>
              <a:rPr lang="en-US" altLang="en-US" dirty="0" smtClean="0"/>
            </a:br>
            <a:r>
              <a:rPr lang="en-US" altLang="en-US" sz="900" dirty="0" smtClean="0"/>
              <a:t>Class 3 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20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20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big is BIG?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What is Big Data?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Why is Big Data a problem?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/>
              <a:t>How can we solve the Big Data problem?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 err="1" smtClean="0"/>
              <a:t>Hadoop</a:t>
            </a:r>
            <a:r>
              <a:rPr lang="en-US" altLang="en-US" sz="2000" dirty="0" smtClean="0"/>
              <a:t> – HDFS</a:t>
            </a:r>
            <a:endParaRPr lang="en-US" altLang="en-US" sz="2000" dirty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Hadoop MapReduce – Review of the Weather Program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endParaRPr lang="en-US" altLang="en-US" sz="14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9550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E002428-E88A-4378-ABDF-68E85AA7B5B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dirty="0" smtClean="0"/>
              <a:t>Weather data example – find the max temperature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dirty="0" smtClean="0"/>
              <a:t>Dataset (small version):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0067011990999991950051507004+68750+023550FM-12+038299999V0203301N00671220001CN9999999N9+00001+99999999999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0043011990999991950051512004+68750+023550FM-12+038299999V0203201N00671220001CN9999999N9+00221+99999999999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0043011990999991950051518004+68750+023550FM-12+038299999V0203201N00261220001CN9999999N9-00111+99999999999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0043012650999991949032412004+62300+010750FM-12+048599999V0202701N00461220001CN0500001N9+01111+99999999999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0043012650999991949032418004+62300+010750FM-12+048599999V0202701N00461220001CN0500001N9+00781+99999999999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Input to Mapper: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Key, 	Value                     Year                                                                                                                                       Temp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0,	0067011990999991950051507004+68750+023550FM-12+038299999V0203301N00671220001CN9999999N9+00001+99999999999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106,	0043011990999991950051512004+68750+023550FM-12+038299999V0203201N00671220001CN9999999N9+00221+99999999999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212,	0043011990999991950051518004+68750+023550FM-12+038299999V0203201N00261220001CN9999999N9-00111+99999999999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318,	0043012650999991949032412004+62300+010750FM-12+048599999V0202701N00461220001CN0500001N9+01111+99999999999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900" dirty="0" smtClean="0">
                <a:latin typeface="Courier" pitchFamily="49" charset="0"/>
              </a:rPr>
              <a:t>424,	0043012650999991949032418004+62300+010750FM-12+048599999V0202701N00461220001CN0500001N9+00781+99999999999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900" dirty="0" smtClean="0">
              <a:latin typeface="Courier" pitchFamily="49" charset="0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000" dirty="0" smtClean="0"/>
              <a:t>The key seen by the Mappers is the offset of the start of each record in the file.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000" dirty="0" smtClean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028419" y="3895725"/>
            <a:ext cx="266700" cy="847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984460" y="3905250"/>
            <a:ext cx="287699" cy="8572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2536" name="Rectangle 4"/>
          <p:cNvSpPr>
            <a:spLocks noChangeArrowheads="1"/>
          </p:cNvSpPr>
          <p:nvPr/>
        </p:nvSpPr>
        <p:spPr bwMode="auto">
          <a:xfrm>
            <a:off x="542925" y="3894138"/>
            <a:ext cx="266700" cy="847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0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AA86323-276F-4CB1-AB06-99A815C5673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MaxTemperatureMapper.java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cc </a:t>
            </a:r>
            <a:r>
              <a:rPr lang="en-US" altLang="en-US" sz="900" dirty="0" err="1" smtClean="0"/>
              <a:t>MaxTemperatureMapper</a:t>
            </a:r>
            <a:r>
              <a:rPr lang="en-US" altLang="en-US" sz="900" dirty="0" smtClean="0"/>
              <a:t> Mapper for maximum temperature example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</a:t>
            </a:r>
            <a:r>
              <a:rPr lang="en-US" altLang="en-US" sz="900" dirty="0" err="1" smtClean="0"/>
              <a:t>vv</a:t>
            </a:r>
            <a:r>
              <a:rPr lang="en-US" altLang="en-US" sz="900" dirty="0" smtClean="0"/>
              <a:t>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java.io.IOException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org.apache.hadoop.io.IntWritable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org.apache.hadoop.io.LongWritable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org.apache.hadoop.io.Text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org.apache.hadoop.mapreduce.Mapper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public class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extends Mapper&lt;</a:t>
            </a:r>
            <a:r>
              <a:rPr lang="en-US" altLang="en-US" sz="900" dirty="0" err="1" smtClean="0"/>
              <a:t>LongWritable</a:t>
            </a:r>
            <a:r>
              <a:rPr lang="en-US" altLang="en-US" sz="900" dirty="0" smtClean="0"/>
              <a:t>, Text, Text, </a:t>
            </a:r>
            <a:r>
              <a:rPr lang="en-US" altLang="en-US" sz="900" dirty="0" err="1" smtClean="0"/>
              <a:t>IntWritable</a:t>
            </a:r>
            <a:r>
              <a:rPr lang="en-US" altLang="en-US" sz="900" dirty="0" smtClean="0"/>
              <a:t>&gt;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private static final </a:t>
            </a:r>
            <a:r>
              <a:rPr lang="en-US" altLang="en-US" sz="900" dirty="0" err="1" smtClean="0"/>
              <a:t>int</a:t>
            </a:r>
            <a:r>
              <a:rPr lang="en-US" altLang="en-US" sz="900" dirty="0" smtClean="0"/>
              <a:t> MISSING = 9999;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@Override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public void map(</a:t>
            </a:r>
            <a:r>
              <a:rPr lang="en-US" altLang="en-US" sz="900" dirty="0" err="1" smtClean="0"/>
              <a:t>LongWritable</a:t>
            </a:r>
            <a:r>
              <a:rPr lang="en-US" altLang="en-US" sz="900" dirty="0" smtClean="0"/>
              <a:t> key, Text value, Context context)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throws </a:t>
            </a:r>
            <a:r>
              <a:rPr lang="en-US" altLang="en-US" sz="900" dirty="0" err="1" smtClean="0"/>
              <a:t>IOException</a:t>
            </a:r>
            <a:r>
              <a:rPr lang="en-US" altLang="en-US" sz="900" dirty="0" smtClean="0"/>
              <a:t>, </a:t>
            </a:r>
            <a:r>
              <a:rPr lang="en-US" altLang="en-US" sz="900" dirty="0" err="1" smtClean="0"/>
              <a:t>InterruptedException</a:t>
            </a:r>
            <a:r>
              <a:rPr lang="en-US" altLang="en-US" sz="900" dirty="0" smtClean="0"/>
              <a:t>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line = </a:t>
            </a:r>
            <a:r>
              <a:rPr lang="en-US" altLang="en-US" sz="900" dirty="0" err="1" smtClean="0"/>
              <a:t>value.toString</a:t>
            </a:r>
            <a:r>
              <a:rPr lang="en-US" altLang="en-US" sz="900" dirty="0" smtClean="0"/>
              <a:t>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year = 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(15, 19);			//Pickup the year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int</a:t>
            </a:r>
            <a:r>
              <a:rPr lang="en-US" altLang="en-US" sz="900" dirty="0" smtClean="0"/>
              <a:t>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if (</a:t>
            </a:r>
            <a:r>
              <a:rPr lang="en-US" altLang="en-US" sz="900" dirty="0" err="1" smtClean="0"/>
              <a:t>line.charAt</a:t>
            </a:r>
            <a:r>
              <a:rPr lang="en-US" altLang="en-US" sz="900" dirty="0" smtClean="0"/>
              <a:t>(87) == '+') { // </a:t>
            </a:r>
            <a:r>
              <a:rPr lang="en-US" altLang="en-US" sz="900" dirty="0" err="1" smtClean="0"/>
              <a:t>parseInt</a:t>
            </a:r>
            <a:r>
              <a:rPr lang="en-US" altLang="en-US" sz="900" dirty="0" smtClean="0"/>
              <a:t> doesn't like leading plus signs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= </a:t>
            </a:r>
            <a:r>
              <a:rPr lang="en-US" altLang="en-US" sz="900" dirty="0" err="1" smtClean="0"/>
              <a:t>Integer.parseInt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(88, 92));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 else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= </a:t>
            </a:r>
            <a:r>
              <a:rPr lang="en-US" altLang="en-US" sz="900" dirty="0" err="1" smtClean="0"/>
              <a:t>Integer.parseInt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(87, 92));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quality = 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(92, 93);			//Pickup data that tells us if the data are good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if (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!= MISSING &amp;&amp; </a:t>
            </a:r>
            <a:r>
              <a:rPr lang="en-US" altLang="en-US" sz="900" dirty="0" err="1" smtClean="0"/>
              <a:t>quality.matches</a:t>
            </a:r>
            <a:r>
              <a:rPr lang="en-US" altLang="en-US" sz="900" dirty="0" smtClean="0"/>
              <a:t>("[01459]")) {                                       //Data cleansing step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context.write</a:t>
            </a:r>
            <a:r>
              <a:rPr lang="en-US" altLang="en-US" sz="900" dirty="0" smtClean="0"/>
              <a:t>(new Text(year), new </a:t>
            </a:r>
            <a:r>
              <a:rPr lang="en-US" altLang="en-US" sz="900" dirty="0" err="1" smtClean="0"/>
              <a:t>IntWritable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));		//Looks good, write out the intermediate key/value pair (year, temp)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^^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 rot="-5400000">
            <a:off x="1443038" y="3176587"/>
            <a:ext cx="209550" cy="18573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 rot="-5400000">
            <a:off x="1538288" y="4062412"/>
            <a:ext cx="190500" cy="1990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 rot="-5400000">
            <a:off x="2081213" y="3043237"/>
            <a:ext cx="209550" cy="29622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 rot="-5400000">
            <a:off x="2071688" y="3319462"/>
            <a:ext cx="209550" cy="29622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 rot="-5400000">
            <a:off x="2364366" y="3640714"/>
            <a:ext cx="157595" cy="34194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8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ChangeArrowheads="1"/>
          </p:cNvSpPr>
          <p:nvPr/>
        </p:nvSpPr>
        <p:spPr bwMode="auto">
          <a:xfrm rot="-5400000">
            <a:off x="2730500" y="2984500"/>
            <a:ext cx="1144588" cy="5634038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8FDC0B-4D78-49AE-BB3D-12624CFD95F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MaxTemperatureMapper.java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cc </a:t>
            </a:r>
            <a:r>
              <a:rPr lang="en-US" altLang="en-US" sz="900" dirty="0" err="1" smtClean="0"/>
              <a:t>MaxTemperatureMapper</a:t>
            </a:r>
            <a:r>
              <a:rPr lang="en-US" altLang="en-US" sz="900" dirty="0" smtClean="0"/>
              <a:t> Mapper for maximum temperature example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</a:t>
            </a:r>
            <a:r>
              <a:rPr lang="en-US" altLang="en-US" sz="900" dirty="0" err="1" smtClean="0"/>
              <a:t>vv</a:t>
            </a:r>
            <a:r>
              <a:rPr lang="en-US" altLang="en-US" sz="900" dirty="0" smtClean="0"/>
              <a:t>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…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public class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extends Mapper&lt;</a:t>
            </a:r>
            <a:r>
              <a:rPr lang="en-US" altLang="en-US" sz="900" dirty="0" err="1" smtClean="0"/>
              <a:t>LongWritable</a:t>
            </a:r>
            <a:r>
              <a:rPr lang="en-US" altLang="en-US" sz="900" dirty="0" smtClean="0"/>
              <a:t>, Text, Text, </a:t>
            </a:r>
            <a:r>
              <a:rPr lang="en-US" altLang="en-US" sz="900" dirty="0" err="1" smtClean="0"/>
              <a:t>IntWritable</a:t>
            </a:r>
            <a:r>
              <a:rPr lang="en-US" altLang="en-US" sz="900" dirty="0" smtClean="0"/>
              <a:t>&gt;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private static final int MISSING = 9999;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@Override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public void map(</a:t>
            </a:r>
            <a:r>
              <a:rPr lang="en-US" altLang="en-US" sz="900" dirty="0" err="1" smtClean="0"/>
              <a:t>LongWritable</a:t>
            </a:r>
            <a:r>
              <a:rPr lang="en-US" altLang="en-US" sz="900" dirty="0" smtClean="0"/>
              <a:t> key, Text value, Context context)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throws </a:t>
            </a:r>
            <a:r>
              <a:rPr lang="en-US" altLang="en-US" sz="900" dirty="0" err="1" smtClean="0"/>
              <a:t>IOException</a:t>
            </a:r>
            <a:r>
              <a:rPr lang="en-US" altLang="en-US" sz="900" dirty="0" smtClean="0"/>
              <a:t>, </a:t>
            </a:r>
            <a:r>
              <a:rPr lang="en-US" altLang="en-US" sz="900" dirty="0" err="1" smtClean="0"/>
              <a:t>InterruptedException</a:t>
            </a:r>
            <a:r>
              <a:rPr lang="en-US" altLang="en-US" sz="900" dirty="0" smtClean="0"/>
              <a:t>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line = </a:t>
            </a:r>
            <a:r>
              <a:rPr lang="en-US" altLang="en-US" sz="900" dirty="0" err="1" smtClean="0"/>
              <a:t>value.toString</a:t>
            </a:r>
            <a:r>
              <a:rPr lang="en-US" altLang="en-US" sz="900" dirty="0" smtClean="0"/>
              <a:t>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year = 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(15, 19);			//Pickup the year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int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if (</a:t>
            </a:r>
            <a:r>
              <a:rPr lang="en-US" altLang="en-US" sz="900" dirty="0" err="1" smtClean="0"/>
              <a:t>line.charAt</a:t>
            </a:r>
            <a:r>
              <a:rPr lang="en-US" altLang="en-US" sz="900" dirty="0" smtClean="0"/>
              <a:t>(87) == '+') { // </a:t>
            </a:r>
            <a:r>
              <a:rPr lang="en-US" altLang="en-US" sz="900" dirty="0" err="1" smtClean="0"/>
              <a:t>parseInt</a:t>
            </a:r>
            <a:r>
              <a:rPr lang="en-US" altLang="en-US" sz="900" dirty="0" smtClean="0"/>
              <a:t> doesn't like leading plus signs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= </a:t>
            </a:r>
            <a:r>
              <a:rPr lang="en-US" altLang="en-US" sz="900" dirty="0" err="1" smtClean="0"/>
              <a:t>Integer.parseInt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(88, 92));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 else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= </a:t>
            </a:r>
            <a:r>
              <a:rPr lang="en-US" altLang="en-US" sz="900" dirty="0" err="1" smtClean="0"/>
              <a:t>Integer.parseInt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(87, 92));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String quality = </a:t>
            </a:r>
            <a:r>
              <a:rPr lang="en-US" altLang="en-US" sz="900" dirty="0" err="1" smtClean="0"/>
              <a:t>line.substring</a:t>
            </a:r>
            <a:r>
              <a:rPr lang="en-US" altLang="en-US" sz="900" dirty="0" smtClean="0"/>
              <a:t>(92, 93);			//Pickup data that tells us if the data are good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if (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 != MISSING &amp;&amp; </a:t>
            </a:r>
            <a:r>
              <a:rPr lang="en-US" altLang="en-US" sz="900" dirty="0" err="1" smtClean="0"/>
              <a:t>quality.matches</a:t>
            </a:r>
            <a:r>
              <a:rPr lang="en-US" altLang="en-US" sz="900" dirty="0" smtClean="0"/>
              <a:t>("[01459]")) {                                       //Data cleansing step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context.write</a:t>
            </a:r>
            <a:r>
              <a:rPr lang="en-US" altLang="en-US" sz="900" dirty="0" smtClean="0"/>
              <a:t>(new Text(year), new </a:t>
            </a:r>
            <a:r>
              <a:rPr lang="en-US" altLang="en-US" sz="900" dirty="0" err="1" smtClean="0"/>
              <a:t>IntWritable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airTemperature</a:t>
            </a:r>
            <a:r>
              <a:rPr lang="en-US" altLang="en-US" sz="900" dirty="0" smtClean="0"/>
              <a:t>));		//Looks good, write out the intermediate key/value pair to local disk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^^ </a:t>
            </a:r>
            <a:r>
              <a:rPr lang="en-US" altLang="en-US" sz="900" dirty="0" err="1" smtClean="0"/>
              <a:t>MaxTemperatureMapper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Output from Mapper is ungrouped and unsorted (but will be sorted before it is made available to Reducer).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Before sorting, the Mapper output looks like this: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(1950, 0)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(1950, 22)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(1950, -11)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(1949, 111)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(1949, 78)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 rot="-5400000">
            <a:off x="2486025" y="2552700"/>
            <a:ext cx="180975" cy="391477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7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0753650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 rot="-5400000">
            <a:off x="5638800" y="2476500"/>
            <a:ext cx="533400" cy="47053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DC80C7-CA2D-4990-A3D8-5B41BE61F56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/>
              <a:t>MaxTemperatureReducer.java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// cc </a:t>
            </a:r>
            <a:r>
              <a:rPr lang="en-US" altLang="en-US" sz="1000" dirty="0" err="1" smtClean="0"/>
              <a:t>MaxTemperatureReducer</a:t>
            </a:r>
            <a:r>
              <a:rPr lang="en-US" altLang="en-US" sz="1000" dirty="0" smtClean="0"/>
              <a:t> Reducer for maximum temperature example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// </a:t>
            </a:r>
            <a:r>
              <a:rPr lang="en-US" altLang="en-US" sz="1000" dirty="0" err="1" smtClean="0"/>
              <a:t>vv</a:t>
            </a:r>
            <a:r>
              <a:rPr lang="en-US" altLang="en-US" sz="1000" dirty="0" smtClean="0"/>
              <a:t> </a:t>
            </a:r>
            <a:r>
              <a:rPr lang="en-US" altLang="en-US" sz="1000" dirty="0" err="1" smtClean="0"/>
              <a:t>MaxTemperatureReducer</a:t>
            </a: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java.io.IOException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org.apache.hadoop.io.IntWritable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org.apache.hadoop.io.Text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import </a:t>
            </a:r>
            <a:r>
              <a:rPr lang="en-US" altLang="en-US" sz="1000" dirty="0" err="1" smtClean="0"/>
              <a:t>org.apache.hadoop.mapreduce.Reducer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public class </a:t>
            </a:r>
            <a:r>
              <a:rPr lang="en-US" altLang="en-US" sz="1000" dirty="0" err="1" smtClean="0"/>
              <a:t>MaxTemperatureReducer</a:t>
            </a: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extends Reducer&lt;Text, 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, Text, 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&gt;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@Override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public void reduce(Text key, </a:t>
            </a:r>
            <a:r>
              <a:rPr lang="en-US" altLang="en-US" sz="1000" dirty="0" err="1" smtClean="0"/>
              <a:t>Iterable</a:t>
            </a:r>
            <a:r>
              <a:rPr lang="en-US" altLang="en-US" sz="1000" dirty="0" smtClean="0"/>
              <a:t>&lt;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&gt; values, Context context)	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  //Input types must match Mapper output types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0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  throws </a:t>
            </a:r>
            <a:r>
              <a:rPr lang="en-US" altLang="en-US" sz="1000" dirty="0" err="1" smtClean="0"/>
              <a:t>IOException</a:t>
            </a:r>
            <a:r>
              <a:rPr lang="en-US" altLang="en-US" sz="1000" dirty="0" smtClean="0"/>
              <a:t>, </a:t>
            </a:r>
            <a:r>
              <a:rPr lang="en-US" altLang="en-US" sz="1000" dirty="0" err="1" smtClean="0"/>
              <a:t>InterruptedException</a:t>
            </a:r>
            <a:r>
              <a:rPr lang="en-US" altLang="en-US" sz="1000" dirty="0" smtClean="0"/>
              <a:t>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</a:t>
            </a:r>
            <a:r>
              <a:rPr lang="en-US" altLang="en-US" sz="1000" dirty="0" err="1" smtClean="0"/>
              <a:t>int</a:t>
            </a:r>
            <a:r>
              <a:rPr lang="en-US" altLang="en-US" sz="1000" dirty="0" smtClean="0"/>
              <a:t> 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 = </a:t>
            </a:r>
            <a:r>
              <a:rPr lang="en-US" altLang="en-US" sz="1000" dirty="0" err="1" smtClean="0"/>
              <a:t>Integer.MIN_VALUE</a:t>
            </a:r>
            <a:r>
              <a:rPr lang="en-US" altLang="en-US" sz="10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for (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 value : values)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  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 = </a:t>
            </a:r>
            <a:r>
              <a:rPr lang="en-US" altLang="en-US" sz="1000" dirty="0" err="1" smtClean="0"/>
              <a:t>Math.max</a:t>
            </a:r>
            <a:r>
              <a:rPr lang="en-US" altLang="en-US" sz="1000" dirty="0" smtClean="0"/>
              <a:t>(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, </a:t>
            </a:r>
            <a:r>
              <a:rPr lang="en-US" altLang="en-US" sz="1000" dirty="0" err="1" smtClean="0"/>
              <a:t>value.get</a:t>
            </a:r>
            <a:r>
              <a:rPr lang="en-US" altLang="en-US" sz="1000" dirty="0" smtClean="0"/>
              <a:t>());      //Iterate over array of values for each key (year)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				        //After Mapper has output intermediate results, the results are grouped and sorted.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				        //So Reducer sees as input: (1949, [111, 78]) and (1950, [0, 22, -11])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  </a:t>
            </a:r>
            <a:r>
              <a:rPr lang="en-US" altLang="en-US" sz="1000" dirty="0" err="1" smtClean="0"/>
              <a:t>context.write</a:t>
            </a:r>
            <a:r>
              <a:rPr lang="en-US" altLang="en-US" sz="1000" dirty="0" smtClean="0"/>
              <a:t>(key, new </a:t>
            </a:r>
            <a:r>
              <a:rPr lang="en-US" altLang="en-US" sz="1000" dirty="0" err="1" smtClean="0"/>
              <a:t>IntWritable</a:t>
            </a:r>
            <a:r>
              <a:rPr lang="en-US" altLang="en-US" sz="1000" dirty="0" smtClean="0"/>
              <a:t>(</a:t>
            </a:r>
            <a:r>
              <a:rPr lang="en-US" altLang="en-US" sz="1000" dirty="0" err="1" smtClean="0"/>
              <a:t>maxValue</a:t>
            </a:r>
            <a:r>
              <a:rPr lang="en-US" altLang="en-US" sz="1000" dirty="0" smtClean="0"/>
              <a:t>));        //Write out result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000" dirty="0" smtClean="0"/>
              <a:t>// ^^ </a:t>
            </a:r>
            <a:r>
              <a:rPr lang="en-US" altLang="en-US" sz="1000" dirty="0" err="1" smtClean="0"/>
              <a:t>MaxTemperatureReducer</a:t>
            </a:r>
            <a:endParaRPr lang="en-US" altLang="en-US" sz="10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9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A916AE4-F4EB-4434-9E48-EAB0EC455B55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smtClean="0"/>
              <a:t>MaxTemperatureReducer.java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// cc MaxTemperatureReducer Reducer for maximum temperature example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// vv MaxTemperatureReducer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…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public class MaxTemperatureReducer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extends Reducer&lt;Text, IntWritable, Text, IntWritable&gt;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@Override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public void reduce(Text key, Iterable&lt;IntWritable&gt; values, Context context)	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  //Input types must match Mapper output types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  throws IOException, InterruptedException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int maxValue = Integer.MIN_VALUE;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for (IntWritable value : values) {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  maxValue = Math.max(maxValue, value.get());      //Iterate over array of values for each key (year)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	        //After Mapper has output intermediate results, the results are sorted by key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				        //and grouped by key. So Reducer sees: (1949, [111, 78]) and (1950, [0, 22, -11])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  context.write(key, new IntWritable(maxValue));        //Write out result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  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/>
              <a:t>// ^^ MaxTemperatureReducer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 smtClean="0">
              <a:latin typeface="Courier New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>
                <a:latin typeface="Courier New" pitchFamily="49" charset="0"/>
              </a:rPr>
              <a:t>Output from Reducer is: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>
                <a:latin typeface="Courier New" pitchFamily="49" charset="0"/>
              </a:rPr>
              <a:t>(1949, 111)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000" smtClean="0">
                <a:latin typeface="Courier New" pitchFamily="49" charset="0"/>
              </a:rPr>
              <a:t>(1950, 22)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 rot="-5400000">
            <a:off x="1162050" y="4886325"/>
            <a:ext cx="638175" cy="1990725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 rot="-5400000">
            <a:off x="5638800" y="1990725"/>
            <a:ext cx="533400" cy="47053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2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B87EBC3-FE44-4B9F-A0A6-AFF92031614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Distributed File Systems</a:t>
            </a:r>
            <a:br>
              <a:rPr lang="en-US" altLang="en-US" sz="2000" dirty="0" smtClean="0"/>
            </a:br>
            <a:r>
              <a:rPr lang="en-US" altLang="en-US" sz="900" dirty="0" smtClean="0"/>
              <a:t>Class 3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MaxTemperature.java   - This is the job control file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cc </a:t>
            </a:r>
            <a:r>
              <a:rPr lang="en-US" altLang="en-US" sz="900" dirty="0" err="1" smtClean="0"/>
              <a:t>MaxTemperature</a:t>
            </a:r>
            <a:r>
              <a:rPr lang="en-US" altLang="en-US" sz="900" dirty="0" smtClean="0"/>
              <a:t> Application to find the maximum temperature in the weather dataset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</a:t>
            </a:r>
            <a:r>
              <a:rPr lang="en-US" altLang="en-US" sz="900" dirty="0" err="1" smtClean="0"/>
              <a:t>vv</a:t>
            </a:r>
            <a:r>
              <a:rPr lang="en-US" altLang="en-US" sz="900" dirty="0" smtClean="0"/>
              <a:t> </a:t>
            </a:r>
            <a:r>
              <a:rPr lang="en-US" altLang="en-US" sz="900" dirty="0" err="1" smtClean="0"/>
              <a:t>MaxTemperature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org.apache.hadoop.fs.Path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org.apache.hadoop.io.IntWritable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org.apache.hadoop.io.Text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org.apache.hadoop.mapreduce.Job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org.apache.hadoop.mapreduce.lib.input.FileInputFormat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import </a:t>
            </a:r>
            <a:r>
              <a:rPr lang="en-US" altLang="en-US" sz="900" dirty="0" err="1" smtClean="0"/>
              <a:t>org.apache.hadoop.mapreduce.lib.output.FileOutputFormat</a:t>
            </a:r>
            <a:r>
              <a:rPr lang="en-US" altLang="en-US" sz="900" dirty="0" smtClean="0"/>
              <a:t>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public class </a:t>
            </a:r>
            <a:r>
              <a:rPr lang="en-US" altLang="en-US" sz="900" dirty="0" err="1" smtClean="0"/>
              <a:t>MaxTemperature</a:t>
            </a:r>
            <a:r>
              <a:rPr lang="en-US" altLang="en-US" sz="900" dirty="0" smtClean="0"/>
              <a:t>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public static void main(String[] </a:t>
            </a:r>
            <a:r>
              <a:rPr lang="en-US" altLang="en-US" sz="900" dirty="0" err="1" smtClean="0"/>
              <a:t>args</a:t>
            </a:r>
            <a:r>
              <a:rPr lang="en-US" altLang="en-US" sz="900" dirty="0" smtClean="0"/>
              <a:t>) throws Exception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if (</a:t>
            </a:r>
            <a:r>
              <a:rPr lang="en-US" altLang="en-US" sz="900" dirty="0" err="1" smtClean="0"/>
              <a:t>args.length</a:t>
            </a:r>
            <a:r>
              <a:rPr lang="en-US" altLang="en-US" sz="900" dirty="0" smtClean="0"/>
              <a:t> != 2) {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System.err.println</a:t>
            </a:r>
            <a:r>
              <a:rPr lang="en-US" altLang="en-US" sz="900" dirty="0" smtClean="0"/>
              <a:t>("Usage: </a:t>
            </a:r>
            <a:r>
              <a:rPr lang="en-US" altLang="en-US" sz="900" dirty="0" err="1" smtClean="0"/>
              <a:t>MaxTemperature</a:t>
            </a:r>
            <a:r>
              <a:rPr lang="en-US" altLang="en-US" sz="900" dirty="0" smtClean="0"/>
              <a:t> &lt;input path&gt; &lt;output path&gt;");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  </a:t>
            </a:r>
            <a:r>
              <a:rPr lang="en-US" altLang="en-US" sz="900" dirty="0" err="1" smtClean="0"/>
              <a:t>System.exit</a:t>
            </a:r>
            <a:r>
              <a:rPr lang="en-US" altLang="en-US" sz="900" dirty="0" smtClean="0"/>
              <a:t>(-1);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Job job = new Job();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job.setJarByClass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MaxTemperature.class</a:t>
            </a:r>
            <a:r>
              <a:rPr lang="en-US" altLang="en-US" sz="900" dirty="0" smtClean="0"/>
              <a:t>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job.setJobName</a:t>
            </a:r>
            <a:r>
              <a:rPr lang="en-US" altLang="en-US" sz="900" dirty="0" smtClean="0"/>
              <a:t>("Max temperature");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FileInputFormat.addInputPath</a:t>
            </a:r>
            <a:r>
              <a:rPr lang="en-US" altLang="en-US" sz="900" dirty="0" smtClean="0"/>
              <a:t>(job, new Path(</a:t>
            </a:r>
            <a:r>
              <a:rPr lang="en-US" altLang="en-US" sz="900" dirty="0" err="1" smtClean="0"/>
              <a:t>args</a:t>
            </a:r>
            <a:r>
              <a:rPr lang="en-US" altLang="en-US" sz="900" dirty="0" smtClean="0"/>
              <a:t>[0]));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FileOutputFormat.setOutputPath</a:t>
            </a:r>
            <a:r>
              <a:rPr lang="en-US" altLang="en-US" sz="900" dirty="0" smtClean="0"/>
              <a:t>(job, new Path(</a:t>
            </a:r>
            <a:r>
              <a:rPr lang="en-US" altLang="en-US" sz="900" dirty="0" err="1" smtClean="0"/>
              <a:t>args</a:t>
            </a:r>
            <a:r>
              <a:rPr lang="en-US" altLang="en-US" sz="900" dirty="0" smtClean="0"/>
              <a:t>[1]));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job.setMapperClass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MaxTemperatureMapper.class</a:t>
            </a:r>
            <a:r>
              <a:rPr lang="en-US" altLang="en-US" sz="900" dirty="0" smtClean="0"/>
              <a:t>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job.setReducerClass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MaxTemperatureReducer.class</a:t>
            </a:r>
            <a:r>
              <a:rPr lang="en-US" altLang="en-US" sz="900" dirty="0" smtClean="0"/>
              <a:t>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job.setOutputKeyClass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Text.class</a:t>
            </a:r>
            <a:r>
              <a:rPr lang="en-US" altLang="en-US" sz="900" dirty="0" smtClean="0"/>
              <a:t>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job.setOutputValueClass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IntWritable.class</a:t>
            </a:r>
            <a:r>
              <a:rPr lang="en-US" altLang="en-US" sz="900" dirty="0" smtClean="0"/>
              <a:t>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  </a:t>
            </a:r>
            <a:r>
              <a:rPr lang="en-US" altLang="en-US" sz="900" dirty="0" err="1" smtClean="0"/>
              <a:t>System.exit</a:t>
            </a:r>
            <a:r>
              <a:rPr lang="en-US" altLang="en-US" sz="900" dirty="0" smtClean="0"/>
              <a:t>(</a:t>
            </a:r>
            <a:r>
              <a:rPr lang="en-US" altLang="en-US" sz="900" dirty="0" err="1" smtClean="0"/>
              <a:t>job.waitForCompletion</a:t>
            </a:r>
            <a:r>
              <a:rPr lang="en-US" altLang="en-US" sz="900" dirty="0" smtClean="0"/>
              <a:t>(true) ? 0 : 1);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  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900" dirty="0" smtClean="0"/>
              <a:t>// ^^ </a:t>
            </a:r>
            <a:r>
              <a:rPr lang="en-US" altLang="en-US" sz="900" dirty="0" err="1" smtClean="0"/>
              <a:t>MaxTemperature</a:t>
            </a:r>
            <a:endParaRPr lang="en-US" altLang="en-US" sz="9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900" dirty="0" smtClean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 rot="-5400000">
            <a:off x="2552700" y="3714750"/>
            <a:ext cx="152400" cy="18478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2611068" y="3876878"/>
            <a:ext cx="152400" cy="1847850"/>
          </a:xfrm>
          <a:prstGeom prst="rect">
            <a:avLst/>
          </a:prstGeom>
          <a:solidFill>
            <a:srgbClr val="FF99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2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94E4E4-E497-40FB-B8CB-6AC32FE3FB4F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800" dirty="0" smtClean="0"/>
              <a:t>Class </a:t>
            </a:r>
            <a:r>
              <a:rPr lang="en-US" altLang="en-US" sz="800" dirty="0"/>
              <a:t>3</a:t>
            </a:r>
            <a:endParaRPr lang="en-US" altLang="en-US" sz="8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7058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400" kern="0" dirty="0" smtClean="0"/>
              <a:t>Please see homework packet.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546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794180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Petabyte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8239314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Petabyte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CEE84C-1F32-4C35-9DBB-D01C2F9E946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big is BIG? </a:t>
            </a:r>
            <a:br>
              <a:rPr lang="en-US" altLang="en-US" dirty="0" smtClean="0"/>
            </a:br>
            <a:r>
              <a:rPr lang="en-US" altLang="en-US" sz="900" dirty="0" smtClean="0"/>
              <a:t>Class 3 </a:t>
            </a:r>
          </a:p>
        </p:txBody>
      </p:sp>
      <p:graphicFrame>
        <p:nvGraphicFramePr>
          <p:cNvPr id="434742" name="Group 5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0273570"/>
              </p:ext>
            </p:extLst>
          </p:nvPr>
        </p:nvGraphicFramePr>
        <p:xfrm>
          <a:off x="1447799" y="1971675"/>
          <a:ext cx="5715000" cy="325492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1905000"/>
                <a:gridCol w="1905000"/>
              </a:tblGrid>
              <a:tr h="560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2)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*Number of Bytes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(exponential,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 10)</a:t>
                      </a:r>
                      <a:endParaRPr kumimoji="0" 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Kilobyte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Gigabyte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Petabyte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Zettabyte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4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1" marB="45701" anchor="ctr" horzOverflow="overflow"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000" dirty="0" smtClean="0">
                <a:latin typeface="Verdana" pitchFamily="34" charset="0"/>
              </a:rPr>
              <a:t>* This column shows magnitude: 10</a:t>
            </a:r>
            <a:r>
              <a:rPr lang="en-US" altLang="en-US" sz="1000" baseline="30000" dirty="0">
                <a:latin typeface="Verdana" pitchFamily="34" charset="0"/>
              </a:rPr>
              <a:t>3</a:t>
            </a:r>
            <a:r>
              <a:rPr lang="en-US" altLang="en-US" sz="1000" dirty="0" smtClean="0">
                <a:latin typeface="Verdana" pitchFamily="34" charset="0"/>
              </a:rPr>
              <a:t> ~= 2</a:t>
            </a:r>
            <a:r>
              <a:rPr lang="en-US" altLang="en-US" sz="1000" baseline="30000" dirty="0" smtClean="0">
                <a:latin typeface="Verdana" pitchFamily="34" charset="0"/>
              </a:rPr>
              <a:t>10</a:t>
            </a:r>
            <a:r>
              <a:rPr lang="en-US" altLang="en-US" sz="1000" dirty="0" smtClean="0">
                <a:latin typeface="Verdana" pitchFamily="34" charset="0"/>
              </a:rPr>
              <a:t>.</a:t>
            </a:r>
            <a:endParaRPr lang="en-US" altLang="en-US" sz="1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</TotalTime>
  <Words>4615</Words>
  <Application>Microsoft Macintosh PowerPoint</Application>
  <PresentationFormat>On-screen Show (4:3)</PresentationFormat>
  <Paragraphs>1329</Paragraphs>
  <Slides>63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Level</vt:lpstr>
      <vt:lpstr>10 September 2009</vt:lpstr>
      <vt:lpstr>PowerPoint Presentation</vt:lpstr>
      <vt:lpstr>How big is BIG? Class 3</vt:lpstr>
      <vt:lpstr>How big is BIG?  Class 3 </vt:lpstr>
      <vt:lpstr>How big is BIG?  Class 3 </vt:lpstr>
      <vt:lpstr>How big is BIG?  Class 3 </vt:lpstr>
      <vt:lpstr>How big is BIG?  Class 3 </vt:lpstr>
      <vt:lpstr>How big is BIG?  Class 3 </vt:lpstr>
      <vt:lpstr>How big is BIG?  Class 3 </vt:lpstr>
      <vt:lpstr>How big is BIG?  Class 3 </vt:lpstr>
      <vt:lpstr>How big is BIG?  Class 3 </vt:lpstr>
      <vt:lpstr>How big is BIG? Class 3 </vt:lpstr>
      <vt:lpstr>How big is BIG? Class 3 </vt:lpstr>
      <vt:lpstr>How big is BIG? Class 3  </vt:lpstr>
      <vt:lpstr>How big is BIG?  Class 3</vt:lpstr>
      <vt:lpstr>Introduction to Hadoop and Big Data Class 3  </vt:lpstr>
      <vt:lpstr>What is Big Data? Class 3  </vt:lpstr>
      <vt:lpstr>What is Big Data? Class 3  </vt:lpstr>
      <vt:lpstr>What is Big Data? Class 3  </vt:lpstr>
      <vt:lpstr>What is Big Data? Class 3  </vt:lpstr>
      <vt:lpstr>What is Big Data?  Class 3  </vt:lpstr>
      <vt:lpstr>What is Big Data?  Class 3  </vt:lpstr>
      <vt:lpstr>What is Big Data?  Class 3  </vt:lpstr>
      <vt:lpstr>What is Big Data? Class 3  </vt:lpstr>
      <vt:lpstr>What is Big Data? Class 3  </vt:lpstr>
      <vt:lpstr>What is Big Data? Class 3  </vt:lpstr>
      <vt:lpstr>Why is Big Data a problem? Class 3  </vt:lpstr>
      <vt:lpstr>Why is Big Data a problem? Class 3  </vt:lpstr>
      <vt:lpstr>Why is Big Data a problem? Class 3  </vt:lpstr>
      <vt:lpstr>Problem: Users are asking Bigger Questions Class 3  </vt:lpstr>
      <vt:lpstr>Problem: Cost of Storing and Processing Big Data Class 3  </vt:lpstr>
      <vt:lpstr>Remember - I/O Speed is a Problem Class 3</vt:lpstr>
      <vt:lpstr>How do we manage these problems? Class 3  </vt:lpstr>
      <vt:lpstr>How can we solve the Big Data problem(s)? Class 3  </vt:lpstr>
      <vt:lpstr>How can we solve the Big Data problem? Class 3  </vt:lpstr>
      <vt:lpstr>How can we solve the Big Data problem? Class 3  </vt:lpstr>
      <vt:lpstr>How can we solve the Big Data problem?  Class 3  </vt:lpstr>
      <vt:lpstr>How can we solve the Big Data problem? Class 3  </vt:lpstr>
      <vt:lpstr>How can we solve the Big Data problem? Class 3  </vt:lpstr>
      <vt:lpstr>How can we solve the Big Data problem? Class 3  </vt:lpstr>
      <vt:lpstr>How can we solve the Big Data problem? Class 3  </vt:lpstr>
      <vt:lpstr>How can we solve the Big Data problem? Class 3  </vt:lpstr>
      <vt:lpstr>Hadoop as a Solution Class 3  </vt:lpstr>
      <vt:lpstr>Hadoop as a Solution Class 3  </vt:lpstr>
      <vt:lpstr>Hadoop - HDFS  Class 3 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  (continued) Class 3 </vt:lpstr>
      <vt:lpstr>Distributed File Systems Class 3 </vt:lpstr>
      <vt:lpstr>Distributed File Systems Class 3 </vt:lpstr>
      <vt:lpstr>Distributed File Systems Class 3 </vt:lpstr>
      <vt:lpstr>Hadoop - HDFS  Class 3 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Distributed File Systems Class 3 </vt:lpstr>
      <vt:lpstr>Homework Class 3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Suzanne McIntosh</dc:creator>
  <cp:lastModifiedBy>Suzanne McIntosh</cp:lastModifiedBy>
  <cp:revision>931</cp:revision>
  <dcterms:created xsi:type="dcterms:W3CDTF">2013-01-20T16:38:10Z</dcterms:created>
  <dcterms:modified xsi:type="dcterms:W3CDTF">2016-09-21T18:55:11Z</dcterms:modified>
</cp:coreProperties>
</file>