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86" r:id="rId1"/>
    <p:sldMasterId id="2147483888" r:id="rId2"/>
  </p:sldMasterIdLst>
  <p:notesMasterIdLst>
    <p:notesMasterId r:id="rId28"/>
  </p:notesMasterIdLst>
  <p:sldIdLst>
    <p:sldId id="432" r:id="rId3"/>
    <p:sldId id="414" r:id="rId4"/>
    <p:sldId id="381" r:id="rId5"/>
    <p:sldId id="425" r:id="rId6"/>
    <p:sldId id="426" r:id="rId7"/>
    <p:sldId id="427" r:id="rId8"/>
    <p:sldId id="428" r:id="rId9"/>
    <p:sldId id="441" r:id="rId10"/>
    <p:sldId id="429" r:id="rId11"/>
    <p:sldId id="382" r:id="rId12"/>
    <p:sldId id="442" r:id="rId13"/>
    <p:sldId id="433" r:id="rId14"/>
    <p:sldId id="434" r:id="rId15"/>
    <p:sldId id="435" r:id="rId16"/>
    <p:sldId id="384" r:id="rId17"/>
    <p:sldId id="385" r:id="rId18"/>
    <p:sldId id="386" r:id="rId19"/>
    <p:sldId id="415" r:id="rId20"/>
    <p:sldId id="383" r:id="rId21"/>
    <p:sldId id="388" r:id="rId22"/>
    <p:sldId id="390" r:id="rId23"/>
    <p:sldId id="436" r:id="rId24"/>
    <p:sldId id="437" r:id="rId25"/>
    <p:sldId id="438" r:id="rId26"/>
    <p:sldId id="439" r:id="rId27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1C1C"/>
    <a:srgbClr val="6600CC"/>
    <a:srgbClr val="FF00FF"/>
    <a:srgbClr val="FF3300"/>
    <a:srgbClr val="0000CC"/>
    <a:srgbClr val="FF0000"/>
    <a:srgbClr val="7402CA"/>
    <a:srgbClr val="0366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91" autoAdjust="0"/>
    <p:restoredTop sz="88018" autoAdjust="0"/>
  </p:normalViewPr>
  <p:slideViewPr>
    <p:cSldViewPr>
      <p:cViewPr varScale="1">
        <p:scale>
          <a:sx n="78" d="100"/>
          <a:sy n="78" d="100"/>
        </p:scale>
        <p:origin x="-9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76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76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6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C28DDD9-E6B5-48BD-999B-DB6E4C62AC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6123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253F482-9EF6-4933-A02F-41F1B32907F1}" type="slidenum">
              <a:rPr lang="en-US" altLang="en-US" smtClean="0"/>
              <a:pPr eaLnBrk="1" hangingPunct="1">
                <a:spcBef>
                  <a:spcPct val="0"/>
                </a:spcBef>
              </a:pPr>
              <a:t>25</a:t>
            </a:fld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8600" y="2889250"/>
            <a:ext cx="2870200" cy="201613"/>
          </a:xfrm>
          <a:prstGeom prst="rect">
            <a:avLst/>
          </a:prstGeom>
          <a:solidFill>
            <a:srgbClr val="7402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98800" y="2889250"/>
            <a:ext cx="2870200" cy="201613"/>
          </a:xfrm>
          <a:prstGeom prst="rect">
            <a:avLst/>
          </a:prstGeom>
          <a:solidFill>
            <a:srgbClr val="7402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969000" y="2889250"/>
            <a:ext cx="2870200" cy="201613"/>
          </a:xfrm>
          <a:prstGeom prst="rect">
            <a:avLst/>
          </a:prstGeom>
          <a:solidFill>
            <a:srgbClr val="7402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409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 noProof="0" smtClean="0"/>
          </a:p>
        </p:txBody>
      </p:sp>
      <p:sp>
        <p:nvSpPr>
          <p:cNvPr id="4096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endParaRPr lang="en-US" noProof="0" smtClean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z="100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sz="1000" i="0"/>
            </a:lvl1pPr>
          </a:lstStyle>
          <a:p>
            <a:pPr>
              <a:defRPr/>
            </a:pPr>
            <a:r>
              <a:rPr lang="en-US"/>
              <a:t>Page </a:t>
            </a:r>
            <a:fld id="{5E75CC39-3946-4D27-B368-A496AA02C4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779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945D63-FC5F-4677-858C-E3795B9E46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77000"/>
            <a:ext cx="28956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Programming for Big Data 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478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6549BA-764C-4E9C-AAD9-9FFC043790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77000"/>
            <a:ext cx="28956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Programming for Big Data 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061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45467F-C4DD-418C-A886-3B5C4AE8E5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77000"/>
            <a:ext cx="28956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Programming for Big Data 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412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9" descr="satellite image of a hurricane storm's eye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3665538"/>
            <a:ext cx="8593137" cy="223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5"/>
          <p:cNvSpPr>
            <a:spLocks noChangeShapeType="1"/>
          </p:cNvSpPr>
          <p:nvPr/>
        </p:nvSpPr>
        <p:spPr bwMode="auto">
          <a:xfrm flipV="1">
            <a:off x="274638" y="1050925"/>
            <a:ext cx="859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274638" y="3665538"/>
            <a:ext cx="8594725" cy="2233612"/>
            <a:chOff x="160" y="2308"/>
            <a:chExt cx="5437" cy="1399"/>
          </a:xfrm>
        </p:grpSpPr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160" y="2308"/>
              <a:ext cx="858" cy="288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160" y="2862"/>
              <a:ext cx="858" cy="289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60" y="3419"/>
              <a:ext cx="269" cy="288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4739" y="2308"/>
              <a:ext cx="858" cy="288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4739" y="2862"/>
              <a:ext cx="858" cy="289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5328" y="3419"/>
              <a:ext cx="269" cy="288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1305" y="2308"/>
              <a:ext cx="2862" cy="288"/>
            </a:xfrm>
            <a:custGeom>
              <a:avLst/>
              <a:gdLst>
                <a:gd name="T0" fmla="*/ 0 w 2880"/>
                <a:gd name="T1" fmla="*/ 0 h 288"/>
                <a:gd name="T2" fmla="*/ 0 w 2880"/>
                <a:gd name="T3" fmla="*/ 288 h 288"/>
                <a:gd name="T4" fmla="*/ 2621 w 2880"/>
                <a:gd name="T5" fmla="*/ 288 h 288"/>
                <a:gd name="T6" fmla="*/ 2583 w 2880"/>
                <a:gd name="T7" fmla="*/ 256 h 288"/>
                <a:gd name="T8" fmla="*/ 2421 w 2880"/>
                <a:gd name="T9" fmla="*/ 134 h 288"/>
                <a:gd name="T10" fmla="*/ 2212 w 2880"/>
                <a:gd name="T11" fmla="*/ 46 h 288"/>
                <a:gd name="T12" fmla="*/ 2030 w 2880"/>
                <a:gd name="T13" fmla="*/ 10 h 288"/>
                <a:gd name="T14" fmla="*/ 1923 w 2880"/>
                <a:gd name="T15" fmla="*/ 0 h 288"/>
                <a:gd name="T16" fmla="*/ 0 w 2880"/>
                <a:gd name="T17" fmla="*/ 0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880" h="288">
                  <a:moveTo>
                    <a:pt x="0" y="0"/>
                  </a:moveTo>
                  <a:lnTo>
                    <a:pt x="0" y="288"/>
                  </a:lnTo>
                  <a:lnTo>
                    <a:pt x="2880" y="288"/>
                  </a:lnTo>
                  <a:lnTo>
                    <a:pt x="2838" y="256"/>
                  </a:lnTo>
                  <a:cubicBezTo>
                    <a:pt x="2838" y="256"/>
                    <a:pt x="2728" y="169"/>
                    <a:pt x="2660" y="134"/>
                  </a:cubicBezTo>
                  <a:cubicBezTo>
                    <a:pt x="2592" y="99"/>
                    <a:pt x="2502" y="67"/>
                    <a:pt x="2430" y="46"/>
                  </a:cubicBezTo>
                  <a:cubicBezTo>
                    <a:pt x="2358" y="25"/>
                    <a:pt x="2283" y="18"/>
                    <a:pt x="2230" y="10"/>
                  </a:cubicBezTo>
                  <a:lnTo>
                    <a:pt x="21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1305" y="2862"/>
              <a:ext cx="3174" cy="291"/>
            </a:xfrm>
            <a:custGeom>
              <a:avLst/>
              <a:gdLst>
                <a:gd name="T0" fmla="*/ 0 w 3194"/>
                <a:gd name="T1" fmla="*/ 0 h 290"/>
                <a:gd name="T2" fmla="*/ 0 w 3194"/>
                <a:gd name="T3" fmla="*/ 303 h 290"/>
                <a:gd name="T4" fmla="*/ 2907 w 3194"/>
                <a:gd name="T5" fmla="*/ 305 h 290"/>
                <a:gd name="T6" fmla="*/ 2901 w 3194"/>
                <a:gd name="T7" fmla="*/ 271 h 290"/>
                <a:gd name="T8" fmla="*/ 2876 w 3194"/>
                <a:gd name="T9" fmla="*/ 161 h 290"/>
                <a:gd name="T10" fmla="*/ 2838 w 3194"/>
                <a:gd name="T11" fmla="*/ 34 h 290"/>
                <a:gd name="T12" fmla="*/ 2824 w 3194"/>
                <a:gd name="T13" fmla="*/ 2 h 290"/>
                <a:gd name="T14" fmla="*/ 0 w 3194"/>
                <a:gd name="T15" fmla="*/ 0 h 2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194" h="290">
                  <a:moveTo>
                    <a:pt x="0" y="0"/>
                  </a:moveTo>
                  <a:lnTo>
                    <a:pt x="0" y="288"/>
                  </a:lnTo>
                  <a:lnTo>
                    <a:pt x="3194" y="290"/>
                  </a:lnTo>
                  <a:lnTo>
                    <a:pt x="3188" y="256"/>
                  </a:lnTo>
                  <a:cubicBezTo>
                    <a:pt x="3182" y="232"/>
                    <a:pt x="3172" y="183"/>
                    <a:pt x="3160" y="146"/>
                  </a:cubicBezTo>
                  <a:cubicBezTo>
                    <a:pt x="3146" y="103"/>
                    <a:pt x="3128" y="58"/>
                    <a:pt x="3118" y="34"/>
                  </a:cubicBezTo>
                  <a:lnTo>
                    <a:pt x="310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3595" y="3417"/>
              <a:ext cx="916" cy="290"/>
            </a:xfrm>
            <a:custGeom>
              <a:avLst/>
              <a:gdLst>
                <a:gd name="T0" fmla="*/ 0 w 3194"/>
                <a:gd name="T1" fmla="*/ 290 h 290"/>
                <a:gd name="T2" fmla="*/ 0 w 3194"/>
                <a:gd name="T3" fmla="*/ 2 h 290"/>
                <a:gd name="T4" fmla="*/ 0 w 3194"/>
                <a:gd name="T5" fmla="*/ 0 h 290"/>
                <a:gd name="T6" fmla="*/ 0 w 3194"/>
                <a:gd name="T7" fmla="*/ 156 h 290"/>
                <a:gd name="T8" fmla="*/ 0 w 3194"/>
                <a:gd name="T9" fmla="*/ 254 h 290"/>
                <a:gd name="T10" fmla="*/ 0 w 3194"/>
                <a:gd name="T11" fmla="*/ 290 h 290"/>
                <a:gd name="T12" fmla="*/ 0 w 3194"/>
                <a:gd name="T13" fmla="*/ 290 h 29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194" h="290">
                  <a:moveTo>
                    <a:pt x="0" y="290"/>
                  </a:moveTo>
                  <a:lnTo>
                    <a:pt x="0" y="2"/>
                  </a:lnTo>
                  <a:lnTo>
                    <a:pt x="3194" y="0"/>
                  </a:lnTo>
                  <a:lnTo>
                    <a:pt x="3176" y="156"/>
                  </a:lnTo>
                  <a:cubicBezTo>
                    <a:pt x="3169" y="198"/>
                    <a:pt x="3162" y="232"/>
                    <a:pt x="3150" y="254"/>
                  </a:cubicBezTo>
                  <a:lnTo>
                    <a:pt x="3140" y="290"/>
                  </a:lnTo>
                  <a:lnTo>
                    <a:pt x="0" y="290"/>
                  </a:lnTo>
                  <a:close/>
                </a:path>
              </a:pathLst>
            </a:cu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1877" y="3419"/>
              <a:ext cx="858" cy="288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</p:grpSp>
      <p:sp>
        <p:nvSpPr>
          <p:cNvPr id="51097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9700" y="1417638"/>
            <a:ext cx="8729663" cy="2011362"/>
          </a:xfrm>
        </p:spPr>
        <p:txBody>
          <a:bodyPr anchor="b"/>
          <a:lstStyle>
            <a:lvl1pPr>
              <a:defRPr sz="3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1098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82563" y="528638"/>
            <a:ext cx="7769225" cy="530225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 sz="1200" b="1"/>
            </a:lvl1pPr>
          </a:lstStyle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500227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7BF576-7846-45B9-84BA-05CB4C3B03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504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D5216C-C4C1-4E4C-A4AE-F4926EBB54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5925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563" y="1874838"/>
            <a:ext cx="4267200" cy="4479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2163" y="1874838"/>
            <a:ext cx="4267200" cy="4479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A92139-8195-4FE6-A928-A1C27462CB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326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177F21-FAB3-467A-935C-B0998D5B2C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815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6A6E64-FF95-465B-A483-8E678FFBAB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9418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CE40F8-CD8D-4EAF-B307-D95DE6F663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19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255321-BC04-4B7C-9D02-3B157A4219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77000"/>
            <a:ext cx="28956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Programming for Big Data 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6138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FA3613-F341-444B-95E9-C0D33B2630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1464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E9FFFB-E2C5-4B8F-BF8A-540091EC70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684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DF5628-8277-4296-A57B-45E13DEB44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8879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7663" y="593725"/>
            <a:ext cx="2171700" cy="57610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563" y="593725"/>
            <a:ext cx="6362700" cy="57610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987593-FF20-4FDB-9954-B1AEBE0D2B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287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496668-E90B-4EE4-B8CD-0E7294562C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77000"/>
            <a:ext cx="28956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Programming for Big Data 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250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B3EA8C-E1B5-4D80-B4FB-A96D46DFB1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77000"/>
            <a:ext cx="28956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Programming for Big Data 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464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D85332-061E-4CB8-80E5-716154A9CA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77000"/>
            <a:ext cx="28956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Programming for Big Data 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396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1DA4A3-89F1-4A51-AB6A-D576446CC5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77000"/>
            <a:ext cx="28956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Programming for Big Data 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730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69DCAD-EE77-4A96-981F-BF5FBC70B3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77000"/>
            <a:ext cx="28956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Programming for Big Data 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787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A33DF5-6ACF-49B9-AC4D-25FB70C336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77000"/>
            <a:ext cx="28956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Programming for Big Data 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65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DA68C9-D280-47B7-90EF-2A0DD96676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77000"/>
            <a:ext cx="28956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Programming for Big Data 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659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 i="1"/>
            </a:lvl1pPr>
          </a:lstStyle>
          <a:p>
            <a:pPr>
              <a:defRPr/>
            </a:pPr>
            <a:fld id="{7A419F45-F326-4F06-A447-59B7A7C1BB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Line 7"/>
          <p:cNvSpPr>
            <a:spLocks noChangeShapeType="1"/>
          </p:cNvSpPr>
          <p:nvPr/>
        </p:nvSpPr>
        <p:spPr bwMode="auto">
          <a:xfrm>
            <a:off x="457200" y="1066800"/>
            <a:ext cx="807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4" r:id="rId1"/>
    <p:sldLayoutId id="2147484263" r:id="rId2"/>
    <p:sldLayoutId id="2147484264" r:id="rId3"/>
    <p:sldLayoutId id="2147484265" r:id="rId4"/>
    <p:sldLayoutId id="2147484266" r:id="rId5"/>
    <p:sldLayoutId id="2147484267" r:id="rId6"/>
    <p:sldLayoutId id="2147484268" r:id="rId7"/>
    <p:sldLayoutId id="2147484269" r:id="rId8"/>
    <p:sldLayoutId id="2147484270" r:id="rId9"/>
    <p:sldLayoutId id="2147484271" r:id="rId10"/>
    <p:sldLayoutId id="2147484272" r:id="rId11"/>
    <p:sldLayoutId id="2147484273" r:id="rId12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p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p"/>
        <a:defRPr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563" y="1874838"/>
            <a:ext cx="8686800" cy="447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</p:txBody>
      </p:sp>
      <p:sp>
        <p:nvSpPr>
          <p:cNvPr id="2051" name="Line 3"/>
          <p:cNvSpPr>
            <a:spLocks noChangeShapeType="1"/>
          </p:cNvSpPr>
          <p:nvPr/>
        </p:nvSpPr>
        <p:spPr bwMode="auto">
          <a:xfrm flipV="1">
            <a:off x="274638" y="549275"/>
            <a:ext cx="859472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9956" name="Rectangle 4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8502650" y="6488113"/>
            <a:ext cx="366713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1B166626-15A7-4027-BEA1-168A66B01A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2563" y="593725"/>
            <a:ext cx="86868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4" name="Text Box 6"/>
          <p:cNvSpPr txBox="1">
            <a:spLocks noChangeArrowheads="1"/>
          </p:cNvSpPr>
          <p:nvPr userDrawn="1"/>
        </p:nvSpPr>
        <p:spPr bwMode="auto">
          <a:xfrm>
            <a:off x="193675" y="-203200"/>
            <a:ext cx="531177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buClr>
                <a:schemeClr val="tx1"/>
              </a:buClr>
              <a:buFontTx/>
              <a:buChar char="•"/>
              <a:defRPr/>
            </a:pPr>
            <a:endParaRPr lang="en-US" sz="2200" smtClean="0">
              <a:latin typeface="Arial" charset="0"/>
            </a:endParaRPr>
          </a:p>
        </p:txBody>
      </p:sp>
      <p:sp>
        <p:nvSpPr>
          <p:cNvPr id="2055" name="Text Box 7"/>
          <p:cNvSpPr txBox="1">
            <a:spLocks noChangeArrowheads="1"/>
          </p:cNvSpPr>
          <p:nvPr userDrawn="1"/>
        </p:nvSpPr>
        <p:spPr bwMode="auto">
          <a:xfrm>
            <a:off x="219075" y="257175"/>
            <a:ext cx="76485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sz="1200" i="1" dirty="0" smtClean="0">
                <a:solidFill>
                  <a:schemeClr val="bg1"/>
                </a:solidFill>
                <a:latin typeface="Arial" charset="0"/>
              </a:rPr>
              <a:t>Programming for Big Data Analytics</a:t>
            </a:r>
          </a:p>
        </p:txBody>
      </p:sp>
      <p:sp>
        <p:nvSpPr>
          <p:cNvPr id="2056" name="Text Box 8"/>
          <p:cNvSpPr txBox="1">
            <a:spLocks noChangeArrowheads="1"/>
          </p:cNvSpPr>
          <p:nvPr userDrawn="1"/>
        </p:nvSpPr>
        <p:spPr bwMode="auto">
          <a:xfrm>
            <a:off x="163513" y="6516688"/>
            <a:ext cx="8302625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sz="800" dirty="0" smtClean="0">
                <a:solidFill>
                  <a:schemeClr val="bg1"/>
                </a:solidFill>
                <a:latin typeface="Arial" charset="0"/>
              </a:rPr>
              <a:t>New York University, Graduate School, </a:t>
            </a:r>
            <a:r>
              <a:rPr lang="en-US" sz="800" dirty="0" smtClean="0">
                <a:solidFill>
                  <a:schemeClr val="bg1"/>
                </a:solidFill>
                <a:latin typeface="Arial" charset="0"/>
              </a:rPr>
              <a:t>Computer</a:t>
            </a:r>
            <a:r>
              <a:rPr lang="en-US" sz="800" baseline="0" dirty="0" smtClean="0">
                <a:solidFill>
                  <a:schemeClr val="bg1"/>
                </a:solidFill>
                <a:latin typeface="Arial" charset="0"/>
              </a:rPr>
              <a:t> Science</a:t>
            </a:r>
            <a:endParaRPr lang="en-US" sz="800" dirty="0" smtClean="0">
              <a:solidFill>
                <a:schemeClr val="bg1"/>
              </a:solidFill>
              <a:latin typeface="Arial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285" r:id="rId1"/>
    <p:sldLayoutId id="2147484274" r:id="rId2"/>
    <p:sldLayoutId id="2147484275" r:id="rId3"/>
    <p:sldLayoutId id="2147484276" r:id="rId4"/>
    <p:sldLayoutId id="2147484277" r:id="rId5"/>
    <p:sldLayoutId id="2147484278" r:id="rId6"/>
    <p:sldLayoutId id="2147484279" r:id="rId7"/>
    <p:sldLayoutId id="2147484280" r:id="rId8"/>
    <p:sldLayoutId id="2147484281" r:id="rId9"/>
    <p:sldLayoutId id="2147484282" r:id="rId10"/>
    <p:sldLayoutId id="2147484283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  <a:cs typeface="Arial" charset="0"/>
        </a:defRPr>
      </a:lvl9pPr>
    </p:titleStyle>
    <p:bodyStyle>
      <a:lvl1pPr marL="173038" indent="-173038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bg1"/>
          </a:solidFill>
          <a:latin typeface="+mn-lt"/>
          <a:ea typeface="+mn-ea"/>
          <a:cs typeface="+mn-cs"/>
        </a:defRPr>
      </a:lvl1pPr>
      <a:lvl2pPr marL="509588" indent="-163513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Font typeface="Arial" charset="0"/>
        <a:buChar char="–"/>
        <a:defRPr sz="1600">
          <a:solidFill>
            <a:schemeClr val="bg1"/>
          </a:solidFill>
          <a:latin typeface="+mn-lt"/>
          <a:cs typeface="+mn-cs"/>
        </a:defRPr>
      </a:lvl2pPr>
      <a:lvl3pPr marL="855663" indent="-173038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bg1"/>
          </a:solidFill>
          <a:latin typeface="+mn-lt"/>
          <a:cs typeface="+mn-cs"/>
        </a:defRPr>
      </a:lvl3pPr>
      <a:lvl4pPr marL="1203325" indent="-173038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defRPr sz="1600">
          <a:solidFill>
            <a:schemeClr val="bg1"/>
          </a:solidFill>
          <a:latin typeface="+mn-lt"/>
          <a:cs typeface="+mn-cs"/>
        </a:defRPr>
      </a:lvl4pPr>
      <a:lvl5pPr marL="1539875" indent="-163513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cs typeface="+mn-cs"/>
        </a:defRPr>
      </a:lvl5pPr>
      <a:lvl6pPr marL="19970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cs typeface="+mn-cs"/>
        </a:defRPr>
      </a:lvl6pPr>
      <a:lvl7pPr marL="24542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cs typeface="+mn-cs"/>
        </a:defRPr>
      </a:lvl7pPr>
      <a:lvl8pPr marL="29114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cs typeface="+mn-cs"/>
        </a:defRPr>
      </a:lvl8pPr>
      <a:lvl9pPr marL="33686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143000"/>
            <a:ext cx="8610600" cy="32004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Tahoma"/>
                <a:cs typeface="Tahoma"/>
              </a:rPr>
              <a:t>Class 2: </a:t>
            </a:r>
            <a:r>
              <a:rPr lang="en-US" altLang="en-US" dirty="0" err="1" smtClean="0">
                <a:latin typeface="Tahoma"/>
                <a:cs typeface="Tahoma"/>
              </a:rPr>
              <a:t>Hadoop</a:t>
            </a:r>
            <a:r>
              <a:rPr lang="en-US" altLang="en-US" dirty="0" smtClean="0">
                <a:latin typeface="Tahoma"/>
                <a:cs typeface="Tahoma"/>
              </a:rPr>
              <a:t> </a:t>
            </a:r>
            <a:r>
              <a:rPr lang="en-US" altLang="en-US" dirty="0">
                <a:latin typeface="Tahoma"/>
                <a:cs typeface="Tahoma"/>
              </a:rPr>
              <a:t>and Big </a:t>
            </a:r>
            <a:r>
              <a:rPr lang="en-US" altLang="en-US" dirty="0" smtClean="0">
                <a:latin typeface="Tahoma"/>
                <a:cs typeface="Tahoma"/>
              </a:rPr>
              <a:t>Data</a:t>
            </a:r>
            <a:endParaRPr lang="en-US" altLang="en-US" sz="900" dirty="0" smtClean="0">
              <a:latin typeface="Tahoma"/>
              <a:cs typeface="Tahoma"/>
            </a:endParaRPr>
          </a:p>
          <a:p>
            <a:pPr eaLnBrk="1" hangingPunct="1"/>
            <a:endParaRPr lang="en-US" altLang="en-US" sz="900" dirty="0">
              <a:latin typeface="Tahoma"/>
              <a:ea typeface="Tahoma" panose="020B0604030504040204" pitchFamily="34" charset="0"/>
              <a:cs typeface="Tahoma"/>
            </a:endParaRPr>
          </a:p>
          <a:p>
            <a:pPr eaLnBrk="1" hangingPunct="1"/>
            <a:r>
              <a:rPr lang="en-US" altLang="en-US" sz="2000" dirty="0" smtClean="0">
                <a:latin typeface="Tahoma"/>
                <a:ea typeface="Tahoma" panose="020B0604030504040204" pitchFamily="34" charset="0"/>
                <a:cs typeface="Tahoma"/>
              </a:rPr>
              <a:t>New York University</a:t>
            </a:r>
            <a:endParaRPr lang="de-DE" altLang="en-US" sz="2000" b="1" i="1" dirty="0" smtClean="0">
              <a:latin typeface="Tahoma"/>
              <a:ea typeface="Tahoma" panose="020B0604030504040204" pitchFamily="34" charset="0"/>
              <a:cs typeface="Tahoma"/>
            </a:endParaRPr>
          </a:p>
          <a:p>
            <a:pPr eaLnBrk="1" hangingPunct="1"/>
            <a:r>
              <a:rPr lang="de-DE" altLang="en-US" sz="2000" b="1" i="1" dirty="0" smtClean="0">
                <a:latin typeface="Tahoma"/>
                <a:ea typeface="Tahoma" panose="020B0604030504040204" pitchFamily="34" charset="0"/>
                <a:cs typeface="Tahoma"/>
              </a:rPr>
              <a:t>Fall 2016</a:t>
            </a:r>
            <a:endParaRPr lang="en-US" altLang="en-US" sz="2000" b="1" i="1" dirty="0" smtClean="0">
              <a:latin typeface="Tahoma"/>
              <a:ea typeface="Tahoma" panose="020B0604030504040204" pitchFamily="34" charset="0"/>
              <a:cs typeface="Tahoma"/>
            </a:endParaRPr>
          </a:p>
          <a:p>
            <a:pPr eaLnBrk="1" hangingPunct="1"/>
            <a:endParaRPr lang="en-US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215559316"/>
      </p:ext>
    </p:extLst>
  </p:cSld>
  <p:clrMapOvr>
    <a:masterClrMapping/>
  </p:clrMapOvr>
  <p:transition xmlns:p14="http://schemas.microsoft.com/office/powerpoint/2010/main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A80DB1F3-A310-4505-896E-46A9B5FC0283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/>
              <a:t>Hadoop</a:t>
            </a:r>
            <a:r>
              <a:rPr lang="en-US" altLang="en-US" dirty="0" smtClean="0"/>
              <a:t> and Big Data</a:t>
            </a:r>
            <a:br>
              <a:rPr lang="en-US" altLang="en-US" dirty="0" smtClean="0"/>
            </a:br>
            <a:r>
              <a:rPr lang="en-US" altLang="en-US" sz="900" dirty="0" smtClean="0"/>
              <a:t>Class 2 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458200" cy="49879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16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b="1" i="1" dirty="0" smtClean="0">
                <a:latin typeface="Comic Sans MS" pitchFamily="66" charset="0"/>
              </a:rPr>
              <a:t>What is MapReduce?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b="1" i="1" dirty="0" smtClean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i="1" dirty="0" smtClean="0"/>
              <a:t>	</a:t>
            </a:r>
            <a:r>
              <a:rPr lang="en-US" altLang="en-US" sz="1800" dirty="0" smtClean="0"/>
              <a:t>- </a:t>
            </a:r>
            <a:r>
              <a:rPr lang="en-US" altLang="en-US" sz="2000" dirty="0" smtClean="0"/>
              <a:t>Developed by Google (2004)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0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dirty="0" smtClean="0"/>
              <a:t>	- Provides data analysis capability of Hadoop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0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dirty="0" smtClean="0"/>
              <a:t>	- Facilitates distributed computation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000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2000" dirty="0"/>
              <a:t> 	- Has built-in reliability</a:t>
            </a:r>
            <a:endParaRPr lang="en-US" altLang="en-US" sz="20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dirty="0" smtClean="0">
                <a:latin typeface="Comic Sans MS" pitchFamily="66" charset="0"/>
              </a:rPr>
              <a:t>	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i="1" dirty="0" smtClean="0">
                <a:latin typeface="Comic Sans MS" pitchFamily="66" charset="0"/>
              </a:rPr>
              <a:t>	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A80DB1F3-A310-4505-896E-46A9B5FC0283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/>
              <a:t>Hadoop</a:t>
            </a:r>
            <a:r>
              <a:rPr lang="en-US" altLang="en-US" dirty="0" smtClean="0"/>
              <a:t> and Big Data</a:t>
            </a:r>
            <a:br>
              <a:rPr lang="en-US" altLang="en-US" dirty="0" smtClean="0"/>
            </a:br>
            <a:r>
              <a:rPr lang="en-US" altLang="en-US" sz="900" dirty="0" smtClean="0"/>
              <a:t>Class 2 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458200" cy="49879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16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i="1" dirty="0" smtClean="0"/>
              <a:t>MapReduce</a:t>
            </a:r>
            <a:r>
              <a:rPr lang="en-US" altLang="en-US" sz="2000" b="1" i="1" dirty="0"/>
              <a:t> </a:t>
            </a:r>
            <a:r>
              <a:rPr lang="en-US" altLang="en-US" sz="2000" b="1" dirty="0" smtClean="0"/>
              <a:t>Leverages </a:t>
            </a:r>
            <a:r>
              <a:rPr lang="en-US" altLang="en-US" sz="2000" b="1" i="1" u="sng" dirty="0" smtClean="0"/>
              <a:t>data locality</a:t>
            </a:r>
            <a:r>
              <a:rPr lang="en-US" altLang="en-US" sz="2000" b="1" dirty="0" smtClean="0"/>
              <a:t> for performance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000" b="1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 smtClean="0"/>
              <a:t>	</a:t>
            </a:r>
            <a:r>
              <a:rPr lang="en-US" altLang="en-US" sz="2000" dirty="0" smtClean="0"/>
              <a:t>- Data is co-located with the compute node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0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dirty="0" smtClean="0"/>
              <a:t>	- Network bandwidth is at a premium, data locality is helpful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dirty="0" smtClean="0"/>
              <a:t>	        - Avoid copying data around the cluster whenever possible</a:t>
            </a:r>
            <a:endParaRPr lang="en-US" altLang="en-US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0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dirty="0" smtClean="0">
                <a:latin typeface="Comic Sans MS" pitchFamily="66" charset="0"/>
              </a:rPr>
              <a:t>	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i="1" dirty="0" smtClean="0">
                <a:latin typeface="Comic Sans MS" pitchFamily="66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51892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3ACF0ABE-801C-4570-876C-5EAAF9498C5E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/>
              <a:t>Hadoop</a:t>
            </a:r>
            <a:r>
              <a:rPr lang="en-US" altLang="en-US" dirty="0" smtClean="0"/>
              <a:t> and Big Data</a:t>
            </a:r>
            <a:br>
              <a:rPr lang="en-US" altLang="en-US" dirty="0" smtClean="0"/>
            </a:br>
            <a:r>
              <a:rPr lang="en-US" altLang="en-US" sz="900" dirty="0" smtClean="0"/>
              <a:t>Class 2 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458200" cy="49879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altLang="en-US" sz="18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en-US" sz="2000" b="1" i="1" dirty="0" smtClean="0">
                <a:latin typeface="Comic Sans MS" pitchFamily="66" charset="0"/>
              </a:rPr>
              <a:t>MapReduce consists of two phases of computation: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 smtClean="0">
                <a:latin typeface="Verdana" pitchFamily="34" charset="0"/>
              </a:rPr>
              <a:t>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 smtClean="0">
                <a:latin typeface="Verdana" pitchFamily="34" charset="0"/>
              </a:rPr>
              <a:t>	</a:t>
            </a:r>
            <a:r>
              <a:rPr lang="en-US" altLang="en-US" dirty="0" smtClean="0"/>
              <a:t>Map phase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800" dirty="0"/>
              <a:t>	</a:t>
            </a:r>
            <a:r>
              <a:rPr lang="en-US" altLang="en-US" sz="1800" dirty="0" smtClean="0"/>
              <a:t>	- </a:t>
            </a:r>
            <a:r>
              <a:rPr lang="en-US" altLang="en-US" sz="1800" dirty="0"/>
              <a:t>Process key-value input pairs, output key-value output pairs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 smtClean="0"/>
              <a:t>	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 smtClean="0"/>
              <a:t>	Reduce phase</a:t>
            </a:r>
          </a:p>
          <a:p>
            <a:pPr eaLnBrk="1" hangingPunct="1">
              <a:buNone/>
            </a:pPr>
            <a:r>
              <a:rPr lang="en-US" altLang="en-US" sz="1800" dirty="0" smtClean="0"/>
              <a:t>		- </a:t>
            </a:r>
            <a:r>
              <a:rPr lang="en-US" altLang="en-US" sz="1800" dirty="0"/>
              <a:t>Process key-value input pairs, output key-value output pairs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800" dirty="0" smtClean="0"/>
              <a:t>		</a:t>
            </a:r>
            <a:r>
              <a:rPr lang="en-US" altLang="en-US" sz="2800" b="1" i="1" dirty="0" smtClean="0">
                <a:latin typeface="Comic Sans MS" pitchFamily="66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06071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3ACF0ABE-801C-4570-876C-5EAAF9498C5E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/>
              <a:t>Hadoop</a:t>
            </a:r>
            <a:r>
              <a:rPr lang="en-US" altLang="en-US" dirty="0" smtClean="0"/>
              <a:t> and Big Data</a:t>
            </a:r>
            <a:br>
              <a:rPr lang="en-US" altLang="en-US" dirty="0" smtClean="0"/>
            </a:br>
            <a:r>
              <a:rPr lang="en-US" altLang="en-US" sz="900" dirty="0" smtClean="0"/>
              <a:t>Class 2 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458200" cy="49879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altLang="en-US" sz="2000" dirty="0" smtClean="0">
              <a:latin typeface="Verdana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 smtClean="0"/>
              <a:t>Map phase</a:t>
            </a:r>
          </a:p>
          <a:p>
            <a:pPr eaLnBrk="1" hangingPunct="1">
              <a:buNone/>
            </a:pPr>
            <a:r>
              <a:rPr lang="en-US" altLang="en-US" sz="1800" dirty="0"/>
              <a:t>	- Process key-value input pairs, output key-value output pairs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18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en-US" sz="1800" dirty="0" smtClean="0"/>
              <a:t>	- Good time to perform data conditioning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800" dirty="0" smtClean="0"/>
              <a:t>		- drop any bad records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800" dirty="0" smtClean="0"/>
              <a:t>		- filter out bad or erroneous looking values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18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en-US" sz="1800" dirty="0" smtClean="0"/>
              <a:t>	- Sort and group key-value pairs by key before sending the output to the Reduce phase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1800" dirty="0"/>
          </a:p>
          <a:p>
            <a:pPr eaLnBrk="1" hangingPunct="1">
              <a:buFont typeface="Wingdings" pitchFamily="2" charset="2"/>
              <a:buNone/>
            </a:pPr>
            <a:r>
              <a:rPr lang="en-US" altLang="en-US" sz="1800" dirty="0" smtClean="0"/>
              <a:t>	- Each map task outputs an intermediate file on the local hard drive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000" dirty="0" smtClean="0"/>
              <a:t>	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800" dirty="0" smtClean="0"/>
              <a:t>	</a:t>
            </a:r>
            <a:endParaRPr lang="en-US" altLang="en-US" sz="2000" b="1" i="1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903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3ACF0ABE-801C-4570-876C-5EAAF9498C5E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/>
              <a:t>Hadoop</a:t>
            </a:r>
            <a:r>
              <a:rPr lang="en-US" altLang="en-US" dirty="0" smtClean="0"/>
              <a:t> and Big Data</a:t>
            </a:r>
            <a:br>
              <a:rPr lang="en-US" altLang="en-US" dirty="0" smtClean="0"/>
            </a:br>
            <a:r>
              <a:rPr lang="en-US" altLang="en-US" sz="900" dirty="0" smtClean="0"/>
              <a:t>Class 2 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458200" cy="49879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altLang="en-US" sz="18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 smtClean="0"/>
              <a:t>Reduce phase</a:t>
            </a:r>
          </a:p>
          <a:p>
            <a:pPr eaLnBrk="1" hangingPunct="1">
              <a:buNone/>
            </a:pPr>
            <a:r>
              <a:rPr lang="en-US" altLang="en-US" sz="1800" dirty="0"/>
              <a:t>	- Process key-value input pairs, output key-value output pairs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18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en-US" sz="1800" dirty="0" smtClean="0"/>
              <a:t>	- Key-value input pairs are the key-value output pairs produced in the map phase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18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en-US" sz="1800" dirty="0" smtClean="0"/>
              <a:t>	- Specify processing to perform on data collected from distributed map nodes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1800" dirty="0"/>
          </a:p>
          <a:p>
            <a:pPr eaLnBrk="1" hangingPunct="1">
              <a:buFont typeface="Wingdings" pitchFamily="2" charset="2"/>
              <a:buNone/>
            </a:pPr>
            <a:r>
              <a:rPr lang="en-US" altLang="en-US" sz="1800" dirty="0" smtClean="0"/>
              <a:t>	- Data received as input is grouped by key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1800" dirty="0"/>
          </a:p>
          <a:p>
            <a:pPr eaLnBrk="1" hangingPunct="1">
              <a:buFont typeface="Wingdings" pitchFamily="2" charset="2"/>
              <a:buNone/>
            </a:pPr>
            <a:r>
              <a:rPr lang="en-US" altLang="en-US" sz="1800" dirty="0" smtClean="0"/>
              <a:t>	- Each reduce task creates an output file in HDFS and writes its output to it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000" b="1" i="1" dirty="0" smtClean="0">
                <a:latin typeface="Comic Sans MS" pitchFamily="66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29515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DAB83DB5-1801-479D-AB64-1AAC71D53836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/>
              <a:t>Hadoop</a:t>
            </a:r>
            <a:r>
              <a:rPr lang="en-US" altLang="en-US" dirty="0" smtClean="0"/>
              <a:t> and Big Data</a:t>
            </a:r>
            <a:br>
              <a:rPr lang="en-US" altLang="en-US" dirty="0" smtClean="0"/>
            </a:br>
            <a:r>
              <a:rPr lang="en-US" altLang="en-US" sz="900" dirty="0" smtClean="0"/>
              <a:t>Class 2 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endParaRPr lang="en-US" altLang="en-US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 smtClean="0"/>
              <a:t>MapReduce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Batch query processor</a:t>
            </a:r>
          </a:p>
          <a:p>
            <a:pPr lvl="1" eaLnBrk="1" hangingPunct="1"/>
            <a:r>
              <a:rPr lang="en-US" altLang="en-US" dirty="0" smtClean="0"/>
              <a:t>Assumes that the entire dataset is processed</a:t>
            </a:r>
          </a:p>
          <a:p>
            <a:pPr lvl="1" eaLnBrk="1" hangingPunct="1"/>
            <a:r>
              <a:rPr lang="en-US" altLang="en-US" dirty="0" smtClean="0"/>
              <a:t>Suitable for write once/read many (worm) applications</a:t>
            </a:r>
          </a:p>
          <a:p>
            <a:pPr lvl="1" eaLnBrk="1" hangingPunct="1"/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Not good if data in dataset needs updates</a:t>
            </a:r>
          </a:p>
          <a:p>
            <a:pPr lvl="2" eaLnBrk="1" hangingPunct="1"/>
            <a:r>
              <a:rPr lang="en-US" altLang="en-US" dirty="0" smtClean="0"/>
              <a:t>Relational database is appropriate for this, not MapReduce</a:t>
            </a:r>
          </a:p>
          <a:p>
            <a:pPr lvl="2" eaLnBrk="1" hangingPunct="1"/>
            <a:r>
              <a:rPr lang="en-US" altLang="en-US" dirty="0"/>
              <a:t>Can also use HBase, as we’ll see</a:t>
            </a:r>
          </a:p>
          <a:p>
            <a:pPr lvl="2" eaLnBrk="1" hangingPunct="1"/>
            <a:endParaRPr lang="en-US" altLang="en-US" sz="1600" dirty="0" smtClean="0"/>
          </a:p>
          <a:p>
            <a:pPr lvl="1" eaLnBrk="1" hangingPunct="1"/>
            <a:endParaRPr lang="en-US" altLang="en-US" sz="1800" dirty="0" smtClean="0"/>
          </a:p>
          <a:p>
            <a:pPr lvl="1" eaLnBrk="1" hangingPunct="1"/>
            <a:endParaRPr lang="en-US" altLang="en-US" sz="1800" dirty="0" smtClean="0"/>
          </a:p>
        </p:txBody>
      </p:sp>
      <p:sp>
        <p:nvSpPr>
          <p:cNvPr id="15366" name="Text Box 4"/>
          <p:cNvSpPr txBox="1">
            <a:spLocks noChangeArrowheads="1"/>
          </p:cNvSpPr>
          <p:nvPr/>
        </p:nvSpPr>
        <p:spPr bwMode="auto">
          <a:xfrm>
            <a:off x="457200" y="6248400"/>
            <a:ext cx="8229600" cy="19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700">
                <a:latin typeface="Verdana" pitchFamily="34" charset="0"/>
              </a:rPr>
              <a:t>Reference: Hadoop: The Definitive Guide, by Tom White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876F1E67-A709-4173-9000-F68073663EB0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/>
              <a:t>Hadoop</a:t>
            </a:r>
            <a:r>
              <a:rPr lang="en-US" altLang="en-US" dirty="0" smtClean="0"/>
              <a:t> and Big Data</a:t>
            </a:r>
            <a:br>
              <a:rPr lang="en-US" altLang="en-US" dirty="0" smtClean="0"/>
            </a:br>
            <a:r>
              <a:rPr lang="en-US" altLang="en-US" sz="900" dirty="0" smtClean="0"/>
              <a:t>Class 2 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endParaRPr lang="en-US" altLang="en-US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 smtClean="0"/>
              <a:t>MapReduce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Works well on unstructured data</a:t>
            </a:r>
          </a:p>
          <a:p>
            <a:pPr lvl="2" eaLnBrk="1" hangingPunct="1"/>
            <a:r>
              <a:rPr lang="en-US" altLang="en-US" dirty="0" smtClean="0"/>
              <a:t>Datasets with no particular internal structure</a:t>
            </a:r>
          </a:p>
          <a:p>
            <a:pPr lvl="2" eaLnBrk="1" hangingPunct="1"/>
            <a:r>
              <a:rPr lang="en-US" altLang="en-US" dirty="0" smtClean="0"/>
              <a:t>E.g. log files, other plaintext files</a:t>
            </a:r>
          </a:p>
          <a:p>
            <a:pPr lvl="2" eaLnBrk="1" hangingPunct="1"/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Interprets data at processing time</a:t>
            </a:r>
          </a:p>
          <a:p>
            <a:pPr lvl="2" eaLnBrk="1" hangingPunct="1"/>
            <a:r>
              <a:rPr lang="en-US" altLang="en-US" dirty="0" smtClean="0"/>
              <a:t>Schema-free</a:t>
            </a:r>
          </a:p>
          <a:p>
            <a:pPr lvl="2" eaLnBrk="1" hangingPunct="1"/>
            <a:r>
              <a:rPr lang="en-US" altLang="en-US" dirty="0" smtClean="0"/>
              <a:t>Data not normalized because relies on operations to be local</a:t>
            </a:r>
          </a:p>
          <a:p>
            <a:pPr lvl="1" eaLnBrk="1" hangingPunct="1"/>
            <a:endParaRPr lang="en-US" altLang="en-US" sz="1800" dirty="0" smtClean="0"/>
          </a:p>
          <a:p>
            <a:pPr lvl="1" eaLnBrk="1" hangingPunct="1"/>
            <a:endParaRPr lang="en-US" altLang="en-US" sz="1800" dirty="0" smtClean="0"/>
          </a:p>
        </p:txBody>
      </p:sp>
      <p:sp>
        <p:nvSpPr>
          <p:cNvPr id="16390" name="Text Box 4"/>
          <p:cNvSpPr txBox="1">
            <a:spLocks noChangeArrowheads="1"/>
          </p:cNvSpPr>
          <p:nvPr/>
        </p:nvSpPr>
        <p:spPr bwMode="auto">
          <a:xfrm>
            <a:off x="457200" y="6248400"/>
            <a:ext cx="8229600" cy="19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700">
                <a:latin typeface="Verdana" pitchFamily="34" charset="0"/>
              </a:rPr>
              <a:t>Reference: Hadoop: The Definitive Guide, by Tom White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87251596-1BFE-4A1A-8AB6-58FA7DA0AB54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/>
              <a:t>Hadoop</a:t>
            </a:r>
            <a:r>
              <a:rPr lang="en-US" altLang="en-US" dirty="0" smtClean="0"/>
              <a:t> and Big Data</a:t>
            </a:r>
            <a:br>
              <a:rPr lang="en-US" altLang="en-US" dirty="0" smtClean="0"/>
            </a:br>
            <a:r>
              <a:rPr lang="en-US" altLang="en-US" sz="900" dirty="0" smtClean="0"/>
              <a:t>Class 2 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endParaRPr lang="en-US" altLang="en-US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 smtClean="0"/>
              <a:t>MapReduce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MapReduce programs </a:t>
            </a:r>
          </a:p>
          <a:p>
            <a:pPr lvl="2" eaLnBrk="1" hangingPunct="1"/>
            <a:r>
              <a:rPr lang="en-US" altLang="en-US" dirty="0" smtClean="0"/>
              <a:t>Written in Java, Python, Ruby, C++</a:t>
            </a:r>
          </a:p>
          <a:p>
            <a:pPr lvl="2" eaLnBrk="1" hangingPunct="1"/>
            <a:r>
              <a:rPr lang="en-US" altLang="en-US" dirty="0" smtClean="0"/>
              <a:t>Run in parallel on multiple </a:t>
            </a:r>
          </a:p>
          <a:p>
            <a:pPr lvl="3" eaLnBrk="1" hangingPunct="1"/>
            <a:r>
              <a:rPr lang="en-US" altLang="en-US" sz="1800" dirty="0" smtClean="0"/>
              <a:t>Physical machines (PMs) or </a:t>
            </a:r>
          </a:p>
          <a:p>
            <a:pPr lvl="3" eaLnBrk="1" hangingPunct="1"/>
            <a:r>
              <a:rPr lang="en-US" altLang="en-US" sz="1800" dirty="0" smtClean="0"/>
              <a:t>Virtual machines (VMs)</a:t>
            </a:r>
          </a:p>
          <a:p>
            <a:pPr lvl="3" eaLnBrk="1" hangingPunct="1"/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Job function</a:t>
            </a:r>
          </a:p>
          <a:p>
            <a:pPr lvl="2" eaLnBrk="1" hangingPunct="1"/>
            <a:r>
              <a:rPr lang="en-US" altLang="en-US" dirty="0" smtClean="0"/>
              <a:t>Required in addition to map and reduce functions</a:t>
            </a:r>
          </a:p>
          <a:p>
            <a:pPr lvl="2" eaLnBrk="1" hangingPunct="1"/>
            <a:r>
              <a:rPr lang="en-US" altLang="en-US" dirty="0" smtClean="0"/>
              <a:t>Controls job</a:t>
            </a:r>
          </a:p>
          <a:p>
            <a:pPr lvl="1" eaLnBrk="1" hangingPunct="1"/>
            <a:endParaRPr lang="en-US" altLang="en-US" sz="1800" dirty="0" smtClean="0"/>
          </a:p>
        </p:txBody>
      </p:sp>
      <p:sp>
        <p:nvSpPr>
          <p:cNvPr id="17414" name="Text Box 4"/>
          <p:cNvSpPr txBox="1">
            <a:spLocks noChangeArrowheads="1"/>
          </p:cNvSpPr>
          <p:nvPr/>
        </p:nvSpPr>
        <p:spPr bwMode="auto">
          <a:xfrm>
            <a:off x="457200" y="6248400"/>
            <a:ext cx="8229600" cy="19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700">
                <a:latin typeface="Verdana" pitchFamily="34" charset="0"/>
              </a:rPr>
              <a:t>Reference: Hadoop: The Definitive Guide, by Tom White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2305A214-B958-42B6-A22B-204A7764B12E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/>
              <a:t>Hadoop</a:t>
            </a:r>
            <a:r>
              <a:rPr lang="en-US" altLang="en-US" dirty="0" smtClean="0"/>
              <a:t> and Big Data</a:t>
            </a:r>
            <a:br>
              <a:rPr lang="en-US" altLang="en-US" dirty="0" smtClean="0"/>
            </a:br>
            <a:r>
              <a:rPr lang="en-US" altLang="en-US" sz="900" dirty="0" smtClean="0"/>
              <a:t>Class 2 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43000"/>
            <a:ext cx="8001000" cy="4987925"/>
          </a:xfrm>
        </p:spPr>
        <p:txBody>
          <a:bodyPr/>
          <a:lstStyle/>
          <a:p>
            <a:pPr marL="457200" indent="-457200" eaLnBrk="1" hangingPunct="1">
              <a:buFont typeface="Wingdings" pitchFamily="2" charset="2"/>
              <a:buNone/>
            </a:pPr>
            <a:r>
              <a:rPr lang="en-US" altLang="en-US" sz="1600" b="1" u="sng" dirty="0" smtClean="0"/>
              <a:t>Agenda</a:t>
            </a:r>
          </a:p>
          <a:p>
            <a:pPr marL="457200" indent="-457200" eaLnBrk="1" hangingPunct="1">
              <a:buFont typeface="Wingdings" pitchFamily="2" charset="2"/>
              <a:buNone/>
            </a:pPr>
            <a:endParaRPr lang="en-US" altLang="en-US" sz="1600" b="1" u="sng" dirty="0" smtClean="0"/>
          </a:p>
          <a:p>
            <a:pPr marL="457200" indent="-457200" eaLnBrk="1" hangingPunct="1">
              <a:buFont typeface="Wingdings" pitchFamily="2" charset="2"/>
              <a:buAutoNum type="arabicPeriod"/>
            </a:pPr>
            <a:r>
              <a:rPr lang="en-US" altLang="en-US" sz="1400" dirty="0" smtClean="0"/>
              <a:t>Class 1 Review, Questions</a:t>
            </a:r>
          </a:p>
          <a:p>
            <a:pPr marL="457200" indent="-457200" eaLnBrk="1" hangingPunct="1">
              <a:buFont typeface="Wingdings" pitchFamily="2" charset="2"/>
              <a:buAutoNum type="arabicPeriod"/>
            </a:pPr>
            <a:r>
              <a:rPr lang="en-US" altLang="en-US" sz="1400" dirty="0" smtClean="0"/>
              <a:t>Discussion: Physical vs. Virtual Clusters</a:t>
            </a:r>
          </a:p>
          <a:p>
            <a:pPr marL="457200" indent="-457200" eaLnBrk="1" hangingPunct="1">
              <a:buFont typeface="Wingdings" pitchFamily="2" charset="2"/>
              <a:buAutoNum type="arabicPeriod"/>
            </a:pPr>
            <a:r>
              <a:rPr lang="en-US" altLang="en-US" sz="1400" dirty="0" smtClean="0"/>
              <a:t>Discussion: Pros and Cons, Bare Metal vs. Cloud</a:t>
            </a:r>
          </a:p>
          <a:p>
            <a:pPr marL="457200" indent="-457200" eaLnBrk="1" hangingPunct="1">
              <a:buFont typeface="Wingdings" pitchFamily="2" charset="2"/>
              <a:buAutoNum type="arabicPeriod"/>
            </a:pPr>
            <a:r>
              <a:rPr lang="en-US" altLang="en-US" sz="1400" dirty="0" smtClean="0"/>
              <a:t>What is Hadoop?</a:t>
            </a:r>
          </a:p>
          <a:p>
            <a:pPr marL="457200" indent="-457200" eaLnBrk="1" hangingPunct="1">
              <a:buFont typeface="Wingdings" pitchFamily="2" charset="2"/>
              <a:buAutoNum type="arabicPeriod"/>
            </a:pPr>
            <a:r>
              <a:rPr lang="en-US" altLang="en-US" sz="1400" dirty="0" smtClean="0"/>
              <a:t>MapReduce</a:t>
            </a:r>
          </a:p>
          <a:p>
            <a:pPr marL="457200" indent="-457200" eaLnBrk="1" hangingPunct="1">
              <a:buFont typeface="Wingdings" pitchFamily="2" charset="2"/>
              <a:buAutoNum type="arabicPeriod"/>
            </a:pPr>
            <a:r>
              <a:rPr lang="en-US" altLang="en-US" sz="1400" dirty="0" smtClean="0">
                <a:solidFill>
                  <a:srgbClr val="FF3300"/>
                </a:solidFill>
              </a:rPr>
              <a:t>HDFS</a:t>
            </a:r>
          </a:p>
          <a:p>
            <a:pPr marL="457200" indent="-457200" eaLnBrk="1" hangingPunct="1">
              <a:buFont typeface="Wingdings" pitchFamily="2" charset="2"/>
              <a:buNone/>
            </a:pPr>
            <a:endParaRPr lang="en-US" altLang="en-US" sz="1400" dirty="0" smtClean="0">
              <a:solidFill>
                <a:srgbClr val="FF3300"/>
              </a:solidFill>
            </a:endParaRPr>
          </a:p>
          <a:p>
            <a:pPr marL="457200" indent="-457200" eaLnBrk="1" hangingPunct="1">
              <a:buFont typeface="Wingdings" pitchFamily="2" charset="2"/>
              <a:buNone/>
            </a:pPr>
            <a:endParaRPr lang="en-US" altLang="en-US" sz="1400" dirty="0" smtClean="0"/>
          </a:p>
          <a:p>
            <a:pPr marL="457200" indent="-457200" eaLnBrk="1" hangingPunct="1"/>
            <a:endParaRPr lang="en-US" altLang="en-US" sz="2000" dirty="0" smtClean="0"/>
          </a:p>
          <a:p>
            <a:pPr marL="457200" indent="-457200" eaLnBrk="1" hangingPunct="1">
              <a:buFont typeface="Wingdings" pitchFamily="2" charset="2"/>
              <a:buNone/>
            </a:pPr>
            <a:endParaRPr lang="en-US" altLang="en-US" sz="1800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64ADA0A7-8CAC-4B00-8886-2030E898F028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/>
              <a:t>Hadoop</a:t>
            </a:r>
            <a:r>
              <a:rPr lang="en-US" altLang="en-US" dirty="0" smtClean="0"/>
              <a:t> and Big Data</a:t>
            </a:r>
            <a:br>
              <a:rPr lang="en-US" altLang="en-US" dirty="0" smtClean="0"/>
            </a:br>
            <a:r>
              <a:rPr lang="en-US" altLang="en-US" sz="900" dirty="0" smtClean="0"/>
              <a:t>Class 2 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458200" cy="49879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altLang="en-US" sz="18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en-US" b="1" i="1" dirty="0" smtClean="0">
                <a:latin typeface="Comic Sans MS" pitchFamily="66" charset="0"/>
              </a:rPr>
              <a:t>What is HDFS?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1800" dirty="0" smtClean="0">
              <a:latin typeface="Verdana" pitchFamily="34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1800" dirty="0" smtClean="0"/>
              <a:t>HDFS = Hadoop Distributed File System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en-US" sz="1800" dirty="0" smtClean="0"/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en-US" sz="1600" dirty="0" smtClean="0"/>
              <a:t>	</a:t>
            </a:r>
            <a:r>
              <a:rPr lang="en-US" altLang="en-US" sz="1800" dirty="0" smtClean="0"/>
              <a:t>- Storage system part of Hadoop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en-US" sz="1600" dirty="0" smtClean="0"/>
              <a:t>		- Developed by Google (2004)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en-US" sz="1600" dirty="0" smtClean="0"/>
              <a:t>		- Originally named Google File System (GFS)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en-US" sz="1600" dirty="0" smtClean="0"/>
              <a:t>		- Led to open source </a:t>
            </a:r>
            <a:r>
              <a:rPr lang="en-US" altLang="en-US" sz="1600" dirty="0" err="1" smtClean="0"/>
              <a:t>Nutch</a:t>
            </a:r>
            <a:r>
              <a:rPr lang="en-US" altLang="en-US" sz="1600" dirty="0" smtClean="0"/>
              <a:t> DFS, later renamed to HDFS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en-US" sz="1600" dirty="0" smtClean="0"/>
              <a:t>		- Protects against data loss from hardware failure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en-US" sz="1600" dirty="0" smtClean="0"/>
              <a:t>		- Creates and facilitates parallelization opportunities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en-US" sz="1600" dirty="0" smtClean="0"/>
              <a:t>		- Provides for storage in the range of petabytes and up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en-US" sz="1000" dirty="0" smtClean="0"/>
              <a:t>	</a:t>
            </a:r>
            <a:endParaRPr lang="en-US" altLang="en-US" sz="1600" dirty="0" smtClean="0"/>
          </a:p>
          <a:p>
            <a:pPr lvl="1" eaLnBrk="1" hangingPunct="1">
              <a:buFont typeface="Wingdings" pitchFamily="2" charset="2"/>
              <a:buNone/>
            </a:pPr>
            <a:endParaRPr lang="en-US" altLang="en-US" sz="16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en-US" sz="2800" b="1" dirty="0" smtClean="0">
                <a:latin typeface="Comic Sans MS" pitchFamily="66" charset="0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0116668D-AB48-435F-B05D-A8F2FF44CBE8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/>
              <a:t>Hadoop</a:t>
            </a:r>
            <a:r>
              <a:rPr lang="en-US" altLang="en-US" dirty="0" smtClean="0"/>
              <a:t> and Big Data</a:t>
            </a:r>
            <a:br>
              <a:rPr lang="en-US" altLang="en-US" dirty="0" smtClean="0"/>
            </a:br>
            <a:r>
              <a:rPr lang="en-US" altLang="en-US" sz="900" dirty="0" smtClean="0"/>
              <a:t>Class 2 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43000"/>
            <a:ext cx="8001000" cy="4987925"/>
          </a:xfrm>
        </p:spPr>
        <p:txBody>
          <a:bodyPr/>
          <a:lstStyle/>
          <a:p>
            <a:pPr marL="457200" indent="-457200" eaLnBrk="1" hangingPunct="1">
              <a:buFont typeface="Wingdings" pitchFamily="2" charset="2"/>
              <a:buNone/>
            </a:pPr>
            <a:r>
              <a:rPr lang="en-US" altLang="en-US" sz="1600" b="1" u="sng" dirty="0" smtClean="0"/>
              <a:t>Agenda</a:t>
            </a:r>
          </a:p>
          <a:p>
            <a:pPr marL="457200" indent="-457200" eaLnBrk="1" hangingPunct="1">
              <a:buFont typeface="Wingdings" pitchFamily="2" charset="2"/>
              <a:buNone/>
            </a:pPr>
            <a:endParaRPr lang="en-US" altLang="en-US" sz="1600" b="1" u="sng" dirty="0" smtClean="0"/>
          </a:p>
          <a:p>
            <a:pPr marL="457200" indent="-457200" eaLnBrk="1" hangingPunct="1">
              <a:buFont typeface="Wingdings" pitchFamily="2" charset="2"/>
              <a:buAutoNum type="arabicPeriod"/>
            </a:pPr>
            <a:r>
              <a:rPr lang="en-US" altLang="en-US" sz="1400" dirty="0" smtClean="0"/>
              <a:t>Class 1 Review, Questions</a:t>
            </a:r>
          </a:p>
          <a:p>
            <a:pPr marL="457200" indent="-457200" eaLnBrk="1" hangingPunct="1">
              <a:buFont typeface="Wingdings" pitchFamily="2" charset="2"/>
              <a:buAutoNum type="arabicPeriod"/>
            </a:pPr>
            <a:r>
              <a:rPr lang="en-US" altLang="en-US" sz="1400" dirty="0" smtClean="0"/>
              <a:t>Discussion: Physical vs. Virtual Clusters</a:t>
            </a:r>
          </a:p>
          <a:p>
            <a:pPr marL="457200" indent="-457200" eaLnBrk="1" hangingPunct="1">
              <a:buFont typeface="Wingdings" pitchFamily="2" charset="2"/>
              <a:buAutoNum type="arabicPeriod"/>
            </a:pPr>
            <a:r>
              <a:rPr lang="en-US" altLang="en-US" sz="1400" dirty="0" smtClean="0"/>
              <a:t>Discussion: Pros and Cons, Bare Metal vs. Cloud</a:t>
            </a:r>
          </a:p>
          <a:p>
            <a:pPr marL="457200" indent="-457200" eaLnBrk="1" hangingPunct="1">
              <a:buFont typeface="Wingdings" pitchFamily="2" charset="2"/>
              <a:buAutoNum type="arabicPeriod"/>
            </a:pPr>
            <a:r>
              <a:rPr lang="en-US" altLang="en-US" sz="1400" dirty="0" smtClean="0">
                <a:solidFill>
                  <a:srgbClr val="FF3300"/>
                </a:solidFill>
              </a:rPr>
              <a:t>What is </a:t>
            </a:r>
            <a:r>
              <a:rPr lang="en-US" altLang="en-US" sz="1400" dirty="0" err="1" smtClean="0">
                <a:solidFill>
                  <a:srgbClr val="FF3300"/>
                </a:solidFill>
              </a:rPr>
              <a:t>Hadoop</a:t>
            </a:r>
            <a:r>
              <a:rPr lang="en-US" altLang="en-US" sz="1400" dirty="0" smtClean="0">
                <a:solidFill>
                  <a:srgbClr val="FF3300"/>
                </a:solidFill>
              </a:rPr>
              <a:t>?</a:t>
            </a:r>
          </a:p>
          <a:p>
            <a:pPr marL="457200" indent="-457200" eaLnBrk="1" hangingPunct="1">
              <a:buFont typeface="Wingdings" pitchFamily="2" charset="2"/>
              <a:buAutoNum type="arabicPeriod"/>
            </a:pPr>
            <a:r>
              <a:rPr lang="en-US" altLang="en-US" sz="1400" dirty="0" err="1" smtClean="0"/>
              <a:t>MapReduce</a:t>
            </a:r>
            <a:endParaRPr lang="en-US" altLang="en-US" sz="1400" dirty="0" smtClean="0"/>
          </a:p>
          <a:p>
            <a:pPr marL="457200" indent="-457200" eaLnBrk="1" hangingPunct="1">
              <a:buFont typeface="Wingdings" pitchFamily="2" charset="2"/>
              <a:buAutoNum type="arabicPeriod"/>
            </a:pPr>
            <a:r>
              <a:rPr lang="en-US" altLang="en-US" sz="1400" dirty="0" smtClean="0"/>
              <a:t>HDFS</a:t>
            </a:r>
            <a:endParaRPr lang="en-US" altLang="en-US" sz="1400" dirty="0" smtClean="0"/>
          </a:p>
          <a:p>
            <a:pPr marL="457200" indent="-457200" eaLnBrk="1" hangingPunct="1">
              <a:buFont typeface="Wingdings" pitchFamily="2" charset="2"/>
              <a:buNone/>
            </a:pPr>
            <a:endParaRPr lang="en-US" altLang="en-US" sz="1400" dirty="0" smtClean="0"/>
          </a:p>
          <a:p>
            <a:pPr marL="457200" indent="-457200" eaLnBrk="1" hangingPunct="1">
              <a:buFont typeface="Wingdings" pitchFamily="2" charset="2"/>
              <a:buNone/>
            </a:pPr>
            <a:endParaRPr lang="en-US" altLang="en-US" sz="1400" dirty="0" smtClean="0"/>
          </a:p>
          <a:p>
            <a:pPr marL="457200" indent="-457200" eaLnBrk="1" hangingPunct="1"/>
            <a:endParaRPr lang="en-US" altLang="en-US" sz="2000" dirty="0" smtClean="0"/>
          </a:p>
          <a:p>
            <a:pPr marL="457200" indent="-457200" eaLnBrk="1" hangingPunct="1">
              <a:buFont typeface="Wingdings" pitchFamily="2" charset="2"/>
              <a:buNone/>
            </a:pPr>
            <a:endParaRPr lang="en-US" altLang="en-US" sz="1800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86D3100F-9F11-458C-97E8-4E87E1D9383A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/>
              <a:t>Hadoop</a:t>
            </a:r>
            <a:r>
              <a:rPr lang="en-US" altLang="en-US" dirty="0" smtClean="0"/>
              <a:t> and Big Data</a:t>
            </a:r>
            <a:br>
              <a:rPr lang="en-US" altLang="en-US" dirty="0" smtClean="0"/>
            </a:br>
            <a:r>
              <a:rPr lang="en-US" altLang="en-US" sz="900" dirty="0" smtClean="0"/>
              <a:t>Class 2 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endParaRPr lang="en-US" altLang="en-US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en-US" sz="2000" b="1" smtClean="0"/>
              <a:t>HDFS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000" smtClean="0"/>
          </a:p>
          <a:p>
            <a:pPr lvl="1" eaLnBrk="1" hangingPunct="1"/>
            <a:r>
              <a:rPr lang="en-US" altLang="en-US" sz="1800" smtClean="0"/>
              <a:t>Stores very large files (100s of MB, GB, TB, PB, etc.)</a:t>
            </a:r>
          </a:p>
          <a:p>
            <a:pPr lvl="1" eaLnBrk="1" hangingPunct="1"/>
            <a:endParaRPr lang="en-US" altLang="en-US" sz="1800" smtClean="0"/>
          </a:p>
          <a:p>
            <a:pPr lvl="1" eaLnBrk="1" hangingPunct="1"/>
            <a:r>
              <a:rPr lang="en-US" altLang="en-US" sz="1800" smtClean="0"/>
              <a:t>Provides high performance streaming data access</a:t>
            </a:r>
          </a:p>
          <a:p>
            <a:pPr lvl="1" eaLnBrk="1" hangingPunct="1"/>
            <a:endParaRPr lang="en-US" altLang="en-US" sz="1800" smtClean="0"/>
          </a:p>
          <a:p>
            <a:pPr lvl="1" eaLnBrk="1" hangingPunct="1"/>
            <a:r>
              <a:rPr lang="en-US" altLang="en-US" sz="1800" smtClean="0"/>
              <a:t>Can be implemented on off-the-shelf, non-custom, hardware</a:t>
            </a:r>
          </a:p>
          <a:p>
            <a:pPr lvl="1" eaLnBrk="1" hangingPunct="1"/>
            <a:endParaRPr lang="en-US" altLang="en-US" sz="1800" smtClean="0"/>
          </a:p>
          <a:p>
            <a:pPr lvl="1" eaLnBrk="1" hangingPunct="1"/>
            <a:r>
              <a:rPr lang="en-US" altLang="en-US" sz="1800" smtClean="0"/>
              <a:t>Continues working without noticeable interruption if failure</a:t>
            </a:r>
          </a:p>
          <a:p>
            <a:pPr lvl="1" eaLnBrk="1" hangingPunct="1"/>
            <a:endParaRPr lang="en-US" altLang="en-US" sz="1800" smtClean="0"/>
          </a:p>
          <a:p>
            <a:pPr lvl="1" eaLnBrk="1" hangingPunct="1"/>
            <a:r>
              <a:rPr lang="en-US" altLang="en-US" sz="1800" smtClean="0"/>
              <a:t>Stores replicas of blocks to facilitate recovery from hardware errors</a:t>
            </a:r>
          </a:p>
          <a:p>
            <a:pPr lvl="1" eaLnBrk="1" hangingPunct="1"/>
            <a:endParaRPr lang="en-US" altLang="en-US" sz="1800" smtClean="0"/>
          </a:p>
          <a:p>
            <a:pPr eaLnBrk="1" hangingPunct="1">
              <a:buFont typeface="Wingdings" pitchFamily="2" charset="2"/>
              <a:buNone/>
            </a:pPr>
            <a:endParaRPr lang="en-US" altLang="en-US" sz="1800" smtClean="0"/>
          </a:p>
          <a:p>
            <a:pPr lvl="1" eaLnBrk="1" hangingPunct="1"/>
            <a:endParaRPr lang="en-US" altLang="en-US" sz="1600" smtClean="0"/>
          </a:p>
        </p:txBody>
      </p:sp>
      <p:sp>
        <p:nvSpPr>
          <p:cNvPr id="20486" name="Text Box 4"/>
          <p:cNvSpPr txBox="1">
            <a:spLocks noChangeArrowheads="1"/>
          </p:cNvSpPr>
          <p:nvPr/>
        </p:nvSpPr>
        <p:spPr bwMode="auto">
          <a:xfrm>
            <a:off x="457200" y="6248400"/>
            <a:ext cx="8229600" cy="19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700">
                <a:latin typeface="Verdana" pitchFamily="34" charset="0"/>
              </a:rPr>
              <a:t>Reference: Hadoop: The Definitive Guide, by Tom White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F87ED5C8-16DC-4770-A905-0AF6A683F5ED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/>
              <a:t>Hadoop</a:t>
            </a:r>
            <a:r>
              <a:rPr lang="en-US" altLang="en-US" dirty="0" smtClean="0"/>
              <a:t> and Big Data</a:t>
            </a:r>
            <a:br>
              <a:rPr lang="en-US" altLang="en-US" dirty="0" smtClean="0"/>
            </a:br>
            <a:r>
              <a:rPr lang="en-US" altLang="en-US" sz="900" dirty="0" smtClean="0"/>
              <a:t>Class 2 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endParaRPr lang="en-US" altLang="en-US" sz="1600" dirty="0" smtClean="0"/>
          </a:p>
          <a:p>
            <a:pPr lvl="1" eaLnBrk="1" hangingPunct="1"/>
            <a:endParaRPr lang="en-US" altLang="en-US" sz="18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 smtClean="0"/>
              <a:t>MapReduce/HDFS is not good for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1800" dirty="0" smtClean="0"/>
              <a:t>Applications requiring low-latency access to data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1800" dirty="0" smtClean="0"/>
              <a:t>Lots of small files</a:t>
            </a:r>
          </a:p>
          <a:p>
            <a:pPr lvl="2" eaLnBrk="1" hangingPunct="1">
              <a:lnSpc>
                <a:spcPct val="150000"/>
              </a:lnSpc>
            </a:pPr>
            <a:r>
              <a:rPr lang="en-US" altLang="en-US" dirty="0" smtClean="0"/>
              <a:t>Lots of small files mean lots of metadata to hold in the </a:t>
            </a:r>
            <a:r>
              <a:rPr lang="en-US" altLang="en-US" dirty="0" err="1" smtClean="0"/>
              <a:t>namenode’s</a:t>
            </a:r>
            <a:r>
              <a:rPr lang="en-US" altLang="en-US" dirty="0" smtClean="0"/>
              <a:t> memory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1800" dirty="0" smtClean="0"/>
              <a:t>Multiple writers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1800" dirty="0" smtClean="0"/>
              <a:t>Updates to offsets within the file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1800" dirty="0" smtClean="0"/>
          </a:p>
          <a:p>
            <a:pPr lvl="1" eaLnBrk="1" hangingPunct="1"/>
            <a:endParaRPr lang="en-US" altLang="en-US" sz="1400" dirty="0" smtClean="0"/>
          </a:p>
        </p:txBody>
      </p:sp>
      <p:sp>
        <p:nvSpPr>
          <p:cNvPr id="21510" name="Text Box 4"/>
          <p:cNvSpPr txBox="1">
            <a:spLocks noChangeArrowheads="1"/>
          </p:cNvSpPr>
          <p:nvPr/>
        </p:nvSpPr>
        <p:spPr bwMode="auto">
          <a:xfrm>
            <a:off x="457200" y="6248400"/>
            <a:ext cx="8229600" cy="19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700">
                <a:latin typeface="Verdana" pitchFamily="34" charset="0"/>
              </a:rPr>
              <a:t>Reference: Hadoop: The Definitive Guide, by Tom White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DF3DC251-E68F-48E2-8AF0-0EE6EF7B69DE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/>
              <a:t>Hadoop</a:t>
            </a:r>
            <a:r>
              <a:rPr lang="en-US" altLang="en-US" dirty="0" smtClean="0"/>
              <a:t> and Big Data</a:t>
            </a:r>
            <a:br>
              <a:rPr lang="en-US" altLang="en-US" dirty="0" smtClean="0"/>
            </a:br>
            <a:r>
              <a:rPr lang="en-US" altLang="en-US" sz="900" dirty="0" smtClean="0"/>
              <a:t>Class 2 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buNone/>
            </a:pPr>
            <a:endParaRPr lang="en-US" altLang="en-US" dirty="0" smtClean="0"/>
          </a:p>
          <a:p>
            <a:pPr marL="457200" indent="-457200" eaLnBrk="1" hangingPunct="1">
              <a:buNone/>
            </a:pPr>
            <a:r>
              <a:rPr lang="en-US" altLang="en-US" dirty="0" smtClean="0"/>
              <a:t>HDFS </a:t>
            </a:r>
            <a:r>
              <a:rPr lang="en-US" altLang="en-US" dirty="0"/>
              <a:t>is comprised of two types of nodes:</a:t>
            </a:r>
          </a:p>
          <a:p>
            <a:pPr marL="857250" lvl="1" indent="-457200" eaLnBrk="1" hangingPunct="1">
              <a:lnSpc>
                <a:spcPct val="150000"/>
              </a:lnSpc>
            </a:pPr>
            <a:r>
              <a:rPr lang="en-US" altLang="en-US" sz="2400" dirty="0" err="1"/>
              <a:t>Namenodes</a:t>
            </a:r>
            <a:endParaRPr lang="en-US" altLang="en-US" sz="2400" dirty="0"/>
          </a:p>
          <a:p>
            <a:pPr marL="1238250" lvl="2" indent="-381000" eaLnBrk="1" hangingPunct="1">
              <a:lnSpc>
                <a:spcPct val="150000"/>
              </a:lnSpc>
            </a:pPr>
            <a:r>
              <a:rPr lang="en-US" altLang="en-US" dirty="0"/>
              <a:t>Master nodes</a:t>
            </a:r>
          </a:p>
          <a:p>
            <a:pPr marL="1238250" lvl="2" indent="-381000" eaLnBrk="1" hangingPunct="1">
              <a:lnSpc>
                <a:spcPct val="150000"/>
              </a:lnSpc>
            </a:pPr>
            <a:r>
              <a:rPr lang="en-US" altLang="en-US" dirty="0"/>
              <a:t>At least one Namenode (NN) per cluster</a:t>
            </a:r>
          </a:p>
          <a:p>
            <a:pPr marL="1238250" lvl="2" indent="-381000" eaLnBrk="1" hangingPunct="1">
              <a:lnSpc>
                <a:spcPct val="150000"/>
              </a:lnSpc>
            </a:pPr>
            <a:endParaRPr lang="en-US" altLang="en-US" dirty="0"/>
          </a:p>
          <a:p>
            <a:pPr marL="857250" lvl="1" indent="-457200" eaLnBrk="1" hangingPunct="1">
              <a:lnSpc>
                <a:spcPct val="150000"/>
              </a:lnSpc>
            </a:pPr>
            <a:r>
              <a:rPr lang="en-US" altLang="en-US" sz="2400" dirty="0"/>
              <a:t>Datanodes</a:t>
            </a:r>
          </a:p>
          <a:p>
            <a:pPr marL="1238250" lvl="2" indent="-381000" eaLnBrk="1" hangingPunct="1">
              <a:lnSpc>
                <a:spcPct val="150000"/>
              </a:lnSpc>
            </a:pPr>
            <a:r>
              <a:rPr lang="en-US" altLang="en-US" dirty="0"/>
              <a:t>Worker nodes</a:t>
            </a:r>
          </a:p>
          <a:p>
            <a:pPr marL="1238250" lvl="2" indent="-381000" eaLnBrk="1" hangingPunct="1">
              <a:lnSpc>
                <a:spcPct val="150000"/>
              </a:lnSpc>
            </a:pPr>
            <a:r>
              <a:rPr lang="en-US" altLang="en-US" dirty="0"/>
              <a:t>Typically multiple Datanodes (DNs) per cluster</a:t>
            </a:r>
          </a:p>
          <a:p>
            <a:pPr marL="838200" lvl="1" indent="-381000" eaLnBrk="1" hangingPunct="1"/>
            <a:endParaRPr lang="en-US" altLang="en-US" sz="1400" dirty="0" smtClean="0"/>
          </a:p>
        </p:txBody>
      </p:sp>
      <p:sp>
        <p:nvSpPr>
          <p:cNvPr id="22534" name="Text Box 4"/>
          <p:cNvSpPr txBox="1">
            <a:spLocks noChangeArrowheads="1"/>
          </p:cNvSpPr>
          <p:nvPr/>
        </p:nvSpPr>
        <p:spPr bwMode="auto">
          <a:xfrm>
            <a:off x="457200" y="6248400"/>
            <a:ext cx="8229600" cy="19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700">
                <a:latin typeface="Verdana" pitchFamily="34" charset="0"/>
              </a:rPr>
              <a:t>Reference: Hadoop: The Definitive Guide, by Tom White</a:t>
            </a:r>
          </a:p>
        </p:txBody>
      </p:sp>
    </p:spTree>
    <p:extLst>
      <p:ext uri="{BB962C8B-B14F-4D97-AF65-F5344CB8AC3E}">
        <p14:creationId xmlns:p14="http://schemas.microsoft.com/office/powerpoint/2010/main" val="33536470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DF3DC251-E68F-48E2-8AF0-0EE6EF7B69DE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/>
              <a:t>Hadoop</a:t>
            </a:r>
            <a:r>
              <a:rPr lang="en-US" altLang="en-US" dirty="0" smtClean="0"/>
              <a:t> and Big Data</a:t>
            </a:r>
            <a:br>
              <a:rPr lang="en-US" altLang="en-US" dirty="0" smtClean="0"/>
            </a:br>
            <a:r>
              <a:rPr lang="en-US" altLang="en-US" sz="900" dirty="0" smtClean="0"/>
              <a:t>Class 2 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838200" lvl="1" indent="-381000" eaLnBrk="1" hangingPunct="1"/>
            <a:endParaRPr lang="en-US" altLang="en-US" dirty="0" smtClean="0"/>
          </a:p>
          <a:p>
            <a:pPr eaLnBrk="1" hangingPunct="1"/>
            <a:r>
              <a:rPr lang="en-US" altLang="en-US" dirty="0" err="1" smtClean="0"/>
              <a:t>Namenodes</a:t>
            </a:r>
            <a:endParaRPr lang="en-US" altLang="en-US" sz="1800" dirty="0" smtClean="0"/>
          </a:p>
          <a:p>
            <a:pPr marL="838200" lvl="1" indent="-381000" eaLnBrk="1" hangingPunct="1">
              <a:lnSpc>
                <a:spcPct val="150000"/>
              </a:lnSpc>
            </a:pPr>
            <a:r>
              <a:rPr lang="en-US" altLang="en-US" sz="1800" dirty="0" smtClean="0"/>
              <a:t>Master nodes</a:t>
            </a:r>
          </a:p>
          <a:p>
            <a:pPr marL="838200" lvl="1" indent="-381000" eaLnBrk="1" hangingPunct="1">
              <a:lnSpc>
                <a:spcPct val="150000"/>
              </a:lnSpc>
            </a:pPr>
            <a:r>
              <a:rPr lang="en-US" altLang="en-US" sz="1800" dirty="0" smtClean="0"/>
              <a:t>Manage filesystem namespace</a:t>
            </a:r>
          </a:p>
          <a:p>
            <a:pPr marL="838200" lvl="1" indent="-381000" eaLnBrk="1" hangingPunct="1">
              <a:lnSpc>
                <a:spcPct val="150000"/>
              </a:lnSpc>
            </a:pPr>
            <a:r>
              <a:rPr lang="en-US" altLang="en-US" sz="1800" dirty="0" smtClean="0"/>
              <a:t>Maintain filesystem tree</a:t>
            </a:r>
          </a:p>
          <a:p>
            <a:pPr marL="838200" lvl="1" indent="-381000" eaLnBrk="1" hangingPunct="1">
              <a:lnSpc>
                <a:spcPct val="150000"/>
              </a:lnSpc>
            </a:pPr>
            <a:r>
              <a:rPr lang="en-US" altLang="en-US" sz="1800" dirty="0" smtClean="0"/>
              <a:t>Maintain metadata for all files and directories in the tree</a:t>
            </a:r>
          </a:p>
          <a:p>
            <a:pPr marL="838200" lvl="1" indent="-381000" eaLnBrk="1" hangingPunct="1">
              <a:lnSpc>
                <a:spcPct val="150000"/>
              </a:lnSpc>
            </a:pPr>
            <a:r>
              <a:rPr lang="en-US" altLang="en-US" sz="1800" dirty="0" smtClean="0"/>
              <a:t>Maintain list of Datanodes on which blocks of a given file are located</a:t>
            </a:r>
          </a:p>
          <a:p>
            <a:pPr marL="838200" lvl="1" indent="-381000" eaLnBrk="1" hangingPunct="1">
              <a:lnSpc>
                <a:spcPct val="150000"/>
              </a:lnSpc>
            </a:pPr>
            <a:r>
              <a:rPr lang="en-US" altLang="en-US" sz="1800" dirty="0" smtClean="0"/>
              <a:t>Important that </a:t>
            </a:r>
            <a:r>
              <a:rPr lang="en-US" altLang="en-US" sz="1800" dirty="0" err="1"/>
              <a:t>N</a:t>
            </a:r>
            <a:r>
              <a:rPr lang="en-US" altLang="en-US" sz="1800" dirty="0" err="1" smtClean="0"/>
              <a:t>amenodes</a:t>
            </a:r>
            <a:r>
              <a:rPr lang="en-US" altLang="en-US" sz="1800" dirty="0" smtClean="0"/>
              <a:t> be resilient to failure</a:t>
            </a:r>
          </a:p>
          <a:p>
            <a:pPr marL="1257300" lvl="2" indent="-342900" eaLnBrk="1" hangingPunct="1">
              <a:lnSpc>
                <a:spcPct val="150000"/>
              </a:lnSpc>
            </a:pPr>
            <a:r>
              <a:rPr lang="en-US" altLang="en-US" dirty="0" smtClean="0"/>
              <a:t>Without Namenode, cannot use the HDFS filesystem</a:t>
            </a:r>
          </a:p>
          <a:p>
            <a:pPr marL="838200" lvl="1" indent="-381000" eaLnBrk="1" hangingPunct="1">
              <a:lnSpc>
                <a:spcPct val="150000"/>
              </a:lnSpc>
            </a:pPr>
            <a:r>
              <a:rPr lang="en-US" altLang="en-US" sz="1800" dirty="0" smtClean="0"/>
              <a:t>Mark bad HDFS blocks, create new good replicas</a:t>
            </a:r>
          </a:p>
          <a:p>
            <a:pPr marL="838200" lvl="1" indent="-381000" eaLnBrk="1" hangingPunct="1">
              <a:lnSpc>
                <a:spcPct val="150000"/>
              </a:lnSpc>
            </a:pPr>
            <a:endParaRPr lang="en-US" altLang="en-US" sz="1800" dirty="0" smtClean="0"/>
          </a:p>
          <a:p>
            <a:pPr marL="838200" lvl="1" indent="-381000" eaLnBrk="1" hangingPunct="1">
              <a:lnSpc>
                <a:spcPct val="150000"/>
              </a:lnSpc>
            </a:pPr>
            <a:endParaRPr lang="en-US" altLang="en-US" sz="1800" dirty="0" smtClean="0"/>
          </a:p>
        </p:txBody>
      </p:sp>
      <p:sp>
        <p:nvSpPr>
          <p:cNvPr id="22534" name="Text Box 4"/>
          <p:cNvSpPr txBox="1">
            <a:spLocks noChangeArrowheads="1"/>
          </p:cNvSpPr>
          <p:nvPr/>
        </p:nvSpPr>
        <p:spPr bwMode="auto">
          <a:xfrm>
            <a:off x="457200" y="6248400"/>
            <a:ext cx="8229600" cy="19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700">
                <a:latin typeface="Verdana" pitchFamily="34" charset="0"/>
              </a:rPr>
              <a:t>Reference: Hadoop: The Definitive Guide, by Tom White</a:t>
            </a:r>
          </a:p>
        </p:txBody>
      </p:sp>
    </p:spTree>
    <p:extLst>
      <p:ext uri="{BB962C8B-B14F-4D97-AF65-F5344CB8AC3E}">
        <p14:creationId xmlns:p14="http://schemas.microsoft.com/office/powerpoint/2010/main" val="36780354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DF3DC251-E68F-48E2-8AF0-0EE6EF7B69DE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/>
              <a:t>Hadoop</a:t>
            </a:r>
            <a:r>
              <a:rPr lang="en-US" altLang="en-US" dirty="0" smtClean="0"/>
              <a:t> and Big Data</a:t>
            </a:r>
            <a:br>
              <a:rPr lang="en-US" altLang="en-US" dirty="0" smtClean="0"/>
            </a:br>
            <a:r>
              <a:rPr lang="en-US" altLang="en-US" sz="900" dirty="0" smtClean="0"/>
              <a:t>Class 2 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lvl="1" indent="0" eaLnBrk="1" hangingPunct="1">
              <a:buNone/>
            </a:pPr>
            <a:endParaRPr lang="en-US" altLang="en-US" sz="1400" dirty="0" smtClean="0"/>
          </a:p>
          <a:p>
            <a:pPr eaLnBrk="1" hangingPunct="1"/>
            <a:r>
              <a:rPr lang="en-US" altLang="en-US" dirty="0" smtClean="0"/>
              <a:t>Datanodes</a:t>
            </a:r>
            <a:endParaRPr lang="en-US" altLang="en-US" sz="1800" dirty="0" smtClean="0"/>
          </a:p>
          <a:p>
            <a:pPr marL="838200" lvl="1" indent="-381000" eaLnBrk="1" hangingPunct="1">
              <a:lnSpc>
                <a:spcPct val="150000"/>
              </a:lnSpc>
            </a:pPr>
            <a:r>
              <a:rPr lang="en-US" altLang="en-US" sz="1800" dirty="0" smtClean="0"/>
              <a:t>Worker nodes</a:t>
            </a:r>
          </a:p>
          <a:p>
            <a:pPr marL="838200" lvl="1" indent="-381000" eaLnBrk="1" hangingPunct="1">
              <a:lnSpc>
                <a:spcPct val="150000"/>
              </a:lnSpc>
            </a:pPr>
            <a:r>
              <a:rPr lang="en-US" altLang="en-US" sz="1800" dirty="0" smtClean="0"/>
              <a:t>Store and retrieve HDFS blocks</a:t>
            </a:r>
          </a:p>
          <a:p>
            <a:pPr marL="838200" lvl="1" indent="-381000" eaLnBrk="1" hangingPunct="1">
              <a:lnSpc>
                <a:spcPct val="150000"/>
              </a:lnSpc>
            </a:pPr>
            <a:r>
              <a:rPr lang="en-US" altLang="en-US" sz="1800" dirty="0" smtClean="0"/>
              <a:t>Report to namenode periodically with list of blocks they are storing</a:t>
            </a:r>
          </a:p>
          <a:p>
            <a:pPr marL="838200" lvl="1" indent="-381000" eaLnBrk="1" hangingPunct="1">
              <a:lnSpc>
                <a:spcPct val="150000"/>
              </a:lnSpc>
            </a:pPr>
            <a:r>
              <a:rPr lang="en-US" altLang="en-US" sz="1800" dirty="0" smtClean="0"/>
              <a:t>Compute checksums over HDFS blocks</a:t>
            </a:r>
          </a:p>
          <a:p>
            <a:pPr marL="838200" lvl="1" indent="-381000" eaLnBrk="1" hangingPunct="1">
              <a:lnSpc>
                <a:spcPct val="150000"/>
              </a:lnSpc>
            </a:pPr>
            <a:r>
              <a:rPr lang="en-US" altLang="en-US" sz="1800" dirty="0" smtClean="0"/>
              <a:t>Report checksum errors to </a:t>
            </a:r>
            <a:r>
              <a:rPr lang="en-US" altLang="en-US" sz="1800" dirty="0" err="1"/>
              <a:t>N</a:t>
            </a:r>
            <a:r>
              <a:rPr lang="en-US" altLang="en-US" sz="1800" dirty="0" err="1" smtClean="0"/>
              <a:t>amenodes</a:t>
            </a:r>
            <a:endParaRPr lang="en-US" altLang="en-US" sz="1800" dirty="0" smtClean="0"/>
          </a:p>
          <a:p>
            <a:pPr marL="838200" lvl="1" indent="-381000" eaLnBrk="1" hangingPunct="1">
              <a:lnSpc>
                <a:spcPct val="150000"/>
              </a:lnSpc>
            </a:pPr>
            <a:endParaRPr lang="en-US" altLang="en-US" sz="1800" dirty="0" smtClean="0"/>
          </a:p>
        </p:txBody>
      </p:sp>
      <p:sp>
        <p:nvSpPr>
          <p:cNvPr id="22534" name="Text Box 4"/>
          <p:cNvSpPr txBox="1">
            <a:spLocks noChangeArrowheads="1"/>
          </p:cNvSpPr>
          <p:nvPr/>
        </p:nvSpPr>
        <p:spPr bwMode="auto">
          <a:xfrm>
            <a:off x="457200" y="6248400"/>
            <a:ext cx="8229600" cy="19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700">
                <a:latin typeface="Verdana" pitchFamily="34" charset="0"/>
              </a:rPr>
              <a:t>Reference: Hadoop: The Definitive Guide, by Tom White</a:t>
            </a:r>
          </a:p>
        </p:txBody>
      </p:sp>
    </p:spTree>
    <p:extLst>
      <p:ext uri="{BB962C8B-B14F-4D97-AF65-F5344CB8AC3E}">
        <p14:creationId xmlns:p14="http://schemas.microsoft.com/office/powerpoint/2010/main" val="40536043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9194E4E4-E497-40FB-B8CB-6AC32FE3FB4F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 smtClean="0"/>
              <a:t>Homework</a:t>
            </a:r>
            <a:br>
              <a:rPr lang="en-US" altLang="en-US" sz="2000" dirty="0" smtClean="0"/>
            </a:br>
            <a:r>
              <a:rPr lang="en-US" altLang="en-US" sz="800" dirty="0" smtClean="0"/>
              <a:t>Class 2 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04800" y="1143000"/>
            <a:ext cx="870585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sz="1400" kern="0" dirty="0" smtClean="0"/>
              <a:t>Please see homework packet.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347266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AB6F5564-0CE1-484F-83AD-A3DF77DB889E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/>
              <a:t>Hadoop</a:t>
            </a:r>
            <a:r>
              <a:rPr lang="en-US" altLang="en-US" dirty="0" smtClean="0"/>
              <a:t> and Big Data</a:t>
            </a:r>
            <a:br>
              <a:rPr lang="en-US" altLang="en-US" dirty="0" smtClean="0"/>
            </a:br>
            <a:r>
              <a:rPr lang="en-US" altLang="en-US" sz="900" dirty="0" smtClean="0"/>
              <a:t>Class 2 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458200" cy="49879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en-US" sz="10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800" b="1" i="1" dirty="0" smtClean="0">
                <a:latin typeface="Comic Sans MS" pitchFamily="66" charset="0"/>
              </a:rPr>
              <a:t>What is Hadoop?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en-US" sz="900" i="1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en-US" sz="900" i="1" dirty="0" smtClean="0"/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en-US" sz="1200" i="1" dirty="0"/>
          </a:p>
          <a:p>
            <a:pPr lvl="3" eaLnBrk="1" hangingPunct="1">
              <a:lnSpc>
                <a:spcPct val="80000"/>
              </a:lnSpc>
              <a:defRPr/>
            </a:pPr>
            <a:r>
              <a:rPr lang="en-US" altLang="en-US" sz="2400" dirty="0" smtClean="0"/>
              <a:t>Distributed computing part of </a:t>
            </a:r>
            <a:r>
              <a:rPr lang="en-US" altLang="en-US" sz="2400" dirty="0" err="1" smtClean="0"/>
              <a:t>Nutch</a:t>
            </a:r>
            <a:endParaRPr lang="en-US" altLang="en-US" sz="2400" dirty="0" smtClean="0"/>
          </a:p>
          <a:p>
            <a:pPr lvl="4" eaLnBrk="1" hangingPunct="1">
              <a:lnSpc>
                <a:spcPct val="80000"/>
              </a:lnSpc>
              <a:defRPr/>
            </a:pPr>
            <a:r>
              <a:rPr lang="en-US" altLang="en-US" sz="1800" dirty="0" smtClean="0"/>
              <a:t>Developed by Yahoo engineers</a:t>
            </a:r>
          </a:p>
          <a:p>
            <a:pPr lvl="4" eaLnBrk="1" hangingPunct="1">
              <a:lnSpc>
                <a:spcPct val="80000"/>
              </a:lnSpc>
              <a:defRPr/>
            </a:pPr>
            <a:r>
              <a:rPr lang="en-US" altLang="en-US" sz="1800" dirty="0" err="1" smtClean="0"/>
              <a:t>Nutch</a:t>
            </a:r>
            <a:r>
              <a:rPr lang="en-US" altLang="en-US" sz="1800" dirty="0" smtClean="0"/>
              <a:t> was a web search engine</a:t>
            </a:r>
          </a:p>
          <a:p>
            <a:pPr lvl="3" eaLnBrk="1" hangingPunct="1">
              <a:lnSpc>
                <a:spcPct val="80000"/>
              </a:lnSpc>
              <a:defRPr/>
            </a:pPr>
            <a:endParaRPr lang="en-US" altLang="en-US" sz="1800" dirty="0" smtClean="0"/>
          </a:p>
          <a:p>
            <a:pPr lvl="3" eaLnBrk="1" hangingPunct="1">
              <a:lnSpc>
                <a:spcPct val="80000"/>
              </a:lnSpc>
              <a:defRPr/>
            </a:pPr>
            <a:r>
              <a:rPr lang="en-US" altLang="en-US" sz="2400" dirty="0" smtClean="0"/>
              <a:t>Distributed Storage</a:t>
            </a:r>
          </a:p>
          <a:p>
            <a:pPr lvl="3" eaLnBrk="1" hangingPunct="1">
              <a:lnSpc>
                <a:spcPct val="80000"/>
              </a:lnSpc>
              <a:defRPr/>
            </a:pPr>
            <a:endParaRPr lang="en-US" altLang="en-US" sz="2400" dirty="0"/>
          </a:p>
          <a:p>
            <a:pPr lvl="3" eaLnBrk="1" hangingPunct="1">
              <a:lnSpc>
                <a:spcPct val="80000"/>
              </a:lnSpc>
              <a:defRPr/>
            </a:pPr>
            <a:r>
              <a:rPr lang="en-US" altLang="en-US" sz="2400" dirty="0" smtClean="0"/>
              <a:t>Distributed Compute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en-US" sz="12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en-US" sz="10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en-US" sz="10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200" dirty="0" smtClean="0"/>
              <a:t>	</a:t>
            </a:r>
            <a:endParaRPr lang="en-US" altLang="en-US" sz="1400" b="1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5ACFF036-3933-44DB-806E-20305A24D0B7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/>
              <a:t>Hadoop</a:t>
            </a:r>
            <a:r>
              <a:rPr lang="en-US" altLang="en-US" dirty="0" smtClean="0"/>
              <a:t> and Big Data</a:t>
            </a:r>
            <a:br>
              <a:rPr lang="en-US" altLang="en-US" dirty="0" smtClean="0"/>
            </a:br>
            <a:r>
              <a:rPr lang="en-US" altLang="en-US" sz="900" dirty="0" smtClean="0"/>
              <a:t>Class 2 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458200" cy="49879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en-US" sz="6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600" b="1" i="1" dirty="0" smtClean="0">
                <a:latin typeface="Comic Sans MS" pitchFamily="66" charset="0"/>
              </a:rPr>
              <a:t>What is Hadoop?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en-US" sz="900" i="1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en-US" sz="900" i="1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200" i="1" dirty="0" smtClean="0"/>
              <a:t>	</a:t>
            </a:r>
            <a:endParaRPr lang="en-US" altLang="en-US" sz="10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dirty="0" smtClean="0"/>
              <a:t>Provides tools that abstract into building blocks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en-US" dirty="0" smtClean="0"/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dirty="0"/>
              <a:t>D</a:t>
            </a:r>
            <a:r>
              <a:rPr lang="en-US" altLang="en-US" dirty="0" smtClean="0"/>
              <a:t>ata storage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altLang="en-US" dirty="0" smtClean="0"/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dirty="0"/>
              <a:t>D</a:t>
            </a:r>
            <a:r>
              <a:rPr lang="en-US" altLang="en-US" dirty="0" smtClean="0"/>
              <a:t>ata compute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altLang="en-US" dirty="0" smtClean="0"/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en-US" sz="1400" b="1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CB869743-3C4D-4A26-B5AA-3FEAB7D99387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/>
              <a:t>Hadoop</a:t>
            </a:r>
            <a:r>
              <a:rPr lang="en-US" altLang="en-US" dirty="0" smtClean="0"/>
              <a:t> and Big Data</a:t>
            </a:r>
            <a:br>
              <a:rPr lang="en-US" altLang="en-US" dirty="0" smtClean="0"/>
            </a:br>
            <a:r>
              <a:rPr lang="en-US" altLang="en-US" sz="900" dirty="0" smtClean="0"/>
              <a:t>Class 2 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458200" cy="49879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6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b="1" i="1" dirty="0" smtClean="0">
                <a:latin typeface="Comic Sans MS" pitchFamily="66" charset="0"/>
              </a:rPr>
              <a:t>What is Hadoop?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900" i="1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200" i="1" dirty="0" smtClean="0"/>
              <a:t>	</a:t>
            </a:r>
            <a:endParaRPr lang="en-US" altLang="en-US" sz="10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smtClean="0"/>
              <a:t>Storage system is provided by Hadoop Distributed File System (HDFS)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1600" dirty="0" smtClean="0"/>
          </a:p>
          <a:p>
            <a:pPr lvl="2" eaLnBrk="1" hangingPunct="1">
              <a:lnSpc>
                <a:spcPct val="80000"/>
              </a:lnSpc>
            </a:pPr>
            <a:r>
              <a:rPr lang="en-US" altLang="en-US" dirty="0" smtClean="0"/>
              <a:t>Developed by Google (GFS led to open source version </a:t>
            </a:r>
            <a:r>
              <a:rPr lang="en-US" altLang="en-US" dirty="0" err="1" smtClean="0"/>
              <a:t>Nutch</a:t>
            </a:r>
            <a:r>
              <a:rPr lang="en-US" altLang="en-US" dirty="0" smtClean="0"/>
              <a:t> DFS, which was later renamed HDFS)</a:t>
            </a:r>
          </a:p>
          <a:p>
            <a:pPr lvl="2" eaLnBrk="1" hangingPunct="1">
              <a:lnSpc>
                <a:spcPct val="80000"/>
              </a:lnSpc>
            </a:pPr>
            <a:endParaRPr lang="en-US" altLang="en-US" dirty="0" smtClean="0"/>
          </a:p>
          <a:p>
            <a:pPr lvl="2" eaLnBrk="1" hangingPunct="1">
              <a:lnSpc>
                <a:spcPct val="80000"/>
              </a:lnSpc>
            </a:pPr>
            <a:r>
              <a:rPr lang="en-US" altLang="en-US" dirty="0" smtClean="0"/>
              <a:t>Protects against data loss from hardware failure</a:t>
            </a:r>
          </a:p>
          <a:p>
            <a:pPr lvl="2" eaLnBrk="1" hangingPunct="1">
              <a:lnSpc>
                <a:spcPct val="80000"/>
              </a:lnSpc>
            </a:pPr>
            <a:endParaRPr lang="en-US" altLang="en-US" dirty="0" smtClean="0"/>
          </a:p>
          <a:p>
            <a:pPr lvl="2" eaLnBrk="1" hangingPunct="1">
              <a:lnSpc>
                <a:spcPct val="80000"/>
              </a:lnSpc>
            </a:pPr>
            <a:r>
              <a:rPr lang="en-US" altLang="en-US" dirty="0" smtClean="0"/>
              <a:t>Creates and facilitates parallelization opportunities</a:t>
            </a:r>
          </a:p>
          <a:p>
            <a:pPr lvl="2" eaLnBrk="1" hangingPunct="1">
              <a:lnSpc>
                <a:spcPct val="80000"/>
              </a:lnSpc>
            </a:pPr>
            <a:endParaRPr lang="en-US" altLang="en-US" dirty="0" smtClean="0"/>
          </a:p>
          <a:p>
            <a:pPr lvl="2" eaLnBrk="1" hangingPunct="1">
              <a:lnSpc>
                <a:spcPct val="80000"/>
              </a:lnSpc>
            </a:pPr>
            <a:r>
              <a:rPr lang="en-US" altLang="en-US" dirty="0" smtClean="0"/>
              <a:t>Provides for storage in the range of petabytes and up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12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E03844DE-8D87-44D4-A88B-D25748125FA1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/>
              <a:t>Hadoop</a:t>
            </a:r>
            <a:r>
              <a:rPr lang="en-US" altLang="en-US" dirty="0" smtClean="0"/>
              <a:t> and Big Data</a:t>
            </a:r>
            <a:br>
              <a:rPr lang="en-US" altLang="en-US" dirty="0" smtClean="0"/>
            </a:br>
            <a:r>
              <a:rPr lang="en-US" altLang="en-US" sz="900" dirty="0" smtClean="0"/>
              <a:t>Class 2 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458200" cy="49879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en-US" sz="6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600" b="1" i="1" dirty="0" smtClean="0">
                <a:latin typeface="Comic Sans MS" pitchFamily="66" charset="0"/>
              </a:rPr>
              <a:t>What is Hadoop?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en-US" sz="900" i="1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200" i="1" dirty="0" smtClean="0"/>
              <a:t>	</a:t>
            </a:r>
            <a:endParaRPr lang="en-US" altLang="en-US" sz="1000" dirty="0" smtClean="0"/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400" dirty="0" smtClean="0"/>
              <a:t>Compute is provided by MapReduce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altLang="en-US" sz="2400" dirty="0" smtClean="0"/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dirty="0" smtClean="0"/>
              <a:t>Developed by Google</a:t>
            </a:r>
          </a:p>
          <a:p>
            <a:pPr marL="914400" lvl="2" indent="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en-US" dirty="0" smtClean="0"/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dirty="0" smtClean="0"/>
              <a:t>Facilitates distributed computation</a:t>
            </a:r>
          </a:p>
          <a:p>
            <a:pPr lvl="2" eaLnBrk="1" hangingPunct="1">
              <a:lnSpc>
                <a:spcPct val="80000"/>
              </a:lnSpc>
              <a:defRPr/>
            </a:pPr>
            <a:endParaRPr lang="en-US" altLang="en-US" dirty="0"/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dirty="0" smtClean="0"/>
              <a:t>Fault tolerance designed in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altLang="en-US" sz="18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BCE7DB9C-ADCA-4ED9-A6B7-9577863A5735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/>
              <a:t>Hadoop</a:t>
            </a:r>
            <a:r>
              <a:rPr lang="en-US" altLang="en-US" dirty="0" smtClean="0"/>
              <a:t> and Big Data</a:t>
            </a:r>
            <a:br>
              <a:rPr lang="en-US" altLang="en-US" dirty="0" smtClean="0"/>
            </a:br>
            <a:r>
              <a:rPr lang="en-US" altLang="en-US" sz="900" dirty="0" smtClean="0"/>
              <a:t>Class 2 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458200" cy="49879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6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b="1" i="1" dirty="0" smtClean="0">
                <a:latin typeface="Comic Sans MS" pitchFamily="66" charset="0"/>
              </a:rPr>
              <a:t>What is Hadoop?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900" i="1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200" i="1" dirty="0" smtClean="0"/>
              <a:t>	</a:t>
            </a:r>
            <a:endParaRPr lang="en-US" altLang="en-US" sz="18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smtClean="0"/>
              <a:t>Core Hadoop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400" dirty="0" smtClean="0"/>
          </a:p>
          <a:p>
            <a:pPr lvl="2" eaLnBrk="1" hangingPunct="1">
              <a:lnSpc>
                <a:spcPct val="80000"/>
              </a:lnSpc>
            </a:pPr>
            <a:r>
              <a:rPr lang="en-US" altLang="en-US" sz="2200" dirty="0" smtClean="0"/>
              <a:t>HDFS</a:t>
            </a:r>
          </a:p>
          <a:p>
            <a:pPr lvl="2" eaLnBrk="1" hangingPunct="1">
              <a:lnSpc>
                <a:spcPct val="80000"/>
              </a:lnSpc>
            </a:pPr>
            <a:endParaRPr lang="en-US" altLang="en-US" sz="2200" dirty="0" smtClean="0"/>
          </a:p>
          <a:p>
            <a:pPr lvl="2" eaLnBrk="1" hangingPunct="1">
              <a:lnSpc>
                <a:spcPct val="80000"/>
              </a:lnSpc>
            </a:pPr>
            <a:r>
              <a:rPr lang="en-US" altLang="en-US" sz="2200" dirty="0" smtClean="0"/>
              <a:t>MapReduce</a:t>
            </a:r>
          </a:p>
          <a:p>
            <a:pPr lvl="2" eaLnBrk="1" hangingPunct="1">
              <a:lnSpc>
                <a:spcPct val="80000"/>
              </a:lnSpc>
            </a:pPr>
            <a:endParaRPr lang="en-US" altLang="en-US" sz="22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BCE7DB9C-ADCA-4ED9-A6B7-9577863A5735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/>
              <a:t>Hadoop</a:t>
            </a:r>
            <a:r>
              <a:rPr lang="en-US" altLang="en-US" dirty="0" smtClean="0"/>
              <a:t> and Big Data</a:t>
            </a:r>
            <a:br>
              <a:rPr lang="en-US" altLang="en-US" dirty="0" smtClean="0"/>
            </a:br>
            <a:r>
              <a:rPr lang="en-US" altLang="en-US" sz="900" dirty="0" smtClean="0"/>
              <a:t>Class 2 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458200" cy="49879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6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b="1" i="1" dirty="0" smtClean="0">
                <a:latin typeface="Comic Sans MS" pitchFamily="66" charset="0"/>
              </a:rPr>
              <a:t>What is Hadoop?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900" i="1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200" i="1" dirty="0" smtClean="0"/>
              <a:t>	</a:t>
            </a:r>
            <a:endParaRPr lang="en-US" altLang="en-US" sz="18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smtClean="0"/>
              <a:t>Core Hadoop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200" dirty="0" smtClean="0"/>
              <a:t>HDFS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200" dirty="0" smtClean="0"/>
              <a:t>MapReduce</a:t>
            </a:r>
          </a:p>
          <a:p>
            <a:pPr lvl="2" eaLnBrk="1" hangingPunct="1">
              <a:lnSpc>
                <a:spcPct val="80000"/>
              </a:lnSpc>
            </a:pPr>
            <a:endParaRPr lang="en-US" altLang="en-US" sz="22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smtClean="0"/>
              <a:t>Hadoop sometimes refers to the full Hadoop ecosystem of tools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dirty="0" smtClean="0"/>
              <a:t>HDFS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dirty="0" smtClean="0"/>
              <a:t>MapReduce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dirty="0" smtClean="0"/>
              <a:t>Hive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dirty="0" smtClean="0"/>
              <a:t>HBase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dirty="0" smtClean="0"/>
              <a:t>ZooKeeper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dirty="0" smtClean="0"/>
              <a:t>Oozie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dirty="0" smtClean="0"/>
              <a:t>Flume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dirty="0" smtClean="0"/>
              <a:t>etc.</a:t>
            </a:r>
            <a:endParaRPr lang="en-US" altLang="en-US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2457810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93276CB8-3FBC-4D31-BEDF-92C02AB3C80C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/>
              <a:t>Hadoop</a:t>
            </a:r>
            <a:r>
              <a:rPr lang="en-US" altLang="en-US" dirty="0" smtClean="0"/>
              <a:t> and Big Data</a:t>
            </a:r>
            <a:br>
              <a:rPr lang="en-US" altLang="en-US" dirty="0" smtClean="0"/>
            </a:br>
            <a:r>
              <a:rPr lang="en-US" altLang="en-US" sz="900" dirty="0" smtClean="0"/>
              <a:t>Class 2 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43000"/>
            <a:ext cx="8001000" cy="4987925"/>
          </a:xfrm>
        </p:spPr>
        <p:txBody>
          <a:bodyPr/>
          <a:lstStyle/>
          <a:p>
            <a:pPr marL="457200" indent="-457200" eaLnBrk="1" hangingPunct="1">
              <a:buFont typeface="Wingdings" pitchFamily="2" charset="2"/>
              <a:buNone/>
            </a:pPr>
            <a:r>
              <a:rPr lang="en-US" altLang="en-US" sz="1600" b="1" u="sng" dirty="0" smtClean="0"/>
              <a:t>Agenda</a:t>
            </a:r>
          </a:p>
          <a:p>
            <a:pPr marL="457200" indent="-457200" eaLnBrk="1" hangingPunct="1">
              <a:buFont typeface="Wingdings" pitchFamily="2" charset="2"/>
              <a:buNone/>
            </a:pPr>
            <a:endParaRPr lang="en-US" altLang="en-US" sz="1600" b="1" u="sng" dirty="0" smtClean="0"/>
          </a:p>
          <a:p>
            <a:pPr marL="457200" indent="-457200" eaLnBrk="1" hangingPunct="1">
              <a:buFont typeface="Wingdings" pitchFamily="2" charset="2"/>
              <a:buAutoNum type="arabicPeriod"/>
            </a:pPr>
            <a:r>
              <a:rPr lang="en-US" altLang="en-US" sz="1400" dirty="0" smtClean="0"/>
              <a:t>Class 1 Review, Questions</a:t>
            </a:r>
          </a:p>
          <a:p>
            <a:pPr marL="457200" indent="-457200" eaLnBrk="1" hangingPunct="1">
              <a:buFont typeface="Wingdings" pitchFamily="2" charset="2"/>
              <a:buAutoNum type="arabicPeriod"/>
            </a:pPr>
            <a:r>
              <a:rPr lang="en-US" altLang="en-US" sz="1400" dirty="0" smtClean="0"/>
              <a:t>Discussion: Physical vs. Virtual Clusters</a:t>
            </a:r>
          </a:p>
          <a:p>
            <a:pPr marL="457200" indent="-457200" eaLnBrk="1" hangingPunct="1">
              <a:buFont typeface="Wingdings" pitchFamily="2" charset="2"/>
              <a:buAutoNum type="arabicPeriod"/>
            </a:pPr>
            <a:r>
              <a:rPr lang="en-US" altLang="en-US" sz="1400" dirty="0" smtClean="0"/>
              <a:t>Discussion: Pros and Cons, Bare Metal vs. Cloud</a:t>
            </a:r>
          </a:p>
          <a:p>
            <a:pPr marL="457200" indent="-457200" eaLnBrk="1" hangingPunct="1">
              <a:buFont typeface="Wingdings" pitchFamily="2" charset="2"/>
              <a:buAutoNum type="arabicPeriod"/>
            </a:pPr>
            <a:r>
              <a:rPr lang="en-US" altLang="en-US" sz="1400" dirty="0" smtClean="0"/>
              <a:t>What is </a:t>
            </a:r>
            <a:r>
              <a:rPr lang="en-US" altLang="en-US" sz="1400" dirty="0" err="1" smtClean="0"/>
              <a:t>Hadoop</a:t>
            </a:r>
            <a:r>
              <a:rPr lang="en-US" altLang="en-US" sz="1400" dirty="0" smtClean="0"/>
              <a:t>?</a:t>
            </a:r>
          </a:p>
          <a:p>
            <a:pPr marL="457200" indent="-457200" eaLnBrk="1" hangingPunct="1">
              <a:buFont typeface="Wingdings" pitchFamily="2" charset="2"/>
              <a:buAutoNum type="arabicPeriod"/>
            </a:pPr>
            <a:r>
              <a:rPr lang="en-US" altLang="en-US" sz="1400" dirty="0" err="1" smtClean="0">
                <a:solidFill>
                  <a:srgbClr val="FF0000"/>
                </a:solidFill>
              </a:rPr>
              <a:t>MapReduce</a:t>
            </a:r>
            <a:endParaRPr lang="en-US" altLang="en-US" sz="1400" dirty="0" smtClean="0">
              <a:solidFill>
                <a:srgbClr val="FF0000"/>
              </a:solidFill>
            </a:endParaRPr>
          </a:p>
          <a:p>
            <a:pPr marL="457200" indent="-457200" eaLnBrk="1" hangingPunct="1">
              <a:buFont typeface="Wingdings" pitchFamily="2" charset="2"/>
              <a:buAutoNum type="arabicPeriod"/>
            </a:pPr>
            <a:r>
              <a:rPr lang="en-US" altLang="en-US" sz="1400" dirty="0" smtClean="0"/>
              <a:t>HDFS</a:t>
            </a:r>
            <a:endParaRPr lang="en-US" altLang="en-US" sz="1400" dirty="0" smtClean="0"/>
          </a:p>
          <a:p>
            <a:pPr marL="457200" indent="-457200" eaLnBrk="1" hangingPunct="1">
              <a:buFont typeface="Wingdings" pitchFamily="2" charset="2"/>
              <a:buNone/>
            </a:pPr>
            <a:endParaRPr lang="en-US" altLang="en-US" sz="1400" dirty="0" smtClean="0"/>
          </a:p>
          <a:p>
            <a:pPr marL="457200" indent="-457200" eaLnBrk="1" hangingPunct="1">
              <a:buFont typeface="Wingdings" pitchFamily="2" charset="2"/>
              <a:buNone/>
            </a:pPr>
            <a:endParaRPr lang="en-US" altLang="en-US" sz="1400" dirty="0" smtClean="0"/>
          </a:p>
          <a:p>
            <a:pPr marL="457200" indent="-457200" eaLnBrk="1" hangingPunct="1"/>
            <a:endParaRPr lang="en-US" altLang="en-US" sz="2000" dirty="0" smtClean="0"/>
          </a:p>
          <a:p>
            <a:pPr marL="457200" indent="-457200" eaLnBrk="1" hangingPunct="1">
              <a:buFont typeface="Wingdings" pitchFamily="2" charset="2"/>
              <a:buNone/>
            </a:pPr>
            <a:endParaRPr lang="en-US" altLang="en-US" sz="18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0 September 2009">
  <a:themeElements>
    <a:clrScheme name="10 September 2009 1">
      <a:dk1>
        <a:srgbClr val="808080"/>
      </a:dk1>
      <a:lt1>
        <a:srgbClr val="FFFFFF"/>
      </a:lt1>
      <a:dk2>
        <a:srgbClr val="000000"/>
      </a:dk2>
      <a:lt2>
        <a:srgbClr val="FFFFFF"/>
      </a:lt2>
      <a:accent1>
        <a:srgbClr val="7889FB"/>
      </a:accent1>
      <a:accent2>
        <a:srgbClr val="009999"/>
      </a:accent2>
      <a:accent3>
        <a:srgbClr val="AAAAAA"/>
      </a:accent3>
      <a:accent4>
        <a:srgbClr val="DADADA"/>
      </a:accent4>
      <a:accent5>
        <a:srgbClr val="BEC4FD"/>
      </a:accent5>
      <a:accent6>
        <a:srgbClr val="008A8A"/>
      </a:accent6>
      <a:hlink>
        <a:srgbClr val="7889FB"/>
      </a:hlink>
      <a:folHlink>
        <a:srgbClr val="9900CC"/>
      </a:folHlink>
    </a:clrScheme>
    <a:fontScheme name="10 September 2009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0 September 2009 1">
        <a:dk1>
          <a:srgbClr val="808080"/>
        </a:dk1>
        <a:lt1>
          <a:srgbClr val="FFFFFF"/>
        </a:lt1>
        <a:dk2>
          <a:srgbClr val="000000"/>
        </a:dk2>
        <a:lt2>
          <a:srgbClr val="FFFFFF"/>
        </a:lt2>
        <a:accent1>
          <a:srgbClr val="7889FB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BEC4FD"/>
        </a:accent5>
        <a:accent6>
          <a:srgbClr val="008A8A"/>
        </a:accent6>
        <a:hlink>
          <a:srgbClr val="7889FB"/>
        </a:hlink>
        <a:folHlink>
          <a:srgbClr val="9900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2828</TotalTime>
  <Words>730</Words>
  <Application>Microsoft Macintosh PowerPoint</Application>
  <PresentationFormat>On-screen Show (4:3)</PresentationFormat>
  <Paragraphs>319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Level</vt:lpstr>
      <vt:lpstr>10 September 2009</vt:lpstr>
      <vt:lpstr>PowerPoint Presentation</vt:lpstr>
      <vt:lpstr>Hadoop and Big Data Class 2 </vt:lpstr>
      <vt:lpstr>Hadoop and Big Data Class 2 </vt:lpstr>
      <vt:lpstr>Hadoop and Big Data Class 2 </vt:lpstr>
      <vt:lpstr>Hadoop and Big Data Class 2 </vt:lpstr>
      <vt:lpstr>Hadoop and Big Data Class 2 </vt:lpstr>
      <vt:lpstr>Hadoop and Big Data Class 2 </vt:lpstr>
      <vt:lpstr>Hadoop and Big Data Class 2 </vt:lpstr>
      <vt:lpstr>Hadoop and Big Data Class 2 </vt:lpstr>
      <vt:lpstr>Hadoop and Big Data Class 2 </vt:lpstr>
      <vt:lpstr>Hadoop and Big Data Class 2 </vt:lpstr>
      <vt:lpstr>Hadoop and Big Data Class 2 </vt:lpstr>
      <vt:lpstr>Hadoop and Big Data Class 2 </vt:lpstr>
      <vt:lpstr>Hadoop and Big Data Class 2 </vt:lpstr>
      <vt:lpstr>Hadoop and Big Data Class 2 </vt:lpstr>
      <vt:lpstr>Hadoop and Big Data Class 2 </vt:lpstr>
      <vt:lpstr>Hadoop and Big Data Class 2 </vt:lpstr>
      <vt:lpstr>Hadoop and Big Data Class 2 </vt:lpstr>
      <vt:lpstr>Hadoop and Big Data Class 2 </vt:lpstr>
      <vt:lpstr>Hadoop and Big Data Class 2 </vt:lpstr>
      <vt:lpstr>Hadoop and Big Data Class 2 </vt:lpstr>
      <vt:lpstr>Hadoop and Big Data Class 2 </vt:lpstr>
      <vt:lpstr>Hadoop and Big Data Class 2 </vt:lpstr>
      <vt:lpstr>Hadoop and Big Data Class 2 </vt:lpstr>
      <vt:lpstr>Homework Class 2 </vt:lpstr>
    </vt:vector>
  </TitlesOfParts>
  <Company>IBM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Suzanne McIntosh</dc:creator>
  <cp:lastModifiedBy>Suzanne McIntosh</cp:lastModifiedBy>
  <cp:revision>757</cp:revision>
  <dcterms:created xsi:type="dcterms:W3CDTF">2013-01-20T16:38:10Z</dcterms:created>
  <dcterms:modified xsi:type="dcterms:W3CDTF">2016-09-13T16:53:12Z</dcterms:modified>
</cp:coreProperties>
</file>