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7"/>
  </p:notesMasterIdLst>
  <p:sldIdLst>
    <p:sldId id="432" r:id="rId3"/>
    <p:sldId id="439" r:id="rId4"/>
    <p:sldId id="441" r:id="rId5"/>
    <p:sldId id="44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6600CC"/>
    <a:srgbClr val="FF00FF"/>
    <a:srgbClr val="FF3300"/>
    <a:srgbClr val="0000CC"/>
    <a:srgbClr val="FF0000"/>
    <a:srgbClr val="7402CA"/>
    <a:srgbClr val="036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1" autoAdjust="0"/>
    <p:restoredTop sz="88018" autoAdjust="0"/>
  </p:normalViewPr>
  <p:slideViewPr>
    <p:cSldViewPr>
      <p:cViewPr>
        <p:scale>
          <a:sx n="85" d="100"/>
          <a:sy n="85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28DDD9-E6B5-48BD-999B-DB6E4C62A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2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53F482-9EF6-4933-A02F-41F1B32907F1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53F482-9EF6-4933-A02F-41F1B32907F1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53F482-9EF6-4933-A02F-41F1B32907F1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5E75CC39-3946-4D27-B368-A496AA02C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5D63-FC5F-4677-858C-E3795B9E4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549BA-764C-4E9C-AAD9-9FFC04379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467F-C4DD-418C-A886-3B5C4AE8E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1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621 w 2880"/>
                <a:gd name="T5" fmla="*/ 288 h 288"/>
                <a:gd name="T6" fmla="*/ 2583 w 2880"/>
                <a:gd name="T7" fmla="*/ 256 h 288"/>
                <a:gd name="T8" fmla="*/ 2421 w 2880"/>
                <a:gd name="T9" fmla="*/ 134 h 288"/>
                <a:gd name="T10" fmla="*/ 2212 w 2880"/>
                <a:gd name="T11" fmla="*/ 46 h 288"/>
                <a:gd name="T12" fmla="*/ 2030 w 2880"/>
                <a:gd name="T13" fmla="*/ 10 h 288"/>
                <a:gd name="T14" fmla="*/ 1923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03 h 290"/>
                <a:gd name="T4" fmla="*/ 2907 w 3194"/>
                <a:gd name="T5" fmla="*/ 305 h 290"/>
                <a:gd name="T6" fmla="*/ 2901 w 3194"/>
                <a:gd name="T7" fmla="*/ 271 h 290"/>
                <a:gd name="T8" fmla="*/ 2876 w 3194"/>
                <a:gd name="T9" fmla="*/ 161 h 290"/>
                <a:gd name="T10" fmla="*/ 2838 w 3194"/>
                <a:gd name="T11" fmla="*/ 34 h 290"/>
                <a:gd name="T12" fmla="*/ 282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002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F576-7846-45B9-84BA-05CB4C3B0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216C-C4C1-4E4C-A4AE-F4926EBB5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92139-8195-4FE6-A928-A1C27462C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77F21-FAB3-467A-935C-B0998D5B2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6E64-FF95-465B-A483-8E678FFBA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1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E40F8-CD8D-4EAF-B307-D95DE6F6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55321-BC04-4B7C-9D02-3B157A421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1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A3613-F341-444B-95E9-C0D33B263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6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FFFB-E2C5-4B8F-BF8A-540091EC7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8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5628-8277-4296-A57B-45E13DEB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7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7593-FF20-4FDB-9954-B1AEBE0D2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6668-E90B-4EE4-B8CD-0E7294562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3EA8C-E1B5-4D80-B4FB-A96D46DFB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6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5332-061E-4CB8-80E5-716154A9C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A4A3-89F1-4A51-AB6A-D576446CC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DCAD-EE77-4A96-981F-BF5FBC70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8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33DF5-6ACF-49B9-AC4D-25FB70C33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A68C9-D280-47B7-90EF-2A0DD9667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7A419F45-F326-4F06-A447-59B7A7C1B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900" i="1" dirty="0" smtClean="0"/>
              <a:t> Fall 2016</a:t>
            </a:r>
            <a:endParaRPr lang="en-US" altLang="en-US" sz="900" i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B166626-15A7-4027-BEA1-168A66B01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 userDrawn="1"/>
        </p:nvSpPr>
        <p:spPr bwMode="auto">
          <a:xfrm>
            <a:off x="219075" y="257175"/>
            <a:ext cx="7648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Arial" charset="0"/>
              </a:rPr>
              <a:t>Programming for Big Data Analytics</a:t>
            </a: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University, Graduate School, Computer</a:t>
            </a:r>
            <a:r>
              <a:rPr lang="en-US" sz="800" baseline="0" dirty="0" smtClean="0">
                <a:solidFill>
                  <a:schemeClr val="bg1"/>
                </a:solidFill>
                <a:latin typeface="Arial" charset="0"/>
              </a:rPr>
              <a:t> Science</a:t>
            </a:r>
            <a:endParaRPr lang="en-US" sz="800" dirty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85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143000"/>
            <a:ext cx="8610600" cy="3200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/>
                <a:cs typeface="Tahoma"/>
              </a:rPr>
              <a:t>Class </a:t>
            </a:r>
            <a:r>
              <a:rPr lang="en-US" altLang="en-US" dirty="0" smtClean="0">
                <a:latin typeface="Tahoma"/>
                <a:cs typeface="Tahoma"/>
              </a:rPr>
              <a:t>2 </a:t>
            </a:r>
            <a:r>
              <a:rPr lang="en-US" altLang="en-US" dirty="0">
                <a:latin typeface="Tahoma"/>
                <a:cs typeface="Tahoma"/>
              </a:rPr>
              <a:t>Homework</a:t>
            </a:r>
          </a:p>
          <a:p>
            <a:pPr eaLnBrk="1" hangingPunct="1"/>
            <a:r>
              <a:rPr lang="en-US" altLang="en-US" sz="2000" dirty="0">
                <a:latin typeface="Tahoma"/>
                <a:ea typeface="Tahoma" panose="020B0604030504040204" pitchFamily="34" charset="0"/>
                <a:cs typeface="Tahoma"/>
              </a:rPr>
              <a:t>RBDA / </a:t>
            </a:r>
            <a:r>
              <a:rPr lang="en-US" altLang="en-US" sz="2000" dirty="0" smtClean="0">
                <a:latin typeface="Tahoma"/>
                <a:ea typeface="Tahoma" panose="020B0604030504040204" pitchFamily="34" charset="0"/>
                <a:cs typeface="Tahoma"/>
              </a:rPr>
              <a:t>PBDA</a:t>
            </a:r>
            <a:endParaRPr lang="en-US" altLang="en-US" sz="2000" dirty="0">
              <a:latin typeface="Tahoma"/>
              <a:ea typeface="Tahom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555931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94E4E4-E497-40FB-B8CB-6AC32FE3FB4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001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 eaLnBrk="1" hangingPunct="1">
              <a:spcBef>
                <a:spcPts val="600"/>
              </a:spcBef>
              <a:buAutoNum type="arabicPeriod"/>
              <a:defRPr/>
            </a:pPr>
            <a:r>
              <a:rPr lang="en-US" sz="1200" kern="0" dirty="0" smtClean="0"/>
              <a:t>If you have not already done so, please install the Cloudera </a:t>
            </a:r>
            <a:r>
              <a:rPr lang="en-US" sz="1200" kern="0" dirty="0" err="1" smtClean="0"/>
              <a:t>Quickstart</a:t>
            </a:r>
            <a:r>
              <a:rPr lang="en-US" sz="1200" kern="0" dirty="0" smtClean="0"/>
              <a:t> VM, or install </a:t>
            </a:r>
            <a:r>
              <a:rPr lang="en-US" sz="1200" kern="0" dirty="0" err="1" smtClean="0"/>
              <a:t>Hadoop</a:t>
            </a:r>
            <a:r>
              <a:rPr lang="en-US" sz="1200" kern="0" dirty="0" smtClean="0"/>
              <a:t> in pseudo-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 smtClean="0"/>
              <a:t>     distributed mode and run the </a:t>
            </a:r>
            <a:r>
              <a:rPr lang="en-US" sz="1200" kern="0" dirty="0" err="1" smtClean="0"/>
              <a:t>MaxTemperature</a:t>
            </a:r>
            <a:r>
              <a:rPr lang="en-US" sz="1200" kern="0" dirty="0" smtClean="0"/>
              <a:t> program. 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 smtClean="0"/>
              <a:t>     Follow instructions from Class 1 assignment and please hand in on NYU Classes. </a:t>
            </a:r>
          </a:p>
          <a:p>
            <a:pPr marL="0" indent="0" eaLnBrk="1" hangingPunct="1">
              <a:spcBef>
                <a:spcPts val="600"/>
              </a:spcBef>
              <a:buFont typeface="+mj-lt"/>
              <a:buAutoNum type="arabicPeriod"/>
              <a:defRPr/>
            </a:pPr>
            <a:endParaRPr lang="en-US" sz="1200" kern="0" dirty="0" smtClean="0"/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 smtClean="0"/>
              <a:t>     For help, send an email addressed to me and our </a:t>
            </a:r>
            <a:r>
              <a:rPr lang="en-US" sz="1200" kern="0" dirty="0" err="1" smtClean="0"/>
              <a:t>TAs.</a:t>
            </a:r>
            <a:endParaRPr lang="en-US" sz="1200" kern="0" dirty="0" smtClean="0"/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endParaRPr lang="en-US" sz="1200" kern="0" dirty="0" smtClean="0"/>
          </a:p>
          <a:p>
            <a:pPr marL="0" lvl="1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 smtClean="0"/>
              <a:t>2. Please complete last week’s TDG reading if you haven’t already done so.</a:t>
            </a:r>
          </a:p>
          <a:p>
            <a:pPr marL="0" lvl="1" indent="0" eaLnBrk="1" hangingPunct="1">
              <a:spcBef>
                <a:spcPts val="600"/>
              </a:spcBef>
              <a:buFont typeface="+mj-lt"/>
              <a:buAutoNum type="arabicPeriod"/>
              <a:defRPr/>
            </a:pPr>
            <a:endParaRPr lang="en-US" sz="1200" kern="0" dirty="0" smtClean="0"/>
          </a:p>
          <a:p>
            <a:pPr marL="0" lvl="1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 smtClean="0"/>
              <a:t>3. Please read:</a:t>
            </a:r>
          </a:p>
          <a:p>
            <a:pPr marL="742950" lvl="3" indent="-285750" eaLnBrk="1" hangingPunct="1">
              <a:spcBef>
                <a:spcPts val="600"/>
              </a:spcBef>
              <a:defRPr/>
            </a:pPr>
            <a:r>
              <a:rPr lang="en-US" sz="1200" dirty="0" smtClean="0"/>
              <a:t>Chapter 2: Page 30-37.</a:t>
            </a:r>
          </a:p>
          <a:p>
            <a:pPr marL="742950" lvl="3" indent="-285750" eaLnBrk="1" hangingPunct="1">
              <a:spcBef>
                <a:spcPts val="600"/>
              </a:spcBef>
              <a:defRPr/>
            </a:pPr>
            <a:r>
              <a:rPr lang="en-US" sz="1200" dirty="0" smtClean="0"/>
              <a:t>Chapter 3: Stop at top of p.48, read p. 70-71,  read bottom of p.73-top of p.76.</a:t>
            </a:r>
          </a:p>
          <a:p>
            <a:pPr marL="0" indent="0" eaLnBrk="1" hangingPunct="1">
              <a:spcBef>
                <a:spcPts val="600"/>
              </a:spcBef>
              <a:buFont typeface="+mj-lt"/>
              <a:buAutoNum type="arabicPeriod"/>
              <a:defRPr/>
            </a:pPr>
            <a:endParaRPr lang="en-US" sz="1200" kern="0" dirty="0" smtClean="0"/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 smtClean="0"/>
              <a:t>4. Please read: “The Google File System”, by </a:t>
            </a:r>
            <a:r>
              <a:rPr lang="en-US" sz="1200" kern="0" dirty="0" err="1" smtClean="0"/>
              <a:t>Ghemawat</a:t>
            </a:r>
            <a:r>
              <a:rPr lang="en-US" sz="1200" kern="0" dirty="0" smtClean="0"/>
              <a:t>, </a:t>
            </a:r>
            <a:r>
              <a:rPr lang="en-US" sz="1200" kern="0" dirty="0" err="1" smtClean="0"/>
              <a:t>Gobioff</a:t>
            </a:r>
            <a:r>
              <a:rPr lang="en-US" sz="1200" kern="0" dirty="0" smtClean="0"/>
              <a:t>, and Leung. 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 smtClean="0"/>
              <a:t>    Link: http://</a:t>
            </a:r>
            <a:r>
              <a:rPr lang="en-US" sz="1200" kern="0" dirty="0" err="1" smtClean="0"/>
              <a:t>static.googleusercontent.com</a:t>
            </a:r>
            <a:r>
              <a:rPr lang="en-US" sz="1200" kern="0" dirty="0" smtClean="0"/>
              <a:t>/media/</a:t>
            </a:r>
            <a:r>
              <a:rPr lang="en-US" sz="1200" kern="0" dirty="0" err="1" smtClean="0"/>
              <a:t>research.google.com</a:t>
            </a:r>
            <a:r>
              <a:rPr lang="en-US" sz="1200" kern="0" dirty="0" smtClean="0"/>
              <a:t>/en//archive/gfs-sosp2003.pdf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 smtClean="0"/>
              <a:t>    Read sections 1 and 2 at least. You will notice a difference in terminology when compared with HDFS.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sz="1200" kern="0" dirty="0"/>
              <a:t> </a:t>
            </a:r>
            <a:r>
              <a:rPr lang="en-US" sz="1200" kern="0" dirty="0" smtClean="0"/>
              <a:t>   Please summarize the paper in one paragraph.</a:t>
            </a:r>
            <a:endParaRPr lang="en-US" sz="1200" kern="0" dirty="0" smtClean="0"/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endParaRPr lang="en-US" sz="1200" kern="0" dirty="0" smtClean="0"/>
          </a:p>
        </p:txBody>
      </p:sp>
    </p:spTree>
    <p:extLst>
      <p:ext uri="{BB962C8B-B14F-4D97-AF65-F5344CB8AC3E}">
        <p14:creationId xmlns:p14="http://schemas.microsoft.com/office/powerpoint/2010/main" val="23472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94E4E4-E497-40FB-B8CB-6AC32FE3FB4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100" kern="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kern="0" dirty="0" smtClean="0"/>
              <a:t>5. Write a Java (or Python or C/C++) program that accomplishes the following (you must work independently):</a:t>
            </a:r>
          </a:p>
          <a:p>
            <a:pPr marL="228600" lvl="1" indent="-2286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628650" lvl="2" eaLnBrk="1" hangingPunct="1">
              <a:lnSpc>
                <a:spcPct val="80000"/>
              </a:lnSpc>
              <a:buAutoNum type="alphaLcPeriod"/>
              <a:defRPr/>
            </a:pPr>
            <a:r>
              <a:rPr lang="en-US" sz="1100" kern="0" dirty="0" smtClean="0"/>
              <a:t>Searches </a:t>
            </a:r>
            <a:r>
              <a:rPr lang="en-US" sz="1100" kern="0" dirty="0" smtClean="0"/>
              <a:t>for all of the following strings in the input tweets (you can provide these as parameters, or hardcode </a:t>
            </a:r>
            <a:endParaRPr lang="en-US" sz="1100" kern="0" dirty="0" smtClean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en-US" sz="1100" kern="0" dirty="0"/>
              <a:t> </a:t>
            </a:r>
            <a:r>
              <a:rPr lang="en-US" sz="1100" kern="0" dirty="0" smtClean="0"/>
              <a:t>      </a:t>
            </a:r>
            <a:r>
              <a:rPr lang="en-US" sz="1100" kern="0" dirty="0" smtClean="0"/>
              <a:t>them</a:t>
            </a:r>
            <a:r>
              <a:rPr lang="en-US" sz="1100" kern="0" dirty="0" smtClean="0"/>
              <a:t>)</a:t>
            </a:r>
            <a:r>
              <a:rPr lang="en-US" sz="1100" kern="0" dirty="0" smtClean="0"/>
              <a:t>:</a:t>
            </a: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en-US" sz="1100" kern="0" dirty="0" smtClean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en-US" sz="1100" kern="0" dirty="0" smtClean="0">
                <a:latin typeface="Courier New"/>
                <a:cs typeface="Courier New"/>
              </a:rPr>
              <a:t>    hackathon, Dec, Chicago, Java</a:t>
            </a:r>
          </a:p>
          <a:p>
            <a:pPr marL="628650" lvl="2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en-US" sz="1100" kern="0" dirty="0" smtClean="0"/>
              <a:t>b. Accepts a small input file to be searched containing lines of the form: </a:t>
            </a:r>
            <a:r>
              <a:rPr lang="en-US" sz="1100" b="1" i="1" kern="0" dirty="0" err="1" smtClean="0"/>
              <a:t>Date,Time,Name,Tweet</a:t>
            </a:r>
            <a:r>
              <a:rPr lang="en-US" sz="1100" b="1" i="1" kern="0" dirty="0" smtClean="0"/>
              <a:t>    </a:t>
            </a:r>
            <a:r>
              <a:rPr lang="en-US" sz="1100" kern="0" dirty="0" smtClean="0"/>
              <a:t>  		</a:t>
            </a:r>
          </a:p>
          <a:p>
            <a:pPr marL="457200" lvl="3" indent="0" eaLnBrk="1" hangingPunct="1">
              <a:lnSpc>
                <a:spcPct val="80000"/>
              </a:lnSpc>
              <a:buNone/>
              <a:defRPr/>
            </a:pPr>
            <a:r>
              <a:rPr lang="en-US" sz="1100" kern="0" dirty="0" smtClean="0"/>
              <a:t>    Here is the </a:t>
            </a:r>
            <a:r>
              <a:rPr lang="en-US" sz="1100" b="1" i="1" u="sng" kern="0" dirty="0" smtClean="0"/>
              <a:t>exact data</a:t>
            </a:r>
            <a:r>
              <a:rPr lang="en-US" sz="1100" kern="0" dirty="0" smtClean="0"/>
              <a:t> to type into your input file:</a:t>
            </a:r>
          </a:p>
          <a:p>
            <a:pPr marL="685800" lvl="3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r>
              <a:rPr lang="en-US" sz="1000" kern="0" dirty="0" smtClean="0">
                <a:latin typeface="Courier New"/>
                <a:cs typeface="Courier New"/>
              </a:rPr>
              <a:t>09-Dec-16,5:00PM;#</a:t>
            </a:r>
            <a:r>
              <a:rPr lang="en-US" sz="1000" kern="0" dirty="0" err="1" smtClean="0">
                <a:latin typeface="Courier New"/>
                <a:cs typeface="Courier New"/>
              </a:rPr>
              <a:t>Hackatopia,Tribeca</a:t>
            </a:r>
            <a:r>
              <a:rPr lang="en-US" sz="1000" kern="0" dirty="0" smtClean="0">
                <a:latin typeface="Courier New"/>
                <a:cs typeface="Courier New"/>
              </a:rPr>
              <a:t> Film </a:t>
            </a:r>
            <a:r>
              <a:rPr lang="en-US" sz="1000" kern="0" dirty="0" err="1" smtClean="0">
                <a:latin typeface="Courier New"/>
                <a:cs typeface="Courier New"/>
              </a:rPr>
              <a:t>Hackathon</a:t>
            </a:r>
            <a:r>
              <a:rPr lang="en-US" sz="1000" kern="0" dirty="0" smtClean="0">
                <a:latin typeface="Courier New"/>
                <a:cs typeface="Courier New"/>
              </a:rPr>
              <a:t>: Code As A New Language For Content Creators </a:t>
            </a:r>
            <a:r>
              <a:rPr lang="en-US" sz="1000" kern="0" dirty="0" err="1" smtClean="0">
                <a:latin typeface="Courier New"/>
                <a:cs typeface="Courier New"/>
              </a:rPr>
              <a:t>Hackathon</a:t>
            </a:r>
            <a:endParaRPr lang="en-US" sz="1000" kern="0" dirty="0" smtClean="0">
              <a:latin typeface="Courier New"/>
              <a:cs typeface="Courier New"/>
            </a:endParaRPr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r>
              <a:rPr lang="en-US" sz="1000" kern="0" dirty="0" smtClean="0">
                <a:latin typeface="Courier New"/>
                <a:cs typeface="Courier New"/>
              </a:rPr>
              <a:t>28-Oct-16,7:00PM;#</a:t>
            </a:r>
            <a:r>
              <a:rPr lang="en-US" sz="1000" kern="0" dirty="0" err="1" smtClean="0">
                <a:latin typeface="Courier New"/>
                <a:cs typeface="Courier New"/>
              </a:rPr>
              <a:t>NYCHadoop,Hadoop</a:t>
            </a:r>
            <a:r>
              <a:rPr lang="en-US" sz="1000" kern="0" dirty="0" smtClean="0">
                <a:latin typeface="Courier New"/>
                <a:cs typeface="Courier New"/>
              </a:rPr>
              <a:t>-NYC Strata/</a:t>
            </a:r>
            <a:r>
              <a:rPr lang="en-US" sz="1000" kern="0" dirty="0" err="1" smtClean="0">
                <a:latin typeface="Courier New"/>
                <a:cs typeface="Courier New"/>
              </a:rPr>
              <a:t>Hadoop</a:t>
            </a:r>
            <a:r>
              <a:rPr lang="en-US" sz="1000" kern="0" dirty="0" smtClean="0">
                <a:latin typeface="Courier New"/>
                <a:cs typeface="Courier New"/>
              </a:rPr>
              <a:t> World </a:t>
            </a:r>
            <a:r>
              <a:rPr lang="en-US" sz="1000" kern="0" dirty="0" err="1" smtClean="0">
                <a:latin typeface="Courier New"/>
                <a:cs typeface="Courier New"/>
              </a:rPr>
              <a:t>Meetup</a:t>
            </a:r>
            <a:r>
              <a:rPr lang="en-US" sz="1000" kern="0" dirty="0" smtClean="0">
                <a:latin typeface="Courier New"/>
                <a:cs typeface="Courier New"/>
              </a:rPr>
              <a:t> at </a:t>
            </a:r>
            <a:r>
              <a:rPr lang="en-US" sz="1000" kern="0" dirty="0" err="1" smtClean="0">
                <a:latin typeface="Courier New"/>
                <a:cs typeface="Courier New"/>
              </a:rPr>
              <a:t>AppNexus</a:t>
            </a:r>
            <a:r>
              <a:rPr lang="en-US" sz="1000" kern="0" dirty="0" smtClean="0">
                <a:latin typeface="Courier New"/>
                <a:cs typeface="Courier New"/>
              </a:rPr>
              <a:t> NYC</a:t>
            </a:r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r>
              <a:rPr lang="en-US" sz="1000" kern="0" dirty="0" smtClean="0">
                <a:latin typeface="Courier New"/>
                <a:cs typeface="Courier New"/>
              </a:rPr>
              <a:t>31-Dec-16,3:00PM;#</a:t>
            </a:r>
            <a:r>
              <a:rPr lang="en-US" sz="1000" kern="0" dirty="0" err="1" smtClean="0">
                <a:latin typeface="Courier New"/>
                <a:cs typeface="Courier New"/>
              </a:rPr>
              <a:t>Hackatopia,Designers</a:t>
            </a:r>
            <a:r>
              <a:rPr lang="en-US" sz="1000" kern="0" dirty="0" smtClean="0">
                <a:latin typeface="Courier New"/>
                <a:cs typeface="Courier New"/>
              </a:rPr>
              <a:t>, Developers, Doers, don't miss this upcoming Chicago </a:t>
            </a:r>
            <a:r>
              <a:rPr lang="en-US" sz="1000" kern="0" dirty="0" err="1" smtClean="0">
                <a:latin typeface="Courier New"/>
                <a:cs typeface="Courier New"/>
              </a:rPr>
              <a:t>hackathon</a:t>
            </a:r>
            <a:endParaRPr lang="en-US" sz="1000" kern="0" dirty="0" smtClean="0">
              <a:latin typeface="Courier New"/>
              <a:cs typeface="Courier New"/>
            </a:endParaRP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en-US" sz="1100" kern="0" dirty="0" smtClean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en-US" sz="1100" kern="0" dirty="0" smtClean="0"/>
              <a:t>c. </a:t>
            </a:r>
            <a:r>
              <a:rPr lang="en-US" sz="1100" kern="0" dirty="0" smtClean="0"/>
              <a:t>Your </a:t>
            </a:r>
            <a:r>
              <a:rPr lang="en-US" sz="1100" kern="0" dirty="0" smtClean="0"/>
              <a:t>code will search for all of the </a:t>
            </a:r>
            <a:r>
              <a:rPr lang="en-US" sz="1100" kern="0" dirty="0" smtClean="0"/>
              <a:t>search strings </a:t>
            </a:r>
            <a:r>
              <a:rPr lang="en-US" sz="1100" kern="0" dirty="0" smtClean="0"/>
              <a:t>in the input </a:t>
            </a:r>
            <a:r>
              <a:rPr lang="en-US" sz="1100" kern="0" dirty="0" smtClean="0"/>
              <a:t>file and output the number of tweets that contained each search string/ The </a:t>
            </a:r>
            <a:r>
              <a:rPr lang="en-US" sz="1100" kern="0" dirty="0" smtClean="0"/>
              <a:t>matching </a:t>
            </a:r>
            <a:r>
              <a:rPr lang="en-US" sz="1100" kern="0" dirty="0" smtClean="0"/>
              <a:t>is not case sensitive.</a:t>
            </a:r>
            <a:endParaRPr lang="en-US" sz="1100" kern="0" dirty="0" smtClean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en-US" sz="1100" kern="0" dirty="0" smtClean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en-US" sz="1100" kern="0" dirty="0" smtClean="0"/>
              <a:t>d</a:t>
            </a:r>
            <a:r>
              <a:rPr lang="en-US" sz="1100" kern="0" dirty="0" smtClean="0"/>
              <a:t>. </a:t>
            </a:r>
            <a:r>
              <a:rPr lang="en-US" sz="1100" kern="0" dirty="0" smtClean="0"/>
              <a:t>Your code should output </a:t>
            </a:r>
            <a:r>
              <a:rPr lang="en-US" sz="1100" kern="0" dirty="0" smtClean="0"/>
              <a:t>the number of tweets that contained each </a:t>
            </a:r>
            <a:r>
              <a:rPr lang="en-US" sz="1100" kern="0" dirty="0" smtClean="0"/>
              <a:t>search string</a:t>
            </a:r>
            <a:r>
              <a:rPr lang="en-US" sz="1100" kern="0" dirty="0" smtClean="0"/>
              <a:t>. Using the </a:t>
            </a:r>
            <a:r>
              <a:rPr lang="en-US" sz="1100" kern="0" dirty="0" smtClean="0"/>
              <a:t>input data above</a:t>
            </a:r>
            <a:r>
              <a:rPr lang="en-US" sz="1100" kern="0" dirty="0" smtClean="0"/>
              <a:t>, the </a:t>
            </a:r>
            <a:r>
              <a:rPr lang="en-US" sz="1100" kern="0" dirty="0" smtClean="0"/>
              <a:t>resulting</a:t>
            </a: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en-US" sz="1100" kern="0" dirty="0"/>
              <a:t> </a:t>
            </a:r>
            <a:r>
              <a:rPr lang="en-US" sz="1100" kern="0" dirty="0" smtClean="0"/>
              <a:t>   </a:t>
            </a:r>
            <a:r>
              <a:rPr lang="en-US" sz="1100" kern="0" dirty="0" smtClean="0"/>
              <a:t> counts will </a:t>
            </a:r>
            <a:r>
              <a:rPr lang="en-US" sz="1100" kern="0" dirty="0" smtClean="0"/>
              <a:t>be:</a:t>
            </a:r>
          </a:p>
          <a:p>
            <a:pPr marL="628650" lvl="2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857250" lvl="3" indent="-400050" eaLnBrk="1" hangingPunct="1">
              <a:lnSpc>
                <a:spcPct val="80000"/>
              </a:lnSpc>
              <a:buNone/>
              <a:defRPr/>
            </a:pPr>
            <a:r>
              <a:rPr lang="en-US" sz="1100" kern="0" dirty="0"/>
              <a:t>	</a:t>
            </a:r>
            <a:r>
              <a:rPr lang="en-US" sz="1100" kern="0" dirty="0" smtClean="0"/>
              <a:t>Chicago 1</a:t>
            </a:r>
          </a:p>
          <a:p>
            <a:pPr marL="857250" lvl="3" indent="-400050" eaLnBrk="1" hangingPunct="1">
              <a:lnSpc>
                <a:spcPct val="80000"/>
              </a:lnSpc>
              <a:buNone/>
              <a:defRPr/>
            </a:pPr>
            <a:r>
              <a:rPr lang="en-US" sz="1100" kern="0" dirty="0"/>
              <a:t>	</a:t>
            </a:r>
            <a:r>
              <a:rPr lang="en-US" sz="1100" kern="0" dirty="0" smtClean="0"/>
              <a:t>Dec </a:t>
            </a:r>
            <a:r>
              <a:rPr lang="en-US" sz="1100" kern="0" dirty="0" smtClean="0"/>
              <a:t>2</a:t>
            </a:r>
          </a:p>
          <a:p>
            <a:pPr marL="857250" lvl="3" indent="-400050" eaLnBrk="1" hangingPunct="1">
              <a:lnSpc>
                <a:spcPct val="80000"/>
              </a:lnSpc>
              <a:buNone/>
              <a:defRPr/>
            </a:pPr>
            <a:r>
              <a:rPr lang="en-US" sz="1100" kern="0" dirty="0" smtClean="0"/>
              <a:t>	Java </a:t>
            </a:r>
            <a:r>
              <a:rPr lang="en-US" sz="1100" kern="0" dirty="0" smtClean="0"/>
              <a:t>0</a:t>
            </a:r>
          </a:p>
          <a:p>
            <a:pPr marL="857250" lvl="3" indent="-400050" eaLnBrk="1" hangingPunct="1">
              <a:lnSpc>
                <a:spcPct val="80000"/>
              </a:lnSpc>
              <a:buNone/>
              <a:defRPr/>
            </a:pPr>
            <a:r>
              <a:rPr lang="en-US" sz="1100" kern="0" dirty="0"/>
              <a:t>	</a:t>
            </a:r>
            <a:r>
              <a:rPr lang="en-US" sz="1100" kern="0" dirty="0" err="1"/>
              <a:t>hackathon</a:t>
            </a:r>
            <a:r>
              <a:rPr lang="en-US" sz="1100" kern="0" dirty="0"/>
              <a:t> </a:t>
            </a:r>
            <a:r>
              <a:rPr lang="en-US" sz="1100" kern="0" dirty="0" smtClean="0"/>
              <a:t>2</a:t>
            </a:r>
            <a:endParaRPr lang="en-US" sz="1100" kern="0" dirty="0" smtClean="0"/>
          </a:p>
          <a:p>
            <a:pPr marL="685800" lvl="3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457200" lvl="3" indent="0" eaLnBrk="1" hangingPunct="1">
              <a:lnSpc>
                <a:spcPct val="80000"/>
              </a:lnSpc>
              <a:buNone/>
              <a:defRPr/>
            </a:pPr>
            <a:r>
              <a:rPr lang="en-US" altLang="en-US" sz="1100" dirty="0" smtClean="0"/>
              <a:t>e. </a:t>
            </a:r>
            <a:r>
              <a:rPr lang="en-US" sz="1100" dirty="0"/>
              <a:t>Upload homework to NYU Classes. To receive full credit, please hand in all of the following items by </a:t>
            </a:r>
            <a:r>
              <a:rPr lang="en-US" sz="1100" dirty="0" smtClean="0"/>
              <a:t>next class:</a:t>
            </a:r>
            <a:endParaRPr lang="en-US" sz="1100" dirty="0"/>
          </a:p>
          <a:p>
            <a:pPr marL="457200" lvl="3" indent="0" eaLnBrk="1" hangingPunct="1">
              <a:buNone/>
              <a:defRPr/>
            </a:pPr>
            <a:r>
              <a:rPr lang="en-US" sz="1100" dirty="0"/>
              <a:t>     - Your program, </a:t>
            </a:r>
            <a:r>
              <a:rPr lang="en-US" sz="1100" dirty="0" smtClean="0"/>
              <a:t>your input file, </a:t>
            </a:r>
            <a:r>
              <a:rPr lang="en-US" sz="1100" dirty="0"/>
              <a:t>and job </a:t>
            </a:r>
            <a:r>
              <a:rPr lang="en-US" sz="1100" dirty="0" smtClean="0"/>
              <a:t>output.</a:t>
            </a:r>
            <a:endParaRPr lang="en-US" sz="1100" dirty="0"/>
          </a:p>
          <a:p>
            <a:pPr marL="457200" lvl="3" indent="0" eaLnBrk="1" hangingPunct="1">
              <a:buNone/>
              <a:defRPr/>
            </a:pPr>
            <a:r>
              <a:rPr lang="en-US" sz="1100" dirty="0"/>
              <a:t>     - Evidence that the program ran successfully (e.g. screen shots or output </a:t>
            </a:r>
            <a:r>
              <a:rPr lang="en-US" sz="1100" dirty="0" smtClean="0"/>
              <a:t>log</a:t>
            </a:r>
            <a:r>
              <a:rPr lang="en-US" sz="1100" dirty="0"/>
              <a:t> </a:t>
            </a:r>
            <a:r>
              <a:rPr lang="en-US" sz="1100" dirty="0" smtClean="0"/>
              <a:t>as you did for homework #1)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0262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94E4E4-E497-40FB-B8CB-6AC32FE3FB4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100" kern="0" dirty="0" smtClean="0"/>
              <a:t>6</a:t>
            </a:r>
            <a:r>
              <a:rPr lang="en-US" sz="1100" kern="0" dirty="0" smtClean="0"/>
              <a:t>. This is a similar program to the one you just wrote in the previous step, but this time, you will use the </a:t>
            </a:r>
            <a:r>
              <a:rPr lang="en-US" sz="1100" kern="0" dirty="0" err="1" smtClean="0"/>
              <a:t>MapReduce</a:t>
            </a:r>
            <a:r>
              <a:rPr lang="en-US" sz="1100" kern="0" dirty="0" smtClean="0"/>
              <a:t> framework and you'll write an algorithm that takes advantage of the cluster resources (you must work independently). Your program:</a:t>
            </a:r>
          </a:p>
          <a:p>
            <a:pPr marL="228600" lvl="1" indent="-228600" eaLnBrk="1" hangingPunct="1"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628650" lvl="2" eaLnBrk="1" hangingPunct="1">
              <a:buAutoNum type="alphaLcPeriod"/>
              <a:defRPr/>
            </a:pPr>
            <a:r>
              <a:rPr lang="en-US" sz="1100" kern="0" dirty="0" smtClean="0"/>
              <a:t>Searches </a:t>
            </a:r>
            <a:r>
              <a:rPr lang="en-US" sz="1100" kern="0" dirty="0" smtClean="0"/>
              <a:t>for </a:t>
            </a:r>
            <a:r>
              <a:rPr lang="en-US" sz="1100" kern="0" dirty="0" smtClean="0"/>
              <a:t>the same string as in the </a:t>
            </a:r>
            <a:r>
              <a:rPr lang="en-US" sz="1100" kern="0" smtClean="0"/>
              <a:t>previous exercise </a:t>
            </a:r>
            <a:r>
              <a:rPr lang="en-US" sz="1100" kern="0" dirty="0" smtClean="0"/>
              <a:t>(you can provide these as parameters, or hardcode </a:t>
            </a:r>
            <a:endParaRPr lang="en-US" sz="1100" kern="0" dirty="0" smtClean="0"/>
          </a:p>
          <a:p>
            <a:pPr marL="400050" lvl="2" indent="0" eaLnBrk="1" hangingPunct="1">
              <a:buNone/>
              <a:defRPr/>
            </a:pPr>
            <a:r>
              <a:rPr lang="en-US" sz="1100" kern="0" dirty="0"/>
              <a:t> </a:t>
            </a:r>
            <a:r>
              <a:rPr lang="en-US" sz="1100" kern="0" dirty="0" smtClean="0"/>
              <a:t>      </a:t>
            </a:r>
            <a:r>
              <a:rPr lang="en-US" sz="1100" kern="0" dirty="0" smtClean="0"/>
              <a:t>them</a:t>
            </a:r>
            <a:r>
              <a:rPr lang="en-US" sz="1100" kern="0" dirty="0" smtClean="0"/>
              <a:t>):</a:t>
            </a:r>
          </a:p>
          <a:p>
            <a:pPr marL="400050" lvl="2" indent="0" eaLnBrk="1" hangingPunct="1">
              <a:buNone/>
              <a:defRPr/>
            </a:pPr>
            <a:r>
              <a:rPr lang="en-US" sz="1100" kern="0" dirty="0" smtClean="0">
                <a:latin typeface="Courier New"/>
                <a:cs typeface="Courier New"/>
              </a:rPr>
              <a:t>    hackathon, Dec, Chicago, Java</a:t>
            </a:r>
          </a:p>
          <a:p>
            <a:pPr marL="628650" lvl="2" eaLnBrk="1" hangingPunct="1"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400050" lvl="2" indent="0" eaLnBrk="1" hangingPunct="1">
              <a:buNone/>
              <a:defRPr/>
            </a:pPr>
            <a:r>
              <a:rPr lang="en-US" sz="1100" kern="0" dirty="0" smtClean="0"/>
              <a:t>b. Accepts </a:t>
            </a:r>
            <a:r>
              <a:rPr lang="en-US" sz="1100" kern="0" dirty="0" smtClean="0"/>
              <a:t>the same </a:t>
            </a:r>
            <a:r>
              <a:rPr lang="en-US" sz="1100" kern="0" dirty="0" smtClean="0"/>
              <a:t>small input </a:t>
            </a:r>
            <a:r>
              <a:rPr lang="en-US" sz="1100" kern="0" dirty="0" smtClean="0"/>
              <a:t>file you used in the previous exercise and searches it.</a:t>
            </a:r>
            <a:endParaRPr lang="en-US" sz="1100" kern="0" dirty="0" smtClean="0"/>
          </a:p>
          <a:p>
            <a:pPr marL="400050" lvl="2" indent="0" eaLnBrk="1" hangingPunct="1">
              <a:buNone/>
              <a:defRPr/>
            </a:pPr>
            <a:endParaRPr lang="en-US" sz="1100" kern="0" dirty="0" smtClean="0"/>
          </a:p>
          <a:p>
            <a:pPr marL="400050" lvl="2" indent="0" eaLnBrk="1" hangingPunct="1">
              <a:buNone/>
              <a:defRPr/>
            </a:pPr>
            <a:r>
              <a:rPr lang="en-US" sz="1100" kern="0" dirty="0" smtClean="0"/>
              <a:t>c. The Mapper code will search for all of the </a:t>
            </a:r>
            <a:r>
              <a:rPr lang="en-US" sz="1100" kern="0" dirty="0" smtClean="0"/>
              <a:t>search strings </a:t>
            </a:r>
            <a:r>
              <a:rPr lang="en-US" sz="1100" kern="0" dirty="0" smtClean="0"/>
              <a:t>in the input </a:t>
            </a:r>
            <a:r>
              <a:rPr lang="en-US" sz="1100" kern="0" dirty="0" smtClean="0"/>
              <a:t>file. The </a:t>
            </a:r>
            <a:r>
              <a:rPr lang="en-US" sz="1100" kern="0" dirty="0" smtClean="0"/>
              <a:t>matching </a:t>
            </a:r>
            <a:r>
              <a:rPr lang="en-US" sz="1100" kern="0" dirty="0" smtClean="0"/>
              <a:t>is not case sensitive.</a:t>
            </a:r>
            <a:endParaRPr lang="en-US" sz="1100" kern="0" dirty="0" smtClean="0"/>
          </a:p>
          <a:p>
            <a:pPr marL="400050" lvl="2" indent="0" eaLnBrk="1" hangingPunct="1">
              <a:buNone/>
              <a:defRPr/>
            </a:pPr>
            <a:endParaRPr lang="en-US" sz="1100" kern="0" dirty="0" smtClean="0"/>
          </a:p>
          <a:p>
            <a:pPr marL="400050" lvl="2" indent="0" eaLnBrk="1" hangingPunct="1">
              <a:buNone/>
              <a:defRPr/>
            </a:pPr>
            <a:r>
              <a:rPr lang="en-US" sz="1100" kern="0" dirty="0" smtClean="0"/>
              <a:t>d</a:t>
            </a:r>
            <a:r>
              <a:rPr lang="en-US" sz="1100" kern="0" dirty="0" smtClean="0"/>
              <a:t>. The Reducer code will output the number of tweets that contained each </a:t>
            </a:r>
            <a:r>
              <a:rPr lang="en-US" sz="1100" kern="0" dirty="0" smtClean="0"/>
              <a:t>search string</a:t>
            </a:r>
            <a:r>
              <a:rPr lang="en-US" sz="1100" kern="0" dirty="0" smtClean="0"/>
              <a:t>. Using the </a:t>
            </a:r>
            <a:r>
              <a:rPr lang="en-US" sz="1100" kern="0" dirty="0" smtClean="0"/>
              <a:t>input above</a:t>
            </a:r>
            <a:r>
              <a:rPr lang="en-US" sz="1100" kern="0" dirty="0" smtClean="0"/>
              <a:t>, the </a:t>
            </a:r>
            <a:r>
              <a:rPr lang="en-US" sz="1100" kern="0" dirty="0" smtClean="0"/>
              <a:t>resulting</a:t>
            </a:r>
          </a:p>
          <a:p>
            <a:pPr marL="400050" lvl="2" indent="0" eaLnBrk="1" hangingPunct="1">
              <a:buNone/>
              <a:defRPr/>
            </a:pPr>
            <a:r>
              <a:rPr lang="en-US" sz="1100" kern="0" dirty="0"/>
              <a:t> </a:t>
            </a:r>
            <a:r>
              <a:rPr lang="en-US" sz="1100" kern="0" dirty="0" smtClean="0"/>
              <a:t>   </a:t>
            </a:r>
            <a:r>
              <a:rPr lang="en-US" sz="1100" kern="0" dirty="0" smtClean="0"/>
              <a:t> counts will </a:t>
            </a:r>
            <a:r>
              <a:rPr lang="en-US" sz="1100" kern="0" dirty="0" smtClean="0"/>
              <a:t>be:</a:t>
            </a:r>
          </a:p>
          <a:p>
            <a:pPr marL="628650" lvl="2" eaLnBrk="1" hangingPunct="1"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857250" lvl="3" indent="-400050" eaLnBrk="1" hangingPunct="1">
              <a:buNone/>
              <a:defRPr/>
            </a:pPr>
            <a:r>
              <a:rPr lang="en-US" sz="1100" kern="0" dirty="0"/>
              <a:t>	</a:t>
            </a:r>
            <a:r>
              <a:rPr lang="en-US" sz="1100" kern="0" dirty="0" smtClean="0"/>
              <a:t>Chicago 1</a:t>
            </a:r>
          </a:p>
          <a:p>
            <a:pPr marL="857250" lvl="3" indent="-400050" eaLnBrk="1" hangingPunct="1">
              <a:buNone/>
              <a:defRPr/>
            </a:pPr>
            <a:r>
              <a:rPr lang="en-US" sz="1100" kern="0" dirty="0"/>
              <a:t>	</a:t>
            </a:r>
            <a:r>
              <a:rPr lang="en-US" sz="1100" kern="0" dirty="0" smtClean="0"/>
              <a:t>Dec </a:t>
            </a:r>
            <a:r>
              <a:rPr lang="en-US" sz="1100" kern="0" dirty="0" smtClean="0"/>
              <a:t>2</a:t>
            </a:r>
          </a:p>
          <a:p>
            <a:pPr marL="857250" lvl="3" indent="-400050" eaLnBrk="1" hangingPunct="1">
              <a:buNone/>
              <a:defRPr/>
            </a:pPr>
            <a:r>
              <a:rPr lang="en-US" sz="1100" kern="0" dirty="0" smtClean="0"/>
              <a:t>	Java </a:t>
            </a:r>
            <a:r>
              <a:rPr lang="en-US" sz="1100" kern="0" dirty="0" smtClean="0"/>
              <a:t>0</a:t>
            </a:r>
          </a:p>
          <a:p>
            <a:pPr marL="857250" lvl="3" indent="-400050" eaLnBrk="1" hangingPunct="1">
              <a:buNone/>
              <a:defRPr/>
            </a:pPr>
            <a:r>
              <a:rPr lang="en-US" sz="1100" kern="0" dirty="0"/>
              <a:t>	</a:t>
            </a:r>
            <a:r>
              <a:rPr lang="en-US" sz="1100" kern="0" dirty="0" err="1"/>
              <a:t>hackathon</a:t>
            </a:r>
            <a:r>
              <a:rPr lang="en-US" sz="1100" kern="0" dirty="0"/>
              <a:t> </a:t>
            </a:r>
            <a:r>
              <a:rPr lang="en-US" sz="1100" kern="0" dirty="0" smtClean="0"/>
              <a:t>2</a:t>
            </a:r>
            <a:endParaRPr lang="en-US" sz="1100" kern="0" dirty="0" smtClean="0"/>
          </a:p>
          <a:p>
            <a:pPr marL="685800" lvl="3" eaLnBrk="1" hangingPunct="1">
              <a:buFont typeface="+mj-lt"/>
              <a:buAutoNum type="arabicPeriod"/>
              <a:defRPr/>
            </a:pPr>
            <a:endParaRPr lang="en-US" sz="1100" kern="0" dirty="0" smtClean="0"/>
          </a:p>
          <a:p>
            <a:pPr marL="457200" lvl="3" indent="0" eaLnBrk="1" hangingPunct="1">
              <a:buNone/>
              <a:defRPr/>
            </a:pPr>
            <a:r>
              <a:rPr lang="en-US" altLang="en-US" sz="1100" dirty="0" smtClean="0"/>
              <a:t>e. </a:t>
            </a:r>
            <a:r>
              <a:rPr lang="en-US" sz="1100" dirty="0"/>
              <a:t>Upload homework to NYU Classes. To receive full credit, please hand in all of the following items by </a:t>
            </a:r>
            <a:r>
              <a:rPr lang="en-US" sz="1100" dirty="0" smtClean="0"/>
              <a:t>next class:</a:t>
            </a:r>
            <a:endParaRPr lang="en-US" sz="1100" dirty="0"/>
          </a:p>
          <a:p>
            <a:pPr marL="457200" lvl="3" indent="0" eaLnBrk="1" hangingPunct="1">
              <a:buNone/>
              <a:defRPr/>
            </a:pPr>
            <a:r>
              <a:rPr lang="en-US" sz="1100" dirty="0"/>
              <a:t>     - Your program, </a:t>
            </a:r>
            <a:r>
              <a:rPr lang="en-US" sz="1100" dirty="0" smtClean="0"/>
              <a:t>your input file, </a:t>
            </a:r>
            <a:r>
              <a:rPr lang="en-US" sz="1100" dirty="0"/>
              <a:t>and job </a:t>
            </a:r>
            <a:r>
              <a:rPr lang="en-US" sz="1100" dirty="0" smtClean="0"/>
              <a:t>output.</a:t>
            </a:r>
            <a:endParaRPr lang="en-US" sz="1100" dirty="0"/>
          </a:p>
          <a:p>
            <a:pPr marL="457200" lvl="3" indent="0" eaLnBrk="1" hangingPunct="1">
              <a:buNone/>
              <a:defRPr/>
            </a:pPr>
            <a:r>
              <a:rPr lang="en-US" sz="1100" dirty="0"/>
              <a:t>     - Evidence that the program ran successfully (e.g. screen shots or output </a:t>
            </a:r>
            <a:r>
              <a:rPr lang="en-US" sz="1100" dirty="0" smtClean="0"/>
              <a:t>log</a:t>
            </a:r>
            <a:r>
              <a:rPr lang="en-US" sz="1100" dirty="0"/>
              <a:t> </a:t>
            </a:r>
            <a:r>
              <a:rPr lang="en-US" sz="1100" dirty="0" smtClean="0"/>
              <a:t>as you did for homework #1)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843536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443</Words>
  <Application>Microsoft Macintosh PowerPoint</Application>
  <PresentationFormat>On-screen Show (4:3)</PresentationFormat>
  <Paragraphs>76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Level</vt:lpstr>
      <vt:lpstr>10 September 2009</vt:lpstr>
      <vt:lpstr>PowerPoint Presentation</vt:lpstr>
      <vt:lpstr>Homework Class 2 </vt:lpstr>
      <vt:lpstr>Homework Class 2 </vt:lpstr>
      <vt:lpstr>Homework Class 2 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Suzanne McIntosh</dc:creator>
  <cp:lastModifiedBy>Suzanne McIntosh</cp:lastModifiedBy>
  <cp:revision>773</cp:revision>
  <dcterms:created xsi:type="dcterms:W3CDTF">2013-01-20T16:38:10Z</dcterms:created>
  <dcterms:modified xsi:type="dcterms:W3CDTF">2016-09-13T17:14:30Z</dcterms:modified>
</cp:coreProperties>
</file>