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62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8" r:id="rId11"/>
    <p:sldId id="263" r:id="rId12"/>
    <p:sldId id="264" r:id="rId13"/>
    <p:sldId id="265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8" autoAdjust="0"/>
    <p:restoredTop sz="94660"/>
  </p:normalViewPr>
  <p:slideViewPr>
    <p:cSldViewPr showGuides="1">
      <p:cViewPr varScale="1">
        <p:scale>
          <a:sx n="80" d="100"/>
          <a:sy n="80" d="100"/>
        </p:scale>
        <p:origin x="300" y="54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518"/>
    </p:cViewPr>
  </p:sorterViewPr>
  <p:notesViewPr>
    <p:cSldViewPr showGuides="1"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D0C27E-396A-49BE-8BC4-76012DE6A6DA}" type="datetime4">
              <a:rPr lang="ko-KR" altLang="en-US" smtClean="0">
                <a:latin typeface="맑은 고딕" panose="020B0503020000020004" pitchFamily="50" charset="-127"/>
              </a:rPr>
              <a:t>2018년 6월 22일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232C4A22-548F-441B-9754-26D888EEF8BF}" type="datetime4">
              <a:rPr lang="ko-KR" altLang="en-US" smtClean="0"/>
              <a:pPr/>
              <a:t>2018년 6월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/>
            <a:r>
              <a:rPr lang="ko-KR" altLang="en-US" dirty="0" smtClean="0"/>
              <a:t>둘째 수준</a:t>
            </a:r>
          </a:p>
          <a:p>
            <a:pPr lvl="2" rtl="0"/>
            <a:r>
              <a:rPr lang="ko-KR" altLang="en-US" dirty="0" smtClean="0"/>
              <a:t>셋째 수준</a:t>
            </a:r>
          </a:p>
          <a:p>
            <a:pPr lvl="3" rtl="0"/>
            <a:r>
              <a:rPr lang="ko-KR" altLang="en-US" dirty="0" smtClean="0"/>
              <a:t>넷째 수준</a:t>
            </a:r>
          </a:p>
          <a:p>
            <a:pPr lvl="4" rtl="0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53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082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490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174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571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57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003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71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035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30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76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42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927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8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75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26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3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28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78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46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91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60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CCF4C6EB-8126-4DA0-99B2-8DC0B6217B4B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10F9-95CE-4524-AA96-251522961CC2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24E6E-E8C7-4DA0-BF7E-E7F9A058E454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DA123-42DE-4E33-93D0-AAF4A94F860F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09055B3-FDD4-4F33-AB55-D2D0899A81F3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988DFD-D383-4A4F-9D54-57630E6EC51C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7C19DD-2328-464E-9F65-A09A73E3C126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5AB2D-8D19-436C-95EB-D4769675B2D4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D833875E-4FA0-44EB-B021-FA5626385FF2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BFC38-B305-4756-90A7-D04ACFBE4CAB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EAFF66-8386-430E-98BD-4F073371C77B}" type="datetime4">
              <a:rPr lang="ko-KR" altLang="en-US" smtClean="0"/>
              <a:t>2018년 6월 22일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직사각형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자유형(F)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8" name="자유형(F)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9" name="자유형(F)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0" name="자유형(F)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1" name="자유형(F)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2" name="자유형(F)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3" name="자유형(F)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자유형(F)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5" name="자유형(F)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자유형(F)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자유형(F)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자유형(F)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9" name="자유형(F)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" name="자유형(F)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80249" y="6356351"/>
            <a:ext cx="12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BD67E8FB-59AE-419E-ADDC-661A39B4DF85}" type="datetime4">
              <a:rPr lang="ko-KR" altLang="en-US" smtClean="0"/>
              <a:pPr/>
              <a:t>2018년 6월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773931" y="1600201"/>
            <a:ext cx="8983769" cy="2188840"/>
          </a:xfrm>
        </p:spPr>
        <p:txBody>
          <a:bodyPr rtlCol="0"/>
          <a:lstStyle/>
          <a:p>
            <a:pPr rtl="0"/>
            <a:r>
              <a:rPr lang="ko-KR" altLang="en-US" smtClean="0"/>
              <a:t>파이썬 웹프로그래밍 </a:t>
            </a:r>
            <a:r>
              <a:rPr lang="en-US" altLang="ko-KR" smtClean="0"/>
              <a:t>Flask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/>
              <a:t>Jinja2 </a:t>
            </a:r>
            <a:r>
              <a:rPr lang="ko-KR" altLang="en-US"/>
              <a:t>템플릿 엔진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altLang="ko-KR" smtClean="0"/>
              <a:t>Flask </a:t>
            </a:r>
            <a:r>
              <a:rPr lang="ko-KR" altLang="en-US"/>
              <a:t>설치할 때 같이 설치되기 때문에 추가 설치 할 필요가 없다</a:t>
            </a:r>
            <a:r>
              <a:rPr lang="en-US" altLang="ko-KR"/>
              <a:t>.</a:t>
            </a:r>
          </a:p>
          <a:p>
            <a:pPr lvl="0"/>
            <a:r>
              <a:rPr lang="ko-KR" altLang="en-US" smtClean="0"/>
              <a:t>플라스크의 </a:t>
            </a:r>
            <a:r>
              <a:rPr lang="ko-KR" altLang="en-US"/>
              <a:t>템플릿 파일들은 기본적으로 </a:t>
            </a:r>
            <a:r>
              <a:rPr lang="en-US" altLang="ko-KR"/>
              <a:t>/templates/ </a:t>
            </a:r>
            <a:r>
              <a:rPr lang="ko-KR" altLang="en-US"/>
              <a:t>폴더에 </a:t>
            </a:r>
            <a:r>
              <a:rPr lang="ko-KR" altLang="en-US"/>
              <a:t>저장한다</a:t>
            </a:r>
            <a:r>
              <a:rPr lang="en-US" altLang="ko-KR" smtClean="0"/>
              <a:t>.</a:t>
            </a:r>
          </a:p>
          <a:p>
            <a:pPr lvl="0"/>
            <a:endParaRPr lang="en-US" altLang="ko-KR" smtClean="0"/>
          </a:p>
          <a:p>
            <a:pPr marL="0" lvl="0" indent="0">
              <a:buNone/>
            </a:pPr>
            <a:r>
              <a:rPr lang="en-US" altLang="ko-KR"/>
              <a:t>render_template</a:t>
            </a:r>
            <a:r>
              <a:rPr lang="en-US" altLang="ko-KR"/>
              <a:t>(</a:t>
            </a:r>
            <a:r>
              <a:rPr lang="en-US" altLang="ko-KR" smtClean="0"/>
              <a:t>'</a:t>
            </a:r>
            <a:r>
              <a:rPr lang="en-US" altLang="ko-KR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user.html</a:t>
            </a:r>
            <a:r>
              <a:rPr lang="en-US" altLang="ko-KR"/>
              <a:t>', name = </a:t>
            </a:r>
            <a:r>
              <a:rPr lang="en-US" altLang="ko-KR"/>
              <a:t>username</a:t>
            </a:r>
            <a:r>
              <a:rPr lang="en-US" altLang="ko-KR" smtClean="0"/>
              <a:t>)</a:t>
            </a:r>
          </a:p>
          <a:p>
            <a:pPr marL="0" lvl="0" indent="0">
              <a:buNone/>
            </a:pPr>
            <a:endParaRPr lang="en-US" altLang="ko-KR"/>
          </a:p>
          <a:p>
            <a:pPr marL="0" lvl="0" indent="0">
              <a:buNone/>
            </a:pPr>
            <a:r>
              <a:rPr lang="en-US" altLang="ko-KR" smtClean="0"/>
              <a:t>'</a:t>
            </a:r>
            <a:r>
              <a:rPr lang="en-US" altLang="ko-KR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user.html</a:t>
            </a:r>
            <a:r>
              <a:rPr lang="en-US" altLang="ko-KR" smtClean="0"/>
              <a:t>＇</a:t>
            </a:r>
            <a:r>
              <a:rPr lang="ko-KR" altLang="en-US" smtClean="0"/>
              <a:t>은 </a:t>
            </a:r>
            <a:r>
              <a:rPr lang="en-US" altLang="ko-KR" smtClean="0"/>
              <a:t>/templates </a:t>
            </a:r>
            <a:r>
              <a:rPr lang="ko-KR" altLang="en-US" smtClean="0"/>
              <a:t>폴더에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/>
              <a:t>jinja2</a:t>
            </a:r>
            <a:r>
              <a:rPr lang="ko-KR" altLang="en-US"/>
              <a:t>에서 템플릿 표현식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/>
            <a:r>
              <a:rPr lang="en-US" altLang="ko-KR" sz="2000" smtClean="0"/>
              <a:t>{% </a:t>
            </a:r>
            <a:r>
              <a:rPr lang="en-US" altLang="ko-KR" sz="2000"/>
              <a:t>: </a:t>
            </a:r>
            <a:r>
              <a:rPr lang="ko-KR" altLang="en-US" sz="2000"/>
              <a:t>템플릿에서의 프로그래밍 영역을 넣기위해 시작하는 기호 </a:t>
            </a:r>
            <a:r>
              <a:rPr lang="en-US" altLang="ko-KR" sz="2000"/>
              <a:t>-block_start_string </a:t>
            </a:r>
          </a:p>
          <a:p>
            <a:pPr lvl="0"/>
            <a:r>
              <a:rPr lang="en-US" altLang="ko-KR" sz="2000" smtClean="0"/>
              <a:t>%} </a:t>
            </a:r>
            <a:r>
              <a:rPr lang="en-US" altLang="ko-KR" sz="2000"/>
              <a:t>: </a:t>
            </a:r>
            <a:r>
              <a:rPr lang="ko-KR" altLang="en-US" sz="2000"/>
              <a:t>프로그래밍 영역을 기술을 끝내고 프로그래밍 영역을 종료하기 위해 사용하는 기호 </a:t>
            </a:r>
            <a:r>
              <a:rPr lang="en-US" altLang="ko-KR" sz="2000"/>
              <a:t>- block_end_string </a:t>
            </a:r>
          </a:p>
          <a:p>
            <a:pPr lvl="0"/>
            <a:endParaRPr lang="en-US" altLang="ko-KR" sz="2000"/>
          </a:p>
          <a:p>
            <a:pPr lvl="0"/>
            <a:r>
              <a:rPr lang="en-US" altLang="ko-KR" sz="2000" smtClean="0"/>
              <a:t>{{ </a:t>
            </a:r>
            <a:r>
              <a:rPr lang="en-US" altLang="ko-KR" sz="2000"/>
              <a:t>: </a:t>
            </a:r>
            <a:r>
              <a:rPr lang="ko-KR" altLang="en-US" sz="2000"/>
              <a:t>변수를 출력하기 위해 시작하는 기호 </a:t>
            </a:r>
            <a:r>
              <a:rPr lang="en-US" altLang="ko-KR" sz="2000"/>
              <a:t>- variable_start_string</a:t>
            </a:r>
          </a:p>
          <a:p>
            <a:pPr lvl="0"/>
            <a:r>
              <a:rPr lang="en-US" altLang="ko-KR" sz="2000" smtClean="0"/>
              <a:t>}} </a:t>
            </a:r>
            <a:r>
              <a:rPr lang="en-US" altLang="ko-KR" sz="2000"/>
              <a:t>: </a:t>
            </a:r>
            <a:r>
              <a:rPr lang="ko-KR" altLang="en-US" sz="2000"/>
              <a:t>변수 출력이 끝나고 나서 사용하는 기호 </a:t>
            </a:r>
            <a:r>
              <a:rPr lang="en-US" altLang="ko-KR" sz="2000"/>
              <a:t>- variable_end_string</a:t>
            </a:r>
          </a:p>
          <a:p>
            <a:pPr lvl="0"/>
            <a:endParaRPr lang="en-US" altLang="ko-KR" sz="2000"/>
          </a:p>
          <a:p>
            <a:pPr lvl="0"/>
            <a:r>
              <a:rPr lang="en-US" altLang="ko-KR" sz="2000" smtClean="0"/>
              <a:t>{# </a:t>
            </a:r>
            <a:r>
              <a:rPr lang="en-US" altLang="ko-KR" sz="2000"/>
              <a:t>: </a:t>
            </a:r>
            <a:r>
              <a:rPr lang="ko-KR" altLang="en-US" sz="2000"/>
              <a:t>주석을 넣기 위해 시작하는 기호 </a:t>
            </a:r>
            <a:r>
              <a:rPr lang="en-US" altLang="ko-KR" sz="2000"/>
              <a:t>- comment_start_string</a:t>
            </a:r>
          </a:p>
          <a:p>
            <a:pPr lvl="0"/>
            <a:r>
              <a:rPr lang="en-US" altLang="ko-KR" sz="2000" smtClean="0"/>
              <a:t>#} </a:t>
            </a:r>
            <a:r>
              <a:rPr lang="en-US" altLang="ko-KR" sz="2000"/>
              <a:t>: </a:t>
            </a:r>
            <a:r>
              <a:rPr lang="ko-KR" altLang="en-US" sz="2000"/>
              <a:t>주석을 넣고 종료하기 위해 사용하는 기호 </a:t>
            </a:r>
            <a:r>
              <a:rPr lang="en-US" altLang="ko-KR" sz="2000"/>
              <a:t>- comment_end_string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41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템플릿 상속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/>
            <a:r>
              <a:rPr lang="en-US" altLang="ko-KR" smtClean="0"/>
              <a:t>{% </a:t>
            </a:r>
            <a:r>
              <a:rPr lang="en-US" altLang="ko-KR"/>
              <a:t>extends "&lt;</a:t>
            </a:r>
            <a:r>
              <a:rPr lang="ko-KR" altLang="en-US"/>
              <a:t>부모 템플릿의 이름</a:t>
            </a:r>
            <a:r>
              <a:rPr lang="en-US" altLang="ko-KR"/>
              <a:t>&gt;" %}</a:t>
            </a:r>
          </a:p>
          <a:p>
            <a:pPr lvl="0"/>
            <a:r>
              <a:rPr lang="en-US" altLang="ko-KR" smtClean="0"/>
              <a:t>{% </a:t>
            </a:r>
            <a:r>
              <a:rPr lang="en-US" altLang="ko-KR"/>
              <a:t>block %} &lt;</a:t>
            </a:r>
            <a:r>
              <a:rPr lang="ko-KR" altLang="en-US"/>
              <a:t>대체할 코드</a:t>
            </a:r>
            <a:r>
              <a:rPr lang="en-US" altLang="ko-KR"/>
              <a:t>&gt; {% endblock%}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49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smtClean="0"/>
              <a:t>라우팅 </a:t>
            </a:r>
            <a:r>
              <a:rPr lang="ko-KR" altLang="en-US"/>
              <a:t>옵션 </a:t>
            </a:r>
            <a:r>
              <a:rPr lang="en-US" altLang="ko-KR" smtClean="0"/>
              <a:t>redirect_to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lvl="0"/>
            <a:r>
              <a:rPr lang="en-US" altLang="ko-KR" sz="2400" smtClean="0"/>
              <a:t>redirect_to </a:t>
            </a:r>
            <a:r>
              <a:rPr lang="ko-KR" altLang="en-US" sz="2400"/>
              <a:t>옵션에 다른 </a:t>
            </a:r>
            <a:r>
              <a:rPr lang="en-US" altLang="ko-KR" sz="2400"/>
              <a:t>url</a:t>
            </a:r>
            <a:r>
              <a:rPr lang="ko-KR" altLang="en-US" sz="2400"/>
              <a:t>이 아닌 함수를 전달하는 방법</a:t>
            </a:r>
          </a:p>
          <a:p>
            <a:pPr lvl="0"/>
            <a:endParaRPr lang="ko-KR" altLang="en-US" sz="2400"/>
          </a:p>
          <a:p>
            <a:pPr lvl="0"/>
            <a:r>
              <a:rPr lang="ko-KR" altLang="en-US" sz="2400" smtClean="0"/>
              <a:t>함수를 </a:t>
            </a:r>
            <a:r>
              <a:rPr lang="ko-KR" altLang="en-US" sz="2400"/>
              <a:t>전달하기 위해서는 미리 함수를 정의 해둬야 한다</a:t>
            </a:r>
            <a:r>
              <a:rPr lang="en-US" altLang="ko-KR" sz="2400"/>
              <a:t>.</a:t>
            </a:r>
          </a:p>
          <a:p>
            <a:pPr lvl="0"/>
            <a:r>
              <a:rPr lang="ko-KR" altLang="en-US" sz="2400" smtClean="0"/>
              <a:t>정의된 </a:t>
            </a:r>
            <a:r>
              <a:rPr lang="ko-KR" altLang="en-US" sz="2400"/>
              <a:t>함수의 첫번째 인자는 필수적으로 </a:t>
            </a:r>
            <a:r>
              <a:rPr lang="en-US" altLang="ko-KR" sz="2400"/>
              <a:t>adapter </a:t>
            </a:r>
            <a:r>
              <a:rPr lang="ko-KR" altLang="en-US" sz="2400"/>
              <a:t>이어야 </a:t>
            </a:r>
            <a:r>
              <a:rPr lang="ko-KR" altLang="en-US" sz="2400"/>
              <a:t>한다</a:t>
            </a:r>
            <a:r>
              <a:rPr lang="en-US" altLang="ko-KR" sz="2400" smtClean="0"/>
              <a:t>.</a:t>
            </a:r>
          </a:p>
          <a:p>
            <a:pPr lvl="0"/>
            <a:endParaRPr lang="en-US" altLang="ko-KR" sz="2400"/>
          </a:p>
          <a:p>
            <a:pPr marL="0" lvl="0" indent="0">
              <a:buNone/>
            </a:pPr>
            <a:r>
              <a:rPr lang="en-US" altLang="ko-KR" sz="2400"/>
              <a:t>def redirect_new_aaa(adapter, p1, p2):</a:t>
            </a:r>
          </a:p>
          <a:p>
            <a:pPr marL="0" lvl="0" indent="0">
              <a:buNone/>
            </a:pPr>
            <a:r>
              <a:rPr lang="en-US" altLang="ko-KR" sz="2400"/>
              <a:t>    return "/new_aaa/{0}/{1}".format(p1, p2)</a:t>
            </a:r>
          </a:p>
          <a:p>
            <a:pPr marL="0" lvl="0" indent="0">
              <a:buNone/>
            </a:pPr>
            <a:endParaRPr lang="en-US" altLang="ko-KR" sz="2400"/>
          </a:p>
          <a:p>
            <a:pPr marL="0" lvl="0" indent="0">
              <a:buNone/>
            </a:pPr>
            <a:r>
              <a:rPr lang="en-US" altLang="ko-KR" sz="2400"/>
              <a:t>@app.route("/aaa/&lt;p1&gt;/&lt;p2&gt;", redirect_to = redirect_new_aaa)</a:t>
            </a:r>
          </a:p>
          <a:p>
            <a:pPr marL="0" lvl="0" indent="0">
              <a:buNone/>
            </a:pPr>
            <a:r>
              <a:rPr lang="en-US" altLang="ko-KR" sz="2400"/>
              <a:t>def aaa(p1, p2):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671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3200"/>
              <a:t>HTTP </a:t>
            </a:r>
            <a:r>
              <a:rPr lang="ko-KR" altLang="en-US" sz="3200"/>
              <a:t>메시지 </a:t>
            </a:r>
            <a:r>
              <a:rPr lang="en-US" altLang="ko-KR" sz="3200"/>
              <a:t>(request </a:t>
            </a:r>
            <a:r>
              <a:rPr lang="ko-KR" altLang="en-US" sz="3200"/>
              <a:t>메시지</a:t>
            </a:r>
            <a:r>
              <a:rPr lang="en-US" altLang="ko-KR" sz="3200"/>
              <a:t>, response </a:t>
            </a:r>
            <a:r>
              <a:rPr lang="ko-KR" altLang="en-US" sz="3200"/>
              <a:t>메시지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en-US" altLang="ko-KR" sz="2400"/>
              <a:t># HTTP </a:t>
            </a:r>
            <a:r>
              <a:rPr lang="ko-KR" altLang="en-US" sz="2400"/>
              <a:t>메시지는 평문 형태로 되어 있으며</a:t>
            </a:r>
            <a:r>
              <a:rPr lang="en-US" altLang="ko-KR" sz="2400"/>
              <a:t>, </a:t>
            </a:r>
            <a:r>
              <a:rPr lang="ko-KR" altLang="en-US" sz="2400"/>
              <a:t>헤더와 바디로 구성된다</a:t>
            </a:r>
            <a:r>
              <a:rPr lang="en-US" altLang="ko-KR" sz="2400"/>
              <a:t>.</a:t>
            </a:r>
          </a:p>
          <a:p>
            <a:pPr marL="0" lvl="0" indent="0">
              <a:buNone/>
            </a:pPr>
            <a:r>
              <a:rPr lang="en-US" altLang="ko-KR" sz="2400"/>
              <a:t># </a:t>
            </a:r>
            <a:r>
              <a:rPr lang="ko-KR" altLang="en-US" sz="2400"/>
              <a:t>이때 헤더와 바디의 구분은 빈줄로 구분한다</a:t>
            </a:r>
            <a:r>
              <a:rPr lang="en-US" altLang="ko-KR" sz="2400"/>
              <a:t>.</a:t>
            </a:r>
          </a:p>
          <a:p>
            <a:pPr marL="0" lvl="0" indent="0">
              <a:buNone/>
            </a:pPr>
            <a:endParaRPr lang="en-US" altLang="ko-KR" sz="2400"/>
          </a:p>
          <a:p>
            <a:pPr marL="296863" lvl="0" indent="-296863">
              <a:buNone/>
            </a:pPr>
            <a:r>
              <a:rPr lang="en-US" altLang="ko-KR" sz="2400"/>
              <a:t># Flask</a:t>
            </a:r>
            <a:r>
              <a:rPr lang="ko-KR" altLang="en-US" sz="2400"/>
              <a:t>에서 </a:t>
            </a:r>
            <a:r>
              <a:rPr lang="en-US" altLang="ko-KR" sz="2400"/>
              <a:t>HTTP </a:t>
            </a:r>
            <a:r>
              <a:rPr lang="ko-KR" altLang="en-US" sz="2400"/>
              <a:t>요청과 응답을 처리하기 위해서는 </a:t>
            </a:r>
            <a:r>
              <a:rPr lang="en-US" altLang="ko-KR" sz="2400"/>
              <a:t>Request</a:t>
            </a:r>
            <a:r>
              <a:rPr lang="ko-KR" altLang="en-US" sz="2400"/>
              <a:t>객체와 </a:t>
            </a:r>
            <a:r>
              <a:rPr lang="en-US" altLang="ko-KR" sz="2400"/>
              <a:t>Response</a:t>
            </a:r>
            <a:r>
              <a:rPr lang="ko-KR" altLang="en-US" sz="2400"/>
              <a:t>객체를 사용한다</a:t>
            </a:r>
            <a:r>
              <a:rPr lang="en-US" altLang="ko-KR" sz="2400"/>
              <a:t>.</a:t>
            </a:r>
          </a:p>
          <a:p>
            <a:pPr marL="0" lvl="0" indent="0">
              <a:buNone/>
            </a:pPr>
            <a:endParaRPr lang="en-US" altLang="ko-KR" sz="2400"/>
          </a:p>
          <a:p>
            <a:pPr marL="296863" lvl="0" indent="-296863">
              <a:buNone/>
            </a:pPr>
            <a:r>
              <a:rPr lang="en-US" altLang="ko-KR" sz="2400"/>
              <a:t># flask</a:t>
            </a:r>
            <a:r>
              <a:rPr lang="ko-KR" altLang="en-US" sz="2400"/>
              <a:t>모듈에서 </a:t>
            </a:r>
            <a:r>
              <a:rPr lang="en-US" altLang="ko-KR" sz="2400"/>
              <a:t>reqeust </a:t>
            </a:r>
            <a:r>
              <a:rPr lang="ko-KR" altLang="en-US" sz="2400"/>
              <a:t>클래스를 가져온다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556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3200"/>
              <a:t>HTTP </a:t>
            </a:r>
            <a:r>
              <a:rPr lang="ko-KR" altLang="en-US" sz="3200"/>
              <a:t>메시지 </a:t>
            </a:r>
            <a:r>
              <a:rPr lang="en-US" altLang="ko-KR" sz="3200"/>
              <a:t>(request </a:t>
            </a:r>
            <a:r>
              <a:rPr lang="ko-KR" altLang="en-US" sz="3200"/>
              <a:t>메시지</a:t>
            </a:r>
            <a:r>
              <a:rPr lang="en-US" altLang="ko-KR" sz="3200"/>
              <a:t>, response </a:t>
            </a:r>
            <a:r>
              <a:rPr lang="ko-KR" altLang="en-US" sz="3200"/>
              <a:t>메시지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buNone/>
            </a:pPr>
            <a:r>
              <a:rPr lang="en-US" altLang="ko-KR" sz="2400"/>
              <a:t># HTTP </a:t>
            </a:r>
            <a:r>
              <a:rPr lang="ko-KR" altLang="en-US" sz="2400"/>
              <a:t>메세지는 웝서버와 웹브라우저간의 문자열 타입으로만 데이터를 주고 </a:t>
            </a:r>
            <a:r>
              <a:rPr lang="ko-KR" altLang="en-US" sz="2400"/>
              <a:t>받는다</a:t>
            </a:r>
            <a:r>
              <a:rPr lang="en-US" altLang="ko-KR" sz="2400" smtClean="0"/>
              <a:t>.</a:t>
            </a:r>
          </a:p>
          <a:p>
            <a:pPr marL="0" lvl="0" indent="0">
              <a:buNone/>
            </a:pPr>
            <a:endParaRPr lang="en-US" altLang="ko-KR" sz="2400" smtClean="0"/>
          </a:p>
          <a:p>
            <a:pPr marL="296863" lvl="0" indent="-296863">
              <a:buNone/>
            </a:pPr>
            <a:r>
              <a:rPr lang="en-US" altLang="ko-KR" sz="2400"/>
              <a:t># request</a:t>
            </a:r>
            <a:r>
              <a:rPr lang="ko-KR" altLang="en-US" sz="2400"/>
              <a:t>의 </a:t>
            </a:r>
            <a:r>
              <a:rPr lang="en-US" altLang="ko-KR" sz="2400"/>
              <a:t>values</a:t>
            </a:r>
            <a:r>
              <a:rPr lang="ko-KR" altLang="en-US" sz="2400"/>
              <a:t>속성은 </a:t>
            </a:r>
            <a:r>
              <a:rPr lang="en-US" altLang="ko-KR" sz="2400"/>
              <a:t>GET </a:t>
            </a:r>
            <a:r>
              <a:rPr lang="ko-KR" altLang="en-US" sz="2400"/>
              <a:t>또는 </a:t>
            </a:r>
            <a:r>
              <a:rPr lang="en-US" altLang="ko-KR" sz="2400"/>
              <a:t>POST </a:t>
            </a:r>
            <a:r>
              <a:rPr lang="ko-KR" altLang="en-US" sz="2400"/>
              <a:t>메서드로 데이터를 보냈을 때 </a:t>
            </a:r>
            <a:r>
              <a:rPr lang="en-US" altLang="ko-KR" sz="2400"/>
              <a:t>HTTP </a:t>
            </a:r>
            <a:r>
              <a:rPr lang="ko-KR" altLang="en-US" sz="2400"/>
              <a:t>메서드 </a:t>
            </a:r>
            <a:r>
              <a:rPr lang="ko-KR" altLang="en-US" sz="2400"/>
              <a:t>타입에 </a:t>
            </a:r>
            <a:r>
              <a:rPr lang="ko-KR" altLang="en-US" sz="2400" smtClean="0"/>
              <a:t>상관없이 데이터를 </a:t>
            </a:r>
            <a:r>
              <a:rPr lang="ko-KR" altLang="en-US" sz="2400"/>
              <a:t>읽어 올 수 있는 속성이다</a:t>
            </a:r>
            <a:r>
              <a:rPr lang="en-US" altLang="ko-KR" sz="2400"/>
              <a:t>.</a:t>
            </a:r>
          </a:p>
          <a:p>
            <a:pPr marL="296863" lvl="0" indent="-296863">
              <a:buNone/>
            </a:pPr>
            <a:endParaRPr lang="en-US" altLang="ko-KR" sz="2400"/>
          </a:p>
          <a:p>
            <a:pPr marL="296863" lvl="0" indent="-296863">
              <a:buNone/>
            </a:pPr>
            <a:r>
              <a:rPr lang="en-US" altLang="ko-KR" sz="2400"/>
              <a:t># </a:t>
            </a:r>
            <a:r>
              <a:rPr lang="ko-KR" altLang="en-US" sz="2400"/>
              <a:t>여기서 주의할 점은 </a:t>
            </a:r>
            <a:r>
              <a:rPr lang="en-US" altLang="ko-KR" sz="2400"/>
              <a:t>GET</a:t>
            </a:r>
            <a:r>
              <a:rPr lang="ko-KR" altLang="en-US" sz="2400"/>
              <a:t>과 </a:t>
            </a:r>
            <a:r>
              <a:rPr lang="en-US" altLang="ko-KR" sz="2400"/>
              <a:t>POST</a:t>
            </a:r>
            <a:r>
              <a:rPr lang="ko-KR" altLang="en-US" sz="2400"/>
              <a:t>가 동일한 변수명을 사용했을 경우 </a:t>
            </a:r>
            <a:r>
              <a:rPr lang="en-US" altLang="ko-KR" sz="2400"/>
              <a:t>values</a:t>
            </a:r>
            <a:r>
              <a:rPr lang="ko-KR" altLang="en-US" sz="2400"/>
              <a:t>속성은 </a:t>
            </a:r>
            <a:r>
              <a:rPr lang="en-US" altLang="ko-KR" sz="2400"/>
              <a:t>GET</a:t>
            </a:r>
            <a:r>
              <a:rPr lang="ko-KR" altLang="en-US" sz="2400" smtClean="0"/>
              <a:t>메서드로</a:t>
            </a:r>
            <a:r>
              <a:rPr lang="en-US" altLang="ko-KR" sz="2400" smtClean="0"/>
              <a:t> </a:t>
            </a:r>
            <a:r>
              <a:rPr lang="ko-KR" altLang="en-US" sz="2400"/>
              <a:t>보낸 데이터를 우선으로 한다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lv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242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3200"/>
              <a:t>WSGI(envrion </a:t>
            </a:r>
            <a:r>
              <a:rPr lang="ko-KR" altLang="en-US" sz="3200"/>
              <a:t>사전에서 제공하는</a:t>
            </a:r>
            <a:r>
              <a:rPr lang="en-US" altLang="ko-KR" sz="3200"/>
              <a:t>) </a:t>
            </a:r>
            <a:r>
              <a:rPr lang="ko-KR" altLang="en-US" sz="3200"/>
              <a:t>표준 환경 변수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285750" lvl="0" indent="-285750">
              <a:buNone/>
            </a:pPr>
            <a:r>
              <a:rPr lang="en-US" altLang="ko-KR" sz="2400"/>
              <a:t># REQUEST_METHOD : </a:t>
            </a:r>
            <a:r>
              <a:rPr lang="ko-KR" altLang="en-US" sz="2400"/>
              <a:t>웹브라우저가 보낸 요청의 처리 방식에 대한 문자열 포함</a:t>
            </a:r>
          </a:p>
          <a:p>
            <a:pPr marL="285750" lvl="0" indent="-285750">
              <a:buNone/>
            </a:pPr>
            <a:endParaRPr lang="ko-KR" altLang="en-US" sz="2400"/>
          </a:p>
          <a:p>
            <a:pPr marL="285750" lvl="0" indent="-285750">
              <a:buNone/>
            </a:pPr>
            <a:r>
              <a:rPr lang="en-US" altLang="ko-KR" sz="2400"/>
              <a:t># SCRIPT_NAME : </a:t>
            </a:r>
            <a:r>
              <a:rPr lang="ko-KR" altLang="en-US" sz="2400"/>
              <a:t>스크립트 파일명을 표현</a:t>
            </a:r>
            <a:r>
              <a:rPr lang="en-US" altLang="ko-KR" sz="2400"/>
              <a:t>, FLASK</a:t>
            </a:r>
            <a:r>
              <a:rPr lang="ko-KR" altLang="en-US" sz="2400"/>
              <a:t>에서는 빈값으로 출력</a:t>
            </a:r>
          </a:p>
          <a:p>
            <a:pPr marL="285750" lvl="0" indent="-285750">
              <a:buNone/>
            </a:pPr>
            <a:endParaRPr lang="ko-KR" altLang="en-US" sz="2400"/>
          </a:p>
          <a:p>
            <a:pPr marL="285750" lvl="0" indent="-285750">
              <a:buNone/>
            </a:pPr>
            <a:r>
              <a:rPr lang="en-US" altLang="ko-KR" sz="2400"/>
              <a:t># PATH_INFO :  URL </a:t>
            </a:r>
            <a:r>
              <a:rPr lang="ko-KR" altLang="en-US" sz="2400"/>
              <a:t>경로</a:t>
            </a:r>
            <a:r>
              <a:rPr lang="en-US" altLang="ko-KR" sz="2400"/>
              <a:t>(PATH), </a:t>
            </a:r>
            <a:r>
              <a:rPr lang="ko-KR" altLang="en-US" sz="2400"/>
              <a:t>예</a:t>
            </a:r>
            <a:r>
              <a:rPr lang="en-US" altLang="ko-KR" sz="2400"/>
              <a:t>&gt; http://www.aaa.com/ccc/main ---&gt; /ccc/main</a:t>
            </a:r>
          </a:p>
          <a:p>
            <a:pPr marL="285750" lvl="0" indent="-285750">
              <a:buNone/>
            </a:pPr>
            <a:endParaRPr lang="en-US" altLang="ko-KR" sz="2400"/>
          </a:p>
          <a:p>
            <a:pPr marL="285750" lvl="0" indent="-285750">
              <a:buNone/>
            </a:pPr>
            <a:r>
              <a:rPr lang="en-US" altLang="ko-KR" sz="2400"/>
              <a:t># CONTENT_TYPE : </a:t>
            </a:r>
            <a:r>
              <a:rPr lang="ko-KR" altLang="en-US" sz="2400"/>
              <a:t>웹브라우저가 보낸 </a:t>
            </a:r>
            <a:r>
              <a:rPr lang="en-US" altLang="ko-KR" sz="2400"/>
              <a:t>HTTP </a:t>
            </a:r>
            <a:r>
              <a:rPr lang="ko-KR" altLang="en-US" sz="2400"/>
              <a:t>요청 메시지의 바디에 포함되는 콘텐츠 </a:t>
            </a:r>
            <a:r>
              <a:rPr lang="ko-KR" altLang="en-US" sz="2400"/>
              <a:t>형태 </a:t>
            </a:r>
            <a:r>
              <a:rPr lang="ko-KR" altLang="en-US" sz="2400" smtClean="0"/>
              <a:t>저장</a:t>
            </a:r>
            <a:r>
              <a:rPr lang="en-US" altLang="ko-KR" sz="2400" smtClean="0"/>
              <a:t> </a:t>
            </a:r>
            <a:r>
              <a:rPr lang="en-US" altLang="ko-KR" sz="2400"/>
              <a:t>HTTP</a:t>
            </a:r>
            <a:r>
              <a:rPr lang="ko-KR" altLang="en-US" sz="2400"/>
              <a:t>헤더에 </a:t>
            </a:r>
            <a:r>
              <a:rPr lang="en-US" altLang="ko-KR" sz="2400"/>
              <a:t>Content-type </a:t>
            </a:r>
            <a:r>
              <a:rPr lang="ko-KR" altLang="en-US" sz="2400"/>
              <a:t>헤더 값을 확인한다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382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3200"/>
              <a:t>WSGI(envrion </a:t>
            </a:r>
            <a:r>
              <a:rPr lang="ko-KR" altLang="en-US" sz="3200"/>
              <a:t>사전에서 제공하는</a:t>
            </a:r>
            <a:r>
              <a:rPr lang="en-US" altLang="ko-KR" sz="3200"/>
              <a:t>) </a:t>
            </a:r>
            <a:r>
              <a:rPr lang="ko-KR" altLang="en-US" sz="3200"/>
              <a:t>표준 환경 변수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SERVER_NAME : </a:t>
            </a:r>
            <a:r>
              <a:rPr lang="ko-KR" altLang="en-US" sz="2400"/>
              <a:t>서버의 도메인 주소</a:t>
            </a:r>
            <a:r>
              <a:rPr lang="en-US" altLang="ko-KR" sz="2400"/>
              <a:t>(IP)</a:t>
            </a:r>
            <a:r>
              <a:rPr lang="ko-KR" altLang="en-US" sz="2400"/>
              <a:t>가 저장</a:t>
            </a:r>
            <a:r>
              <a:rPr lang="en-US" altLang="ko-KR" sz="2400"/>
              <a:t>, </a:t>
            </a:r>
            <a:r>
              <a:rPr lang="ko-KR" altLang="en-US" sz="2400"/>
              <a:t>예</a:t>
            </a:r>
            <a:r>
              <a:rPr lang="en-US" altLang="ko-KR" sz="2400"/>
              <a:t>&gt; http://www.aaa.com/ccc/main ---&gt;www.aaa.com</a:t>
            </a:r>
          </a:p>
          <a:p>
            <a:pPr marL="285750" lvl="0" indent="-285750">
              <a:lnSpc>
                <a:spcPct val="110000"/>
              </a:lnSpc>
              <a:buNone/>
            </a:pPr>
            <a:endParaRPr lang="en-US" altLang="ko-KR" sz="2400"/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SERVER_PORT : </a:t>
            </a:r>
            <a:r>
              <a:rPr lang="ko-KR" altLang="en-US" sz="2400"/>
              <a:t>웹 어플리케이션이 동작하고 있는 서버 포트번호가 저장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ko-KR" altLang="en-US" sz="2400" smtClean="0"/>
              <a:t>   예</a:t>
            </a:r>
            <a:r>
              <a:rPr lang="en-US" altLang="ko-KR" sz="2400"/>
              <a:t>&gt; http://www.aaa.com/5000/env ---&gt; 5000 </a:t>
            </a:r>
            <a:r>
              <a:rPr lang="ko-KR" altLang="en-US" sz="2400"/>
              <a:t>저장 </a:t>
            </a:r>
            <a:r>
              <a:rPr lang="en-US" altLang="ko-KR" sz="2400"/>
              <a:t>, </a:t>
            </a:r>
            <a:r>
              <a:rPr lang="ko-KR" altLang="en-US" sz="2400"/>
              <a:t>도메인주소에 포트가 없으면 </a:t>
            </a:r>
            <a:r>
              <a:rPr lang="en-US" altLang="ko-KR" sz="2400"/>
              <a:t>80 </a:t>
            </a:r>
            <a:r>
              <a:rPr lang="ko-KR" altLang="en-US" sz="2400"/>
              <a:t>저장</a:t>
            </a:r>
          </a:p>
          <a:p>
            <a:pPr marL="285750" lvl="0" indent="-285750">
              <a:lnSpc>
                <a:spcPct val="110000"/>
              </a:lnSpc>
              <a:buNone/>
            </a:pPr>
            <a:endParaRPr lang="ko-KR" altLang="en-US" sz="2400"/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SERVER_PROTOCOL : </a:t>
            </a:r>
            <a:r>
              <a:rPr lang="ko-KR" altLang="en-US" sz="2400"/>
              <a:t>웹 어플리케이션이 동작하는 서버 프로토콜 버전이 표시</a:t>
            </a:r>
            <a:r>
              <a:rPr lang="en-US" altLang="ko-KR" sz="2400"/>
              <a:t>, HTTP/1.1</a:t>
            </a:r>
          </a:p>
          <a:p>
            <a:pPr marL="285750" lvl="0" indent="-285750">
              <a:lnSpc>
                <a:spcPct val="110000"/>
              </a:lnSpc>
              <a:buNone/>
            </a:pPr>
            <a:endParaRPr lang="en-US" altLang="ko-KR" sz="2400"/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QUERY_STRING : URL </a:t>
            </a:r>
            <a:r>
              <a:rPr lang="ko-KR" altLang="en-US" sz="2400"/>
              <a:t>끝에 보면 </a:t>
            </a:r>
            <a:r>
              <a:rPr lang="en-US" altLang="ko-KR" sz="2400"/>
              <a:t>?</a:t>
            </a:r>
            <a:r>
              <a:rPr lang="ko-KR" altLang="en-US" sz="2400"/>
              <a:t>문자 뒤에 오는 문자열을 쿼리 스트링이라고 한다</a:t>
            </a:r>
            <a:r>
              <a:rPr lang="en-US" altLang="ko-KR" sz="2400"/>
              <a:t>. </a:t>
            </a:r>
            <a:r>
              <a:rPr lang="ko-KR" altLang="en-US" sz="2400"/>
              <a:t>키</a:t>
            </a:r>
            <a:r>
              <a:rPr lang="en-US" altLang="ko-KR" sz="2400"/>
              <a:t>=</a:t>
            </a:r>
            <a:r>
              <a:rPr lang="ko-KR" altLang="en-US" sz="2400"/>
              <a:t>값의 형태로 지정</a:t>
            </a:r>
          </a:p>
        </p:txBody>
      </p:sp>
    </p:spTree>
    <p:extLst>
      <p:ext uri="{BB962C8B-B14F-4D97-AF65-F5344CB8AC3E}">
        <p14:creationId xmlns:p14="http://schemas.microsoft.com/office/powerpoint/2010/main" val="125016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3200"/>
              <a:t>WSGI(envrion </a:t>
            </a:r>
            <a:r>
              <a:rPr lang="ko-KR" altLang="en-US" sz="3200"/>
              <a:t>사전에서 제공하는</a:t>
            </a:r>
            <a:r>
              <a:rPr lang="en-US" altLang="ko-KR" sz="3200"/>
              <a:t>) </a:t>
            </a:r>
            <a:r>
              <a:rPr lang="ko-KR" altLang="en-US" sz="3200"/>
              <a:t>표준 환경 변수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 smtClean="0"/>
              <a:t>&lt;</a:t>
            </a:r>
            <a:r>
              <a:rPr lang="en-US" altLang="ko-KR" sz="2400"/>
              <a:t>wsgi </a:t>
            </a:r>
            <a:r>
              <a:rPr lang="ko-KR" altLang="en-US" sz="2400"/>
              <a:t>전용 환경 변수 </a:t>
            </a:r>
            <a:r>
              <a:rPr lang="en-US" altLang="ko-KR" sz="2400"/>
              <a:t>&gt;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wsgi.version : WSGI </a:t>
            </a:r>
            <a:r>
              <a:rPr lang="ko-KR" altLang="en-US" sz="2400"/>
              <a:t>번전을 튜플 형태로 반환  </a:t>
            </a:r>
            <a:r>
              <a:rPr lang="en-US" altLang="ko-KR" sz="2400"/>
              <a:t>(1.0)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wsgi.url_scheme : URL </a:t>
            </a:r>
            <a:r>
              <a:rPr lang="ko-KR" altLang="en-US" sz="2400"/>
              <a:t>스키마의 종류</a:t>
            </a:r>
            <a:r>
              <a:rPr lang="en-US" altLang="ko-KR" sz="2400"/>
              <a:t>, </a:t>
            </a:r>
            <a:r>
              <a:rPr lang="ko-KR" altLang="en-US" sz="2400"/>
              <a:t>웹서버인 경우에는 </a:t>
            </a:r>
            <a:r>
              <a:rPr lang="en-US" altLang="ko-KR" sz="2400"/>
              <a:t>http</a:t>
            </a:r>
            <a:r>
              <a:rPr lang="ko-KR" altLang="en-US" sz="2400"/>
              <a:t>를 반환한다</a:t>
            </a:r>
            <a:r>
              <a:rPr lang="en-US" altLang="ko-KR" sz="2400"/>
              <a:t>.</a:t>
            </a:r>
          </a:p>
          <a:p>
            <a:pPr marL="285750" lvl="0" indent="-285750">
              <a:lnSpc>
                <a:spcPct val="110000"/>
              </a:lnSpc>
              <a:buNone/>
            </a:pPr>
            <a:endParaRPr lang="en-US" altLang="ko-KR" sz="2400"/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</a:t>
            </a:r>
            <a:r>
              <a:rPr lang="ko-KR" altLang="en-US" sz="2400" smtClean="0"/>
              <a:t>키값이 </a:t>
            </a:r>
            <a:r>
              <a:rPr lang="ko-KR" altLang="en-US" sz="2400"/>
              <a:t>두개 이상일 때는 키사이에 </a:t>
            </a:r>
            <a:r>
              <a:rPr lang="en-US" altLang="ko-KR" sz="2400"/>
              <a:t>&amp;</a:t>
            </a:r>
            <a:r>
              <a:rPr lang="ko-KR" altLang="en-US" sz="2400"/>
              <a:t>문자로 구분한다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9925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/>
              <a:t>쿠키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</a:t>
            </a:r>
            <a:r>
              <a:rPr lang="ko-KR" altLang="en-US" sz="2400"/>
              <a:t>쿠키는 기본적으로 쿠키 이름과 쿠키 값으로 구성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</a:t>
            </a:r>
            <a:r>
              <a:rPr lang="ko-KR" altLang="en-US" sz="2400"/>
              <a:t>쿠키는 정해진 시간동안 유지된다</a:t>
            </a:r>
            <a:r>
              <a:rPr lang="en-US" altLang="ko-KR" sz="2400"/>
              <a:t>.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</a:t>
            </a:r>
            <a:r>
              <a:rPr lang="ko-KR" altLang="en-US" sz="2400"/>
              <a:t>쿠키는 지정된 웹사이트의 경로에 영향을 미친다</a:t>
            </a:r>
            <a:r>
              <a:rPr lang="en-US" altLang="ko-KR" sz="2400"/>
              <a:t>.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</a:t>
            </a:r>
            <a:r>
              <a:rPr lang="ko-KR" altLang="en-US" sz="2400"/>
              <a:t>쿠키는 지정된 도메인 주소에 영향을 미친다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2494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파이썬의 웹프레임워크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altLang="ko-KR" smtClean="0"/>
              <a:t> </a:t>
            </a:r>
            <a:r>
              <a:rPr lang="ko-KR" altLang="en-US"/>
              <a:t>마이크로 프레임워크</a:t>
            </a:r>
            <a:r>
              <a:rPr lang="en-US" altLang="ko-KR"/>
              <a:t>(Micro Framework)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/>
              <a:t>파이썬 </a:t>
            </a:r>
            <a:r>
              <a:rPr lang="en-US" altLang="ko-KR"/>
              <a:t>: Flask(WSGI </a:t>
            </a:r>
            <a:r>
              <a:rPr lang="ko-KR" altLang="en-US"/>
              <a:t>구현체인 </a:t>
            </a:r>
            <a:r>
              <a:rPr lang="en-US" altLang="ko-KR"/>
              <a:t>Werkzeug</a:t>
            </a:r>
            <a:r>
              <a:rPr lang="ko-KR" altLang="en-US"/>
              <a:t>와 템플릿 </a:t>
            </a:r>
            <a:r>
              <a:rPr lang="en-US" altLang="ko-KR"/>
              <a:t>Jinja2), Bottle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/>
              <a:t>루비 </a:t>
            </a:r>
            <a:r>
              <a:rPr lang="en-US" altLang="ko-KR"/>
              <a:t>: </a:t>
            </a:r>
            <a:r>
              <a:rPr lang="ko-KR" altLang="en-US"/>
              <a:t>시나트라</a:t>
            </a:r>
            <a:r>
              <a:rPr lang="en-US" altLang="ko-KR"/>
              <a:t>(Sinatra) - </a:t>
            </a:r>
            <a:r>
              <a:rPr lang="ko-KR" altLang="en-US"/>
              <a:t>마이크로 </a:t>
            </a:r>
            <a:r>
              <a:rPr lang="ko-KR" altLang="en-US"/>
              <a:t>프레임워크의 </a:t>
            </a:r>
            <a:r>
              <a:rPr lang="ko-KR" altLang="en-US" smtClean="0"/>
              <a:t>원조</a:t>
            </a:r>
            <a:endParaRPr lang="en-US" altLang="ko-KR" smtClean="0"/>
          </a:p>
          <a:p>
            <a:pPr lvl="1"/>
            <a:endParaRPr lang="en-US" altLang="ko-KR"/>
          </a:p>
          <a:p>
            <a:pPr marL="365760" lvl="1" indent="0">
              <a:buNone/>
            </a:pPr>
            <a:r>
              <a:rPr lang="ko-KR" alt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마이크로 </a:t>
            </a:r>
            <a:r>
              <a:rPr lang="ko-KR" alt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프레임워크 </a:t>
            </a:r>
            <a:r>
              <a:rPr lang="en-US" altLang="ko-KR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ko-KR" alt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웹 프로그래밍에 있어서 가장 핵심적인 요소만을 포함하고 있는 프레임워크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01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/>
              <a:t>쿠키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set_cookie </a:t>
            </a:r>
            <a:r>
              <a:rPr lang="ko-KR" altLang="en-US" sz="2400"/>
              <a:t>인자</a:t>
            </a:r>
          </a:p>
          <a:p>
            <a:pPr marL="285750" lvl="0" indent="-285750">
              <a:lnSpc>
                <a:spcPct val="110000"/>
              </a:lnSpc>
              <a:buNone/>
            </a:pPr>
            <a:endParaRPr lang="ko-KR" altLang="en-US" sz="2400"/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key : </a:t>
            </a:r>
            <a:r>
              <a:rPr lang="ko-KR" altLang="en-US" sz="2400"/>
              <a:t>쿠키 이름</a:t>
            </a:r>
            <a:r>
              <a:rPr lang="en-US" altLang="ko-KR" sz="2400"/>
              <a:t>(</a:t>
            </a:r>
            <a:r>
              <a:rPr lang="ko-KR" altLang="en-US" sz="2400"/>
              <a:t>쿠키를 설정할 때 반드시 이름을 지정해야 한다</a:t>
            </a:r>
            <a:r>
              <a:rPr lang="en-US" altLang="ko-KR" sz="2400"/>
              <a:t>.)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value : </a:t>
            </a:r>
            <a:r>
              <a:rPr lang="ko-KR" altLang="en-US" sz="2400"/>
              <a:t>쿠키 값</a:t>
            </a:r>
            <a:r>
              <a:rPr lang="en-US" altLang="ko-KR" sz="2400"/>
              <a:t>. </a:t>
            </a:r>
            <a:r>
              <a:rPr lang="ko-KR" altLang="en-US" sz="2400"/>
              <a:t>기본값은 빈 문자열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max_age : </a:t>
            </a:r>
            <a:r>
              <a:rPr lang="ko-KR" altLang="en-US" sz="2400"/>
              <a:t>쿠키 지속시간</a:t>
            </a:r>
            <a:r>
              <a:rPr lang="en-US" altLang="ko-KR" sz="2400"/>
              <a:t>. </a:t>
            </a:r>
            <a:r>
              <a:rPr lang="ko-KR" altLang="en-US" sz="2400"/>
              <a:t>기본값은 </a:t>
            </a:r>
            <a:r>
              <a:rPr lang="en-US" altLang="ko-KR" sz="2400"/>
              <a:t>None</a:t>
            </a:r>
            <a:r>
              <a:rPr lang="ko-KR" altLang="en-US" sz="2400"/>
              <a:t>인데 </a:t>
            </a:r>
            <a:r>
              <a:rPr lang="en-US" altLang="ko-KR" sz="2400"/>
              <a:t>None</a:t>
            </a:r>
            <a:r>
              <a:rPr lang="ko-KR" altLang="en-US" sz="2400"/>
              <a:t>이면 브라우저가 닫힐 때 자동으로 쿠키가 게거된다</a:t>
            </a:r>
            <a:r>
              <a:rPr lang="en-US" altLang="ko-KR" sz="2400"/>
              <a:t>.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</a:t>
            </a:r>
            <a:r>
              <a:rPr lang="ko-KR" altLang="en-US" sz="2400" smtClean="0"/>
              <a:t>시간 </a:t>
            </a:r>
            <a:r>
              <a:rPr lang="ko-KR" altLang="en-US" sz="2400"/>
              <a:t>단위는 초단위의 시간값으로 전달한다</a:t>
            </a:r>
            <a:r>
              <a:rPr lang="en-US" altLang="ko-KR" sz="2400"/>
              <a:t>. </a:t>
            </a:r>
            <a:r>
              <a:rPr lang="ko-KR" altLang="en-US" sz="2400"/>
              <a:t>시간설정되면 초단위의 시간이 지나면 해당쿠키가 삭제된다</a:t>
            </a:r>
            <a:r>
              <a:rPr lang="en-US" altLang="ko-KR" sz="2400"/>
              <a:t>.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domain : </a:t>
            </a:r>
            <a:r>
              <a:rPr lang="ko-KR" altLang="en-US" sz="2400"/>
              <a:t>쿠키의 영향력이 미치는 도메인 주소</a:t>
            </a:r>
            <a:r>
              <a:rPr lang="en-US" altLang="ko-KR" sz="2400"/>
              <a:t>. </a:t>
            </a:r>
            <a:r>
              <a:rPr lang="ko-KR" altLang="en-US" sz="2400"/>
              <a:t>기본값은 </a:t>
            </a:r>
            <a:r>
              <a:rPr lang="en-US" altLang="ko-KR" sz="2400"/>
              <a:t>None</a:t>
            </a:r>
            <a:r>
              <a:rPr lang="ko-KR" altLang="en-US" sz="2400"/>
              <a:t>이다</a:t>
            </a:r>
            <a:r>
              <a:rPr lang="en-US" altLang="ko-KR" sz="2400"/>
              <a:t>.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path : </a:t>
            </a:r>
            <a:r>
              <a:rPr lang="ko-KR" altLang="en-US" sz="2400"/>
              <a:t>쿠키의 영향력이 미치는 웹사이트의 경로</a:t>
            </a:r>
            <a:r>
              <a:rPr lang="en-US" altLang="ko-KR" sz="2400"/>
              <a:t>. </a:t>
            </a:r>
            <a:r>
              <a:rPr lang="ko-KR" altLang="en-US" sz="2400"/>
              <a:t>기본값은 </a:t>
            </a:r>
            <a:r>
              <a:rPr lang="en-US" altLang="ko-KR" sz="2400"/>
              <a:t>"/" </a:t>
            </a:r>
            <a:r>
              <a:rPr lang="ko-KR" altLang="en-US" sz="2400"/>
              <a:t>이다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2331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3200"/>
              <a:t>Session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ko-KR" altLang="en-US" sz="2400"/>
              <a:t>쿠키가 클라이언트에 저장되다보니 보안상 위험하다</a:t>
            </a:r>
            <a:r>
              <a:rPr lang="en-US" altLang="ko-KR" sz="2400"/>
              <a:t>. </a:t>
            </a:r>
            <a:r>
              <a:rPr lang="ko-KR" altLang="en-US" sz="2400"/>
              <a:t>따라서</a:t>
            </a:r>
            <a:r>
              <a:rPr lang="en-US" altLang="ko-KR" sz="2400"/>
              <a:t>, </a:t>
            </a:r>
            <a:r>
              <a:rPr lang="ko-KR" altLang="en-US" sz="2400" smtClean="0"/>
              <a:t>서버</a:t>
            </a:r>
            <a:endParaRPr lang="en-US" altLang="ko-KR" sz="2400" smtClean="0"/>
          </a:p>
          <a:p>
            <a:pPr marL="285750" lvl="0" indent="-285750">
              <a:lnSpc>
                <a:spcPct val="110000"/>
              </a:lnSpc>
              <a:buNone/>
            </a:pPr>
            <a:r>
              <a:rPr lang="ko-KR" altLang="en-US" sz="2400" smtClean="0"/>
              <a:t>데이터를 </a:t>
            </a:r>
            <a:r>
              <a:rPr lang="ko-KR" altLang="en-US" sz="2400"/>
              <a:t>저장하는 방식인 세션이 많이 사용되는 추세다</a:t>
            </a:r>
            <a:r>
              <a:rPr lang="en-US" altLang="ko-KR" sz="2400"/>
              <a:t>.</a:t>
            </a:r>
          </a:p>
          <a:p>
            <a:pPr marL="285750" lvl="0" indent="-285750">
              <a:lnSpc>
                <a:spcPct val="110000"/>
              </a:lnSpc>
              <a:buNone/>
            </a:pPr>
            <a:endParaRPr lang="en-US" altLang="ko-KR" sz="2400"/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flask </a:t>
            </a:r>
            <a:r>
              <a:rPr lang="ko-KR" altLang="en-US" sz="2400"/>
              <a:t>모듈에 </a:t>
            </a:r>
            <a:r>
              <a:rPr lang="en-US" altLang="ko-KR" sz="2400"/>
              <a:t>session </a:t>
            </a:r>
            <a:r>
              <a:rPr lang="ko-KR" altLang="en-US" sz="2400"/>
              <a:t>객체를 이용하여 세션을 설정한다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938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3200"/>
              <a:t>Session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Flask </a:t>
            </a:r>
            <a:r>
              <a:rPr lang="ko-KR" altLang="en-US" sz="2400"/>
              <a:t>세션 관련키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SECRET_KEY : </a:t>
            </a:r>
            <a:r>
              <a:rPr lang="ko-KR" altLang="en-US" sz="2400"/>
              <a:t>비밀키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SESSION_COOKIE_NAME : </a:t>
            </a:r>
            <a:r>
              <a:rPr lang="ko-KR" altLang="en-US" sz="2400"/>
              <a:t>세션 쿠키 이름</a:t>
            </a:r>
            <a:r>
              <a:rPr lang="en-US" altLang="ko-KR" sz="2400"/>
              <a:t>, </a:t>
            </a:r>
            <a:r>
              <a:rPr lang="ko-KR" altLang="en-US" sz="2400"/>
              <a:t>기본값은 </a:t>
            </a:r>
            <a:r>
              <a:rPr lang="en-US" altLang="ko-KR" sz="2400"/>
              <a:t>session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SESSION_COOKIE_DOMAIN : </a:t>
            </a:r>
            <a:r>
              <a:rPr lang="ko-KR" altLang="en-US" sz="2400"/>
              <a:t>세션 쿠키가 동작할 도메인 주소</a:t>
            </a:r>
            <a:r>
              <a:rPr lang="en-US" altLang="ko-KR" sz="2400"/>
              <a:t>, </a:t>
            </a:r>
            <a:r>
              <a:rPr lang="ko-KR" altLang="en-US" sz="2400"/>
              <a:t>설정하지 않았을 경우 </a:t>
            </a:r>
            <a:r>
              <a:rPr lang="en-US" altLang="ko-KR" sz="2400"/>
              <a:t>SERVER_NAME</a:t>
            </a:r>
            <a:r>
              <a:rPr lang="ko-KR" altLang="en-US" sz="2400"/>
              <a:t>에 있는 도메인에서 동작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SESSION_COOKIE_PATH : </a:t>
            </a:r>
            <a:r>
              <a:rPr lang="ko-KR" altLang="en-US" sz="2400"/>
              <a:t>세션 쿠키가 동작할 </a:t>
            </a:r>
            <a:r>
              <a:rPr lang="en-US" altLang="ko-KR" sz="2400"/>
              <a:t>URL </a:t>
            </a:r>
            <a:r>
              <a:rPr lang="ko-KR" altLang="en-US" sz="2400"/>
              <a:t>경로</a:t>
            </a:r>
            <a:r>
              <a:rPr lang="en-US" altLang="ko-KR" sz="2400"/>
              <a:t>, </a:t>
            </a:r>
            <a:r>
              <a:rPr lang="ko-KR" altLang="en-US" sz="2400"/>
              <a:t>기본값은 </a:t>
            </a:r>
            <a:r>
              <a:rPr lang="en-US" altLang="ko-KR" sz="2400"/>
              <a:t>/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SESSION_COOKIE_HTTPONLY : </a:t>
            </a:r>
            <a:r>
              <a:rPr lang="ko-KR" altLang="en-US" sz="2400"/>
              <a:t>웹어플리케이션이 </a:t>
            </a:r>
            <a:r>
              <a:rPr lang="en-US" altLang="ko-KR" sz="2400"/>
              <a:t>HTTP </a:t>
            </a:r>
            <a:r>
              <a:rPr lang="ko-KR" altLang="en-US" sz="2400"/>
              <a:t>프로토콜로 동작할 때만 세션 쿠키를 </a:t>
            </a:r>
            <a:r>
              <a:rPr lang="ko-KR" altLang="en-US" sz="2400"/>
              <a:t>웹어플리케이션에 </a:t>
            </a:r>
            <a:r>
              <a:rPr lang="ko-KR" altLang="en-US" sz="2400" smtClean="0"/>
              <a:t>전송</a:t>
            </a:r>
            <a:r>
              <a:rPr lang="en-US" altLang="ko-KR" sz="2400" smtClean="0"/>
              <a:t> </a:t>
            </a:r>
            <a:r>
              <a:rPr lang="ko-KR" altLang="en-US" sz="2400"/>
              <a:t>기본 설정값은 </a:t>
            </a:r>
            <a:r>
              <a:rPr lang="en-US" altLang="ko-KR" sz="2400"/>
              <a:t>True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SESSION_COOKIE_SECURE : </a:t>
            </a:r>
            <a:r>
              <a:rPr lang="ko-KR" altLang="en-US" sz="2400"/>
              <a:t>웹어플리케이션이 </a:t>
            </a:r>
            <a:r>
              <a:rPr lang="en-US" altLang="ko-KR" sz="2400"/>
              <a:t>HTTPS</a:t>
            </a:r>
            <a:r>
              <a:rPr lang="ko-KR" altLang="en-US" sz="2400"/>
              <a:t>프로토콜로 동작할 때만 세션 쿠키를 </a:t>
            </a:r>
            <a:r>
              <a:rPr lang="ko-KR" altLang="en-US" sz="2400"/>
              <a:t>웹어플리케이션에 </a:t>
            </a:r>
            <a:r>
              <a:rPr lang="ko-KR" altLang="en-US" sz="2400" smtClean="0"/>
              <a:t>전송</a:t>
            </a:r>
            <a:r>
              <a:rPr lang="en-US" altLang="ko-KR" sz="2400" smtClean="0"/>
              <a:t> </a:t>
            </a:r>
            <a:r>
              <a:rPr lang="ko-KR" altLang="en-US" sz="2400"/>
              <a:t>기본 설정값은 </a:t>
            </a:r>
            <a:r>
              <a:rPr lang="en-US" altLang="ko-KR" sz="2400"/>
              <a:t>False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PERMANENT_SESSION_LIFETIME : </a:t>
            </a:r>
            <a:r>
              <a:rPr lang="ko-KR" altLang="en-US" sz="2400"/>
              <a:t>세션의 유효시간을 지정한다</a:t>
            </a:r>
            <a:r>
              <a:rPr lang="en-US" altLang="ko-KR" sz="2400"/>
              <a:t>. </a:t>
            </a:r>
            <a:r>
              <a:rPr lang="ko-KR" altLang="en-US" sz="2400"/>
              <a:t>기본값은 </a:t>
            </a:r>
            <a:r>
              <a:rPr lang="en-US" altLang="ko-KR" sz="2400"/>
              <a:t>31</a:t>
            </a:r>
            <a:r>
              <a:rPr lang="ko-KR" altLang="en-US" sz="240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84638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파이썬의 웹프레임워크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ko-KR"/>
              <a:t># </a:t>
            </a:r>
            <a:r>
              <a:rPr lang="ko-KR" altLang="en-US"/>
              <a:t>풀스택 프레임워크</a:t>
            </a:r>
            <a:r>
              <a:rPr lang="en-US" altLang="ko-KR"/>
              <a:t>(Full Stack Framework)</a:t>
            </a:r>
          </a:p>
          <a:p>
            <a:pPr marL="0" lvl="0" indent="0">
              <a:buNone/>
            </a:pPr>
            <a:r>
              <a:rPr lang="en-US" altLang="ko-KR"/>
              <a:t>    # </a:t>
            </a:r>
            <a:r>
              <a:rPr lang="ko-KR" altLang="en-US"/>
              <a:t>파이썬 </a:t>
            </a:r>
            <a:r>
              <a:rPr lang="en-US" altLang="ko-KR"/>
              <a:t>: Django, Web2py, Turbogear</a:t>
            </a:r>
          </a:p>
          <a:p>
            <a:pPr marL="0" lvl="0" indent="0">
              <a:buNone/>
            </a:pPr>
            <a:r>
              <a:rPr lang="en-US" altLang="ko-KR"/>
              <a:t>    # </a:t>
            </a:r>
            <a:r>
              <a:rPr lang="ko-KR" altLang="en-US"/>
              <a:t>자바 </a:t>
            </a:r>
            <a:r>
              <a:rPr lang="en-US" altLang="ko-KR"/>
              <a:t>: </a:t>
            </a:r>
            <a:r>
              <a:rPr lang="ko-KR" altLang="en-US"/>
              <a:t>스프링</a:t>
            </a:r>
            <a:r>
              <a:rPr lang="en-US" altLang="ko-KR"/>
              <a:t>(Spring)</a:t>
            </a:r>
          </a:p>
          <a:p>
            <a:pPr marL="0" lvl="0" indent="0">
              <a:buNone/>
            </a:pPr>
            <a:r>
              <a:rPr lang="en-US" altLang="ko-KR"/>
              <a:t>    # </a:t>
            </a:r>
            <a:r>
              <a:rPr lang="ko-KR" altLang="en-US"/>
              <a:t>루비 </a:t>
            </a:r>
            <a:r>
              <a:rPr lang="en-US" altLang="ko-KR"/>
              <a:t>: </a:t>
            </a:r>
            <a:r>
              <a:rPr lang="ko-KR" altLang="en-US"/>
              <a:t>레일즈</a:t>
            </a:r>
            <a:r>
              <a:rPr lang="en-US" altLang="ko-KR"/>
              <a:t>(Rails)</a:t>
            </a:r>
          </a:p>
          <a:p>
            <a:pPr lvl="0"/>
            <a:endParaRPr lang="en-US" altLang="ko-KR"/>
          </a:p>
          <a:p>
            <a:pPr marL="296863" lvl="0" indent="-296863">
              <a:buNone/>
            </a:pPr>
            <a:r>
              <a:rPr lang="en-US" altLang="ko-KR" sz="2600"/>
              <a:t># </a:t>
            </a:r>
            <a:r>
              <a:rPr lang="ko-KR" altLang="en-US" sz="2600">
                <a:solidFill>
                  <a:schemeClr val="accent5">
                    <a:lumMod val="20000"/>
                    <a:lumOff val="80000"/>
                  </a:schemeClr>
                </a:solidFill>
              </a:rPr>
              <a:t>풀스택 프레임워크 </a:t>
            </a:r>
            <a:r>
              <a:rPr lang="en-US" altLang="ko-KR" sz="260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ko-KR" altLang="en-US" sz="2600">
                <a:solidFill>
                  <a:schemeClr val="accent5">
                    <a:lumMod val="20000"/>
                    <a:lumOff val="80000"/>
                  </a:schemeClr>
                </a:solidFill>
              </a:rPr>
              <a:t>웹프로그래밍을 할 때 필요로 하는 모든 것들을 종합적으로 갖추고 있는 프레임워크</a:t>
            </a:r>
          </a:p>
          <a:p>
            <a:pPr marL="0" lvl="0" indent="0">
              <a:buNone/>
            </a:pPr>
            <a:endParaRPr lang="ko-KR" altLang="en-US" sz="2600"/>
          </a:p>
          <a:p>
            <a:pPr marL="736600" lvl="0" indent="-712788">
              <a:buNone/>
            </a:pPr>
            <a:r>
              <a:rPr lang="ko-KR" altLang="en-US" sz="2600"/>
              <a:t>    </a:t>
            </a:r>
            <a:r>
              <a:rPr lang="en-US" altLang="ko-KR" sz="2600"/>
              <a:t># </a:t>
            </a:r>
            <a:r>
              <a:rPr lang="ko-KR" altLang="en-US" sz="2600"/>
              <a:t>인증과 권한</a:t>
            </a:r>
            <a:r>
              <a:rPr lang="en-US" altLang="ko-KR" sz="2600"/>
              <a:t>, ORM, </a:t>
            </a:r>
            <a:r>
              <a:rPr lang="ko-KR" altLang="en-US" sz="2600"/>
              <a:t>템플릿 라이브러리</a:t>
            </a:r>
            <a:r>
              <a:rPr lang="en-US" altLang="ko-KR" sz="2600"/>
              <a:t>, </a:t>
            </a:r>
            <a:r>
              <a:rPr lang="ko-KR" altLang="en-US" sz="2600"/>
              <a:t>국제화와 지역화</a:t>
            </a:r>
            <a:r>
              <a:rPr lang="en-US" altLang="ko-KR" sz="2600"/>
              <a:t>, </a:t>
            </a:r>
            <a:r>
              <a:rPr lang="ko-KR" altLang="en-US" sz="2600"/>
              <a:t>관리자</a:t>
            </a:r>
            <a:r>
              <a:rPr lang="en-US" altLang="ko-KR" sz="2600"/>
              <a:t>, </a:t>
            </a:r>
            <a:r>
              <a:rPr lang="ko-KR" altLang="en-US" sz="2600"/>
              <a:t>보안 등의 여러요소를 갖춤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00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웹프로그램 통신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</a:t>
            </a:r>
            <a:r>
              <a:rPr lang="ko-KR" altLang="en-US"/>
              <a:t>모든 웹프로그램은 사용자가 웹 브라우저를 이용해서 웹프로그램이 가지고 있는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</a:t>
            </a:r>
            <a:r>
              <a:rPr lang="ko-KR" altLang="en-US"/>
              <a:t>자원</a:t>
            </a:r>
            <a:r>
              <a:rPr lang="en-US" altLang="ko-KR"/>
              <a:t>(</a:t>
            </a:r>
            <a:r>
              <a:rPr lang="ko-KR" altLang="en-US"/>
              <a:t>상품 정보</a:t>
            </a:r>
            <a:r>
              <a:rPr lang="en-US" altLang="ko-KR"/>
              <a:t>, </a:t>
            </a:r>
            <a:r>
              <a:rPr lang="ko-KR" altLang="en-US"/>
              <a:t>강좌 목록</a:t>
            </a:r>
            <a:r>
              <a:rPr lang="en-US" altLang="ko-KR"/>
              <a:t>(</a:t>
            </a:r>
            <a:r>
              <a:rPr lang="ko-KR" altLang="en-US"/>
              <a:t>동영상</a:t>
            </a:r>
            <a:r>
              <a:rPr lang="en-US" altLang="ko-KR"/>
              <a:t>)...)</a:t>
            </a:r>
            <a:r>
              <a:rPr lang="ko-KR" altLang="en-US"/>
              <a:t>을  요청하면 웹브라우저가 이해할 수있는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</a:t>
            </a:r>
            <a:r>
              <a:rPr lang="ko-KR" altLang="en-US"/>
              <a:t>형태로 재가공 하거나</a:t>
            </a:r>
            <a:r>
              <a:rPr lang="en-US" altLang="ko-KR"/>
              <a:t>, </a:t>
            </a:r>
            <a:r>
              <a:rPr lang="ko-KR" altLang="en-US"/>
              <a:t>있는 자원 그대로 웹브라우저에게 반환해준다</a:t>
            </a:r>
            <a:r>
              <a:rPr lang="en-US" altLang="ko-KR"/>
              <a:t>.</a:t>
            </a:r>
          </a:p>
          <a:p>
            <a:pPr marL="296863" lvl="0" indent="-296863">
              <a:lnSpc>
                <a:spcPct val="120000"/>
              </a:lnSpc>
              <a:buNone/>
            </a:pPr>
            <a:endParaRPr lang="en-US" altLang="ko-KR"/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</a:t>
            </a:r>
            <a:r>
              <a:rPr lang="ko-KR" altLang="en-US"/>
              <a:t>웹서버와 웹브라우저간에 발생하는 자원 반환 단계에서는 웹서버가 콘텐츠 협상</a:t>
            </a:r>
            <a:r>
              <a:rPr lang="en-US" altLang="ko-KR"/>
              <a:t>(contents negitiation)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</a:t>
            </a:r>
            <a:r>
              <a:rPr lang="ko-KR" altLang="en-US"/>
              <a:t>이라는 단계를 거친 후에 웹브라우저에 결과를 반환한다</a:t>
            </a:r>
            <a:r>
              <a:rPr lang="en-US" altLang="ko-KR"/>
              <a:t>.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</a:t>
            </a:r>
            <a:r>
              <a:rPr lang="ko-KR" altLang="en-US"/>
              <a:t>이 단계는 웹브라우저가 무엇을 처리할 수 있는지 웹서버와 협상하는 단계</a:t>
            </a:r>
            <a:endParaRPr lang="en-US" altLang="ko-KR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15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웹프로그램 통신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</a:t>
            </a:r>
            <a:r>
              <a:rPr lang="ko-KR" altLang="en-US"/>
              <a:t>이단계는 </a:t>
            </a:r>
            <a:r>
              <a:rPr lang="en-US" altLang="ko-KR"/>
              <a:t>3</a:t>
            </a:r>
            <a:r>
              <a:rPr lang="ko-KR" altLang="en-US"/>
              <a:t>가지로 분류할 수 있다</a:t>
            </a:r>
            <a:r>
              <a:rPr lang="en-US" altLang="ko-KR"/>
              <a:t>.</a:t>
            </a:r>
          </a:p>
          <a:p>
            <a:pPr marL="296863" lvl="0" indent="-296863">
              <a:lnSpc>
                <a:spcPct val="120000"/>
              </a:lnSpc>
              <a:buNone/>
            </a:pPr>
            <a:endParaRPr lang="en-US" altLang="ko-KR"/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1. </a:t>
            </a:r>
            <a:r>
              <a:rPr lang="ko-KR" altLang="en-US"/>
              <a:t>서버 기반의 협상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2. </a:t>
            </a:r>
            <a:r>
              <a:rPr lang="ko-KR" altLang="en-US"/>
              <a:t>에이전트 기반의 협상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3. </a:t>
            </a:r>
            <a:r>
              <a:rPr lang="ko-KR" altLang="en-US"/>
              <a:t>투명한 협상</a:t>
            </a:r>
            <a:r>
              <a:rPr lang="en-US" altLang="ko-KR"/>
              <a:t>(1,2</a:t>
            </a:r>
            <a:r>
              <a:rPr lang="ko-KR" altLang="en-US"/>
              <a:t>를 혼합한 협상</a:t>
            </a:r>
            <a:r>
              <a:rPr lang="en-US" altLang="ko-KR"/>
              <a:t>)</a:t>
            </a:r>
          </a:p>
          <a:p>
            <a:pPr marL="296863" lvl="0" indent="-296863">
              <a:lnSpc>
                <a:spcPct val="120000"/>
              </a:lnSpc>
              <a:buNone/>
            </a:pPr>
            <a:endParaRPr lang="en-US" altLang="ko-KR"/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</a:t>
            </a:r>
            <a:r>
              <a:rPr lang="ko-KR" altLang="en-US"/>
              <a:t>서버기반 협상 </a:t>
            </a:r>
            <a:r>
              <a:rPr lang="en-US" altLang="ko-KR"/>
              <a:t>: </a:t>
            </a:r>
            <a:r>
              <a:rPr lang="ko-KR" altLang="en-US"/>
              <a:t>웹서버가 웹브라우저에 반환할 데이터의 형태를 직접 결정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</a:t>
            </a:r>
            <a:r>
              <a:rPr lang="ko-KR" altLang="en-US"/>
              <a:t>에이전트</a:t>
            </a:r>
            <a:r>
              <a:rPr lang="en-US" altLang="ko-KR"/>
              <a:t>(</a:t>
            </a:r>
            <a:r>
              <a:rPr lang="ko-KR" altLang="en-US"/>
              <a:t>캐시서버</a:t>
            </a:r>
            <a:r>
              <a:rPr lang="en-US" altLang="ko-KR"/>
              <a:t>) </a:t>
            </a:r>
            <a:r>
              <a:rPr lang="ko-KR" altLang="en-US"/>
              <a:t>기반의 협상 </a:t>
            </a:r>
            <a:r>
              <a:rPr lang="en-US" altLang="ko-KR"/>
              <a:t>: </a:t>
            </a:r>
            <a:r>
              <a:rPr lang="ko-KR" altLang="en-US"/>
              <a:t>웹 서버가 응답할 데이터 처리 형태를 결정하기 위해 </a:t>
            </a:r>
            <a:r>
              <a:rPr lang="ko-KR" altLang="en-US"/>
              <a:t>첫 </a:t>
            </a:r>
            <a:r>
              <a:rPr lang="ko-KR" altLang="en-US" smtClean="0"/>
              <a:t>번째</a:t>
            </a:r>
            <a:r>
              <a:rPr lang="en-US" altLang="ko-KR" smtClean="0"/>
              <a:t> </a:t>
            </a:r>
            <a:r>
              <a:rPr lang="ko-KR" altLang="en-US"/>
              <a:t>수신을 처리한 에이전트에 의해 형태를 결정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6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웹프로그램 통신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 smtClean="0"/>
              <a:t># </a:t>
            </a:r>
            <a:r>
              <a:rPr lang="ko-KR" altLang="en-US"/>
              <a:t>협상에 필요한 </a:t>
            </a:r>
            <a:r>
              <a:rPr lang="en-US" altLang="ko-KR"/>
              <a:t>HTTP </a:t>
            </a:r>
            <a:r>
              <a:rPr lang="ko-KR" altLang="en-US"/>
              <a:t>메시지 헤더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Accept : </a:t>
            </a:r>
            <a:r>
              <a:rPr lang="ko-KR" altLang="en-US"/>
              <a:t>브라우저가 처리할 수 있는 데이터의 형태</a:t>
            </a:r>
            <a:r>
              <a:rPr lang="en-US" altLang="ko-KR"/>
              <a:t>, </a:t>
            </a:r>
            <a:r>
              <a:rPr lang="ko-KR" altLang="en-US" smtClean="0"/>
              <a:t>선호도</a:t>
            </a:r>
            <a:r>
              <a:rPr lang="en-US" altLang="ko-KR" smtClean="0"/>
              <a:t>             </a:t>
            </a:r>
            <a:r>
              <a:rPr lang="en-US" altLang="ko-KR"/>
              <a:t>text/html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Accept-Language: </a:t>
            </a:r>
            <a:r>
              <a:rPr lang="ko-KR" altLang="en-US"/>
              <a:t>브라우저가 수용할 수 있는 응답결과의 언어와 선호도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Accept_Encoding : </a:t>
            </a:r>
            <a:r>
              <a:rPr lang="ko-KR" altLang="en-US"/>
              <a:t>브라우저가 수용할 수 있는 응답 인코딩 형태와 선호도</a:t>
            </a:r>
          </a:p>
          <a:p>
            <a:pPr marL="296863" lvl="0" indent="-296863">
              <a:lnSpc>
                <a:spcPct val="120000"/>
              </a:lnSpc>
              <a:buNone/>
            </a:pPr>
            <a:endParaRPr lang="ko-KR" altLang="en-US"/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HTTP </a:t>
            </a:r>
            <a:r>
              <a:rPr lang="ko-KR" altLang="en-US"/>
              <a:t>메시지는 요청</a:t>
            </a:r>
            <a:r>
              <a:rPr lang="en-US" altLang="ko-KR"/>
              <a:t>(Request)</a:t>
            </a:r>
            <a:r>
              <a:rPr lang="ko-KR" altLang="en-US"/>
              <a:t>메시지와 응답</a:t>
            </a:r>
            <a:r>
              <a:rPr lang="en-US" altLang="ko-KR"/>
              <a:t>(Response)</a:t>
            </a:r>
            <a:r>
              <a:rPr lang="ko-KR" altLang="en-US"/>
              <a:t>메시지로 나눈다</a:t>
            </a:r>
            <a:r>
              <a:rPr lang="en-US" altLang="ko-KR"/>
              <a:t>.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53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웹프로그램 통신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HTTP </a:t>
            </a:r>
            <a:r>
              <a:rPr lang="ko-KR" altLang="en-US"/>
              <a:t>요청 메시지 </a:t>
            </a:r>
            <a:r>
              <a:rPr lang="en-US" altLang="ko-KR"/>
              <a:t>: </a:t>
            </a:r>
            <a:r>
              <a:rPr lang="ko-KR" altLang="en-US"/>
              <a:t>메서드</a:t>
            </a:r>
            <a:r>
              <a:rPr lang="en-US" altLang="ko-KR"/>
              <a:t>(GET, POST), HTTP</a:t>
            </a:r>
            <a:r>
              <a:rPr lang="ko-KR" altLang="en-US"/>
              <a:t>버전</a:t>
            </a:r>
            <a:r>
              <a:rPr lang="en-US" altLang="ko-KR"/>
              <a:t>(HTTP/1.1), </a:t>
            </a:r>
            <a:r>
              <a:rPr lang="ko-KR" altLang="en-US"/>
              <a:t>호스트명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 smtClean="0"/>
              <a:t>      </a:t>
            </a:r>
            <a:r>
              <a:rPr lang="ko-KR" altLang="en-US" smtClean="0"/>
              <a:t>웹브라우저가 </a:t>
            </a:r>
            <a:r>
              <a:rPr lang="ko-KR" altLang="en-US"/>
              <a:t>무엇인지</a:t>
            </a:r>
            <a:r>
              <a:rPr lang="en-US" altLang="ko-KR"/>
              <a:t>(User_Agent</a:t>
            </a:r>
            <a:r>
              <a:rPr lang="ko-KR" altLang="en-US"/>
              <a:t>헤더</a:t>
            </a:r>
            <a:r>
              <a:rPr lang="en-US" altLang="ko-KR"/>
              <a:t>), </a:t>
            </a:r>
            <a:r>
              <a:rPr lang="ko-KR" altLang="en-US"/>
              <a:t>어떤 언어</a:t>
            </a:r>
            <a:r>
              <a:rPr lang="en-US" altLang="ko-KR"/>
              <a:t>(ko_KR, ko; en-US)/</a:t>
            </a:r>
            <a:r>
              <a:rPr lang="ko-KR" altLang="en-US"/>
              <a:t>자원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 smtClean="0"/>
              <a:t>      </a:t>
            </a:r>
            <a:r>
              <a:rPr lang="ko-KR" altLang="en-US" smtClean="0"/>
              <a:t>형태 </a:t>
            </a:r>
            <a:r>
              <a:rPr lang="ko-KR" altLang="en-US"/>
              <a:t>를 받아들이는지 기록</a:t>
            </a:r>
          </a:p>
          <a:p>
            <a:pPr marL="296863" lvl="0" indent="-296863">
              <a:lnSpc>
                <a:spcPct val="120000"/>
              </a:lnSpc>
              <a:buNone/>
            </a:pPr>
            <a:endParaRPr lang="ko-KR" altLang="en-US"/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# HTTP </a:t>
            </a:r>
            <a:r>
              <a:rPr lang="ko-KR" altLang="en-US"/>
              <a:t>응답 메시지 </a:t>
            </a:r>
            <a:r>
              <a:rPr lang="en-US" altLang="ko-KR"/>
              <a:t>: </a:t>
            </a:r>
            <a:r>
              <a:rPr lang="ko-KR" altLang="en-US"/>
              <a:t>첫행에는 </a:t>
            </a:r>
            <a:r>
              <a:rPr lang="en-US" altLang="ko-KR"/>
              <a:t>HTTP </a:t>
            </a:r>
            <a:r>
              <a:rPr lang="ko-KR" altLang="en-US"/>
              <a:t>버전</a:t>
            </a:r>
            <a:r>
              <a:rPr lang="en-US" altLang="ko-KR"/>
              <a:t>, HTTP </a:t>
            </a:r>
            <a:r>
              <a:rPr lang="ko-KR" altLang="en-US"/>
              <a:t>상태코드</a:t>
            </a:r>
            <a:r>
              <a:rPr lang="en-US" altLang="ko-KR"/>
              <a:t>(200:</a:t>
            </a:r>
            <a:r>
              <a:rPr lang="ko-KR" altLang="en-US"/>
              <a:t>성공</a:t>
            </a:r>
            <a:r>
              <a:rPr lang="en-US" altLang="ko-KR"/>
              <a:t>), </a:t>
            </a:r>
            <a:r>
              <a:rPr lang="ko-KR" altLang="en-US"/>
              <a:t>상태코드 문자열 </a:t>
            </a:r>
            <a:r>
              <a:rPr lang="en-US" altLang="ko-KR"/>
              <a:t>OK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 smtClean="0"/>
              <a:t>  </a:t>
            </a:r>
            <a:r>
              <a:rPr lang="ko-KR" altLang="en-US"/>
              <a:t>두번째 행부터는 순서 없이 정보를 기술한다</a:t>
            </a:r>
            <a:r>
              <a:rPr lang="en-US" altLang="ko-KR"/>
              <a:t>. </a:t>
            </a:r>
            <a:r>
              <a:rPr lang="ko-KR" altLang="en-US"/>
              <a:t>날짜</a:t>
            </a:r>
            <a:r>
              <a:rPr lang="en-US" altLang="ko-KR"/>
              <a:t>, </a:t>
            </a:r>
            <a:r>
              <a:rPr lang="ko-KR" altLang="en-US"/>
              <a:t>서버의 종류</a:t>
            </a:r>
            <a:r>
              <a:rPr lang="en-US" altLang="ko-KR"/>
              <a:t>, </a:t>
            </a:r>
            <a:r>
              <a:rPr lang="ko-KR" altLang="en-US"/>
              <a:t>사용자 정의 헤더도</a:t>
            </a:r>
          </a:p>
          <a:p>
            <a:pPr marL="158750" lvl="0" indent="-158750">
              <a:lnSpc>
                <a:spcPct val="120000"/>
              </a:lnSpc>
              <a:buNone/>
            </a:pPr>
            <a:r>
              <a:rPr lang="ko-KR" altLang="en-US" smtClean="0"/>
              <a:t>  포함된다</a:t>
            </a:r>
            <a:r>
              <a:rPr lang="en-US" altLang="ko-KR"/>
              <a:t>. </a:t>
            </a:r>
            <a:endParaRPr lang="en-US" altLang="ko-KR" smtClean="0"/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 </a:t>
            </a:r>
            <a:r>
              <a:rPr lang="en-US" altLang="ko-KR" smtClean="0"/>
              <a:t>  X-</a:t>
            </a:r>
            <a:r>
              <a:rPr lang="ko-KR" altLang="en-US"/>
              <a:t>시작하는 헤더명은 사용자 정의 헤더라고 </a:t>
            </a:r>
            <a:r>
              <a:rPr lang="ko-KR" altLang="en-US"/>
              <a:t>본다</a:t>
            </a:r>
            <a:r>
              <a:rPr lang="en-US" altLang="ko-KR" smtClean="0"/>
              <a:t>.</a:t>
            </a:r>
          </a:p>
          <a:p>
            <a:pPr marL="296863" lvl="0" indent="-296863">
              <a:lnSpc>
                <a:spcPct val="120000"/>
              </a:lnSpc>
              <a:buNone/>
            </a:pPr>
            <a:r>
              <a:rPr lang="en-US" altLang="ko-KR"/>
              <a:t> </a:t>
            </a:r>
            <a:r>
              <a:rPr lang="en-US" altLang="ko-KR" smtClean="0"/>
              <a:t> (</a:t>
            </a:r>
            <a:r>
              <a:rPr lang="ko-KR" altLang="en-US"/>
              <a:t>사용자 정의 </a:t>
            </a:r>
            <a:r>
              <a:rPr lang="ko-KR" altLang="en-US"/>
              <a:t>헤더는 </a:t>
            </a:r>
            <a:r>
              <a:rPr lang="ko-KR" altLang="en-US" smtClean="0"/>
              <a:t>웹프로그램과</a:t>
            </a:r>
            <a:r>
              <a:rPr lang="en-US" altLang="ko-KR" smtClean="0"/>
              <a:t> </a:t>
            </a:r>
            <a:r>
              <a:rPr lang="ko-KR" altLang="en-US" smtClean="0"/>
              <a:t>웹브라우저가 </a:t>
            </a:r>
            <a:r>
              <a:rPr lang="ko-KR" altLang="en-US"/>
              <a:t>해석할 수 있을 때 의미있는 정보가 된다</a:t>
            </a:r>
            <a:r>
              <a:rPr lang="en-US" altLang="ko-KR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89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파이썬을 위한 웹프로그램의 통신 규약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296863" lvl="0" indent="-296863">
              <a:lnSpc>
                <a:spcPct val="100000"/>
              </a:lnSpc>
              <a:buNone/>
            </a:pPr>
            <a:r>
              <a:rPr lang="en-US" altLang="ko-KR" sz="2000"/>
              <a:t># </a:t>
            </a:r>
            <a:r>
              <a:rPr lang="ko-KR" altLang="en-US" sz="2000"/>
              <a:t>웹프로그램은 사용자가 보낸 요청과 요청을 처리한 결과를 웹서버를 경유해서 주고받는다</a:t>
            </a:r>
            <a:r>
              <a:rPr lang="en-US" altLang="ko-KR" sz="2000"/>
              <a:t>.</a:t>
            </a:r>
          </a:p>
          <a:p>
            <a:pPr marL="296863" lvl="0" indent="-296863">
              <a:lnSpc>
                <a:spcPct val="100000"/>
              </a:lnSpc>
              <a:buNone/>
            </a:pPr>
            <a:r>
              <a:rPr lang="en-US" altLang="ko-KR" sz="2000"/>
              <a:t># </a:t>
            </a:r>
            <a:r>
              <a:rPr lang="ko-KR" altLang="en-US" sz="2000"/>
              <a:t>이때 웹서버와 웹프로그램간의 메시지를 주고 받기위한 약속이 필요한데 이약속을 </a:t>
            </a:r>
            <a:r>
              <a:rPr lang="en-US" altLang="ko-KR" sz="2000"/>
              <a:t>CGI</a:t>
            </a:r>
            <a:r>
              <a:rPr lang="ko-KR" altLang="en-US" sz="2000"/>
              <a:t>규약이라고 한다</a:t>
            </a:r>
            <a:r>
              <a:rPr lang="en-US" altLang="ko-KR" sz="2000"/>
              <a:t>.</a:t>
            </a:r>
          </a:p>
          <a:p>
            <a:pPr marL="296863" lvl="0" indent="-296863">
              <a:lnSpc>
                <a:spcPct val="100000"/>
              </a:lnSpc>
              <a:buNone/>
            </a:pPr>
            <a:endParaRPr lang="en-US" altLang="ko-KR" sz="2000"/>
          </a:p>
          <a:p>
            <a:pPr marL="296863" lvl="0" indent="-296863">
              <a:lnSpc>
                <a:spcPct val="100000"/>
              </a:lnSpc>
              <a:buNone/>
            </a:pPr>
            <a:r>
              <a:rPr lang="en-US" altLang="ko-KR" sz="2000"/>
              <a:t># CGI(Common Gateway Interface) : CGI </a:t>
            </a:r>
            <a:r>
              <a:rPr lang="ko-KR" altLang="en-US" sz="2000"/>
              <a:t>프로그래밍을 하기위한 언어는 환경변수나 </a:t>
            </a:r>
            <a:r>
              <a:rPr lang="ko-KR" altLang="en-US" sz="2000"/>
              <a:t>표준 </a:t>
            </a:r>
            <a:r>
              <a:rPr lang="ko-KR" altLang="en-US" sz="2000" smtClean="0"/>
              <a:t>입출력을다룰수 </a:t>
            </a:r>
            <a:r>
              <a:rPr lang="ko-KR" altLang="en-US" sz="2000"/>
              <a:t>있는 언어라면 모두 사용가능하지만</a:t>
            </a:r>
            <a:r>
              <a:rPr lang="en-US" altLang="ko-KR" sz="2000"/>
              <a:t>, </a:t>
            </a:r>
            <a:r>
              <a:rPr lang="ko-KR" altLang="en-US" sz="2000"/>
              <a:t>실행 속도나 개발 편의성을 고려하여 </a:t>
            </a:r>
            <a:r>
              <a:rPr lang="en-US" altLang="ko-KR" sz="2000"/>
              <a:t>2000</a:t>
            </a:r>
            <a:r>
              <a:rPr lang="ko-KR" altLang="en-US" sz="2000"/>
              <a:t>년대 </a:t>
            </a:r>
            <a:r>
              <a:rPr lang="ko-KR" altLang="en-US" sz="2000" smtClean="0"/>
              <a:t>초까지는 </a:t>
            </a:r>
            <a:r>
              <a:rPr lang="ko-KR" altLang="en-US" sz="2000"/>
              <a:t>대부분 펄</a:t>
            </a:r>
            <a:r>
              <a:rPr lang="en-US" altLang="ko-KR" sz="2000"/>
              <a:t>(Perl) </a:t>
            </a:r>
            <a:r>
              <a:rPr lang="ko-KR" altLang="en-US" sz="2000"/>
              <a:t>언어를 </a:t>
            </a:r>
            <a:r>
              <a:rPr lang="ko-KR" altLang="en-US" sz="2000"/>
              <a:t>사용하였다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1048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파이썬을 위한 웹프로그램의 통신 규약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296863" lvl="0" indent="-296863">
              <a:lnSpc>
                <a:spcPct val="100000"/>
              </a:lnSpc>
              <a:buNone/>
            </a:pPr>
            <a:r>
              <a:rPr lang="en-US" altLang="ko-KR" sz="2000"/>
              <a:t># </a:t>
            </a:r>
            <a:r>
              <a:rPr lang="ko-KR" altLang="en-US" sz="2000"/>
              <a:t>소스 코드의 보안성을 위해 </a:t>
            </a:r>
            <a:r>
              <a:rPr lang="en-US" altLang="ko-KR" sz="2000"/>
              <a:t>C, C++, </a:t>
            </a:r>
            <a:r>
              <a:rPr lang="ko-KR" altLang="en-US" sz="2000"/>
              <a:t>델파이와 같은 언어를 사용하는 경우도 있는데</a:t>
            </a:r>
            <a:r>
              <a:rPr lang="en-US" altLang="ko-KR" sz="2000"/>
              <a:t>, </a:t>
            </a:r>
            <a:r>
              <a:rPr lang="ko-KR" altLang="en-US" sz="2000"/>
              <a:t>이 </a:t>
            </a:r>
            <a:r>
              <a:rPr lang="ko-KR" altLang="en-US" sz="2000" smtClean="0"/>
              <a:t>언어들은 웹에 </a:t>
            </a:r>
            <a:r>
              <a:rPr lang="ko-KR" altLang="en-US" sz="2000"/>
              <a:t>특화된 언어가 아니기에 유지보수나 프로그램작성에 어려움이 </a:t>
            </a:r>
            <a:r>
              <a:rPr lang="ko-KR" altLang="en-US" sz="2000"/>
              <a:t>있다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296863" lvl="0" indent="-296863">
              <a:lnSpc>
                <a:spcPct val="100000"/>
              </a:lnSpc>
              <a:buNone/>
            </a:pPr>
            <a:r>
              <a:rPr lang="en-US" altLang="ko-KR" sz="2000"/>
              <a:t># </a:t>
            </a:r>
            <a:r>
              <a:rPr lang="ko-KR" altLang="en-US" sz="2000"/>
              <a:t>파이썬은 </a:t>
            </a:r>
            <a:r>
              <a:rPr lang="en-US" altLang="ko-KR" sz="2000"/>
              <a:t>cgi</a:t>
            </a:r>
            <a:r>
              <a:rPr lang="ko-KR" altLang="en-US" sz="2000"/>
              <a:t>모듈을 통해 </a:t>
            </a:r>
            <a:r>
              <a:rPr lang="en-US" altLang="ko-KR" sz="2000"/>
              <a:t>CGI </a:t>
            </a:r>
            <a:r>
              <a:rPr lang="ko-KR" altLang="en-US" sz="2000"/>
              <a:t>환경변수와 </a:t>
            </a:r>
            <a:r>
              <a:rPr lang="en-US" altLang="ko-KR" sz="2000"/>
              <a:t>CGI </a:t>
            </a:r>
            <a:r>
              <a:rPr lang="ko-KR" altLang="en-US" sz="2000"/>
              <a:t>표준 입출력 에 직접 액세스해서 웹프로그램을 </a:t>
            </a:r>
            <a:r>
              <a:rPr lang="ko-KR" altLang="en-US" sz="2000"/>
              <a:t>작성할 </a:t>
            </a:r>
            <a:r>
              <a:rPr lang="ko-KR" altLang="en-US" sz="2000" smtClean="0"/>
              <a:t>수 있다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296863" lvl="0" indent="-296863">
              <a:lnSpc>
                <a:spcPct val="100000"/>
              </a:lnSpc>
              <a:buNone/>
            </a:pPr>
            <a:r>
              <a:rPr lang="en-US" altLang="ko-KR" sz="2000"/>
              <a:t># </a:t>
            </a:r>
            <a:r>
              <a:rPr lang="ko-KR" altLang="en-US" sz="2000"/>
              <a:t>웹프로그램은 웹서버와는 독립적이어야 하는데 파이썬은 </a:t>
            </a:r>
            <a:r>
              <a:rPr lang="en-US" altLang="ko-KR" sz="2000"/>
              <a:t>WSGI </a:t>
            </a:r>
            <a:r>
              <a:rPr lang="ko-KR" altLang="en-US" sz="2000"/>
              <a:t>표준을 지켜 이독립성을 구현해준다</a:t>
            </a:r>
            <a:r>
              <a:rPr lang="en-US" altLang="ko-KR" sz="2000"/>
              <a:t>.</a:t>
            </a:r>
          </a:p>
          <a:p>
            <a:pPr marL="296863" lvl="0" indent="-296863">
              <a:lnSpc>
                <a:spcPct val="100000"/>
              </a:lnSpc>
              <a:buNone/>
            </a:pPr>
            <a:r>
              <a:rPr lang="en-US" altLang="ko-KR" sz="2000" smtClean="0"/>
              <a:t>   </a:t>
            </a:r>
            <a:r>
              <a:rPr lang="en-US" altLang="ko-KR" sz="2000"/>
              <a:t>( WSGI </a:t>
            </a:r>
            <a:r>
              <a:rPr lang="ko-KR" altLang="en-US" sz="2000"/>
              <a:t>표준을 따르면 웹서버의 종류와는 상관없이 동작이 된다</a:t>
            </a:r>
            <a:r>
              <a:rPr lang="en-US" altLang="ko-KR" sz="2000"/>
              <a:t>.)</a:t>
            </a:r>
          </a:p>
          <a:p>
            <a:pPr marL="296863" lvl="0" indent="-296863">
              <a:lnSpc>
                <a:spcPct val="100000"/>
              </a:lnSpc>
              <a:buNone/>
            </a:pPr>
            <a:endParaRPr lang="en-US" altLang="ko-KR" sz="2000"/>
          </a:p>
          <a:p>
            <a:pPr marL="296863" lvl="0" indent="-296863">
              <a:lnSpc>
                <a:spcPct val="100000"/>
              </a:lnSpc>
              <a:buNone/>
            </a:pPr>
            <a:r>
              <a:rPr lang="en-US" altLang="ko-KR" sz="2000"/>
              <a:t># ** Flask</a:t>
            </a:r>
            <a:r>
              <a:rPr lang="ko-KR" altLang="en-US" sz="2000"/>
              <a:t>는 </a:t>
            </a:r>
            <a:r>
              <a:rPr lang="en-US" altLang="ko-KR" sz="2000"/>
              <a:t>Werkzeug(</a:t>
            </a:r>
            <a:r>
              <a:rPr lang="ko-KR" altLang="en-US" sz="2000"/>
              <a:t>벡자이그</a:t>
            </a:r>
            <a:r>
              <a:rPr lang="en-US" altLang="ko-KR" sz="2000"/>
              <a:t>)</a:t>
            </a:r>
            <a:r>
              <a:rPr lang="ko-KR" altLang="en-US" sz="2000"/>
              <a:t>기반으로 작성된다</a:t>
            </a:r>
            <a:r>
              <a:rPr lang="en-US" altLang="ko-KR" sz="2000"/>
              <a:t>.</a:t>
            </a:r>
          </a:p>
          <a:p>
            <a:pPr marL="296863" lvl="0" indent="-296863">
              <a:lnSpc>
                <a:spcPct val="100000"/>
              </a:lnSpc>
              <a:buNone/>
            </a:pPr>
            <a:r>
              <a:rPr lang="en-US" altLang="ko-KR" sz="2000"/>
              <a:t># </a:t>
            </a:r>
            <a:r>
              <a:rPr lang="ko-KR" altLang="en-US" sz="2000"/>
              <a:t>벡자이그는 </a:t>
            </a:r>
            <a:r>
              <a:rPr lang="en-US" altLang="ko-KR" sz="2000"/>
              <a:t>WSGI </a:t>
            </a:r>
            <a:r>
              <a:rPr lang="ko-KR" altLang="en-US" sz="2000"/>
              <a:t>코어와 </a:t>
            </a:r>
            <a:r>
              <a:rPr lang="en-US" altLang="ko-KR" sz="2000"/>
              <a:t>URL </a:t>
            </a:r>
            <a:r>
              <a:rPr lang="ko-KR" altLang="en-US" sz="2000"/>
              <a:t>라우팅을  지원하고 있다</a:t>
            </a:r>
            <a:r>
              <a:rPr lang="en-US" altLang="ko-KR" sz="2000"/>
              <a:t>.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1175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퍼즐 디자인 서식 파일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354_TF03460527.potx" id="{29BD53A5-286B-48D0-A9A6-0E9A00C67284}" vid="{49AFC877-BDAD-41AD-998A-399427D746CE}"/>
    </a:ext>
  </a:extLst>
</a:theme>
</file>

<file path=ppt/theme/theme2.xml><?xml version="1.0" encoding="utf-8"?>
<a:theme xmlns:a="http://schemas.openxmlformats.org/drawingml/2006/main" name="Office 테마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퍼즐 디자인 슬라이드</Template>
  <TotalTime>18850</TotalTime>
  <Words>1327</Words>
  <Application>Microsoft Office PowerPoint</Application>
  <PresentationFormat>사용자 지정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Euphemia</vt:lpstr>
      <vt:lpstr>맑은 고딕</vt:lpstr>
      <vt:lpstr>Arial</vt:lpstr>
      <vt:lpstr>퍼즐 디자인 서식 파일</vt:lpstr>
      <vt:lpstr>파이썬 웹프로그래밍 Flask</vt:lpstr>
      <vt:lpstr>파이썬의 웹프레임워크</vt:lpstr>
      <vt:lpstr>파이썬의 웹프레임워크</vt:lpstr>
      <vt:lpstr>웹프로그램 통신</vt:lpstr>
      <vt:lpstr>웹프로그램 통신</vt:lpstr>
      <vt:lpstr>웹프로그램 통신</vt:lpstr>
      <vt:lpstr>웹프로그램 통신</vt:lpstr>
      <vt:lpstr>파이썬을 위한 웹프로그램의 통신 규약</vt:lpstr>
      <vt:lpstr>파이썬을 위한 웹프로그램의 통신 규약</vt:lpstr>
      <vt:lpstr>Jinja2 템플릿 엔진</vt:lpstr>
      <vt:lpstr>jinja2에서 템플릿 표현식</vt:lpstr>
      <vt:lpstr>템플릿 상속</vt:lpstr>
      <vt:lpstr>라우팅 옵션 redirect_to</vt:lpstr>
      <vt:lpstr>HTTP 메시지 (request 메시지, response 메시지)</vt:lpstr>
      <vt:lpstr>HTTP 메시지 (request 메시지, response 메시지)</vt:lpstr>
      <vt:lpstr>WSGI(envrion 사전에서 제공하는) 표준 환경 변수</vt:lpstr>
      <vt:lpstr>WSGI(envrion 사전에서 제공하는) 표준 환경 변수</vt:lpstr>
      <vt:lpstr>WSGI(envrion 사전에서 제공하는) 표준 환경 변수</vt:lpstr>
      <vt:lpstr>쿠키</vt:lpstr>
      <vt:lpstr>쿠키</vt:lpstr>
      <vt:lpstr>Session</vt:lpstr>
      <vt:lpstr>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웹프로그래밍 Flask</dc:title>
  <dc:creator>kim ji</dc:creator>
  <cp:lastModifiedBy>kim ji</cp:lastModifiedBy>
  <cp:revision>10</cp:revision>
  <dcterms:created xsi:type="dcterms:W3CDTF">2018-06-12T09:08:54Z</dcterms:created>
  <dcterms:modified xsi:type="dcterms:W3CDTF">2018-07-01T12:34:31Z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