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2" r:id="rId5"/>
    <p:sldId id="258" r:id="rId6"/>
    <p:sldId id="264" r:id="rId7"/>
    <p:sldId id="265" r:id="rId8"/>
    <p:sldId id="259" r:id="rId9"/>
    <p:sldId id="263" r:id="rId10"/>
    <p:sldId id="26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2" d="100"/>
          <a:sy n="112" d="100"/>
        </p:scale>
        <p:origin x="-1152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723-5C41-4E56-A388-69E42F8A6C30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F001-6384-4538-A7CC-20D56014A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5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723-5C41-4E56-A388-69E42F8A6C30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F001-6384-4538-A7CC-20D56014A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723-5C41-4E56-A388-69E42F8A6C30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F001-6384-4538-A7CC-20D56014A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6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723-5C41-4E56-A388-69E42F8A6C30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F001-6384-4538-A7CC-20D56014A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0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723-5C41-4E56-A388-69E42F8A6C30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F001-6384-4538-A7CC-20D56014A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49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723-5C41-4E56-A388-69E42F8A6C30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F001-6384-4538-A7CC-20D56014A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3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723-5C41-4E56-A388-69E42F8A6C30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F001-6384-4538-A7CC-20D56014A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1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723-5C41-4E56-A388-69E42F8A6C30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F001-6384-4538-A7CC-20D56014A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4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723-5C41-4E56-A388-69E42F8A6C30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F001-6384-4538-A7CC-20D56014A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3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723-5C41-4E56-A388-69E42F8A6C30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F001-6384-4538-A7CC-20D56014A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6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723-5C41-4E56-A388-69E42F8A6C30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F001-6384-4538-A7CC-20D56014A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2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F723-5C41-4E56-A388-69E42F8A6C30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F001-6384-4538-A7CC-20D56014A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66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SEED" TargetMode="External"/><Relationship Id="rId2" Type="http://schemas.openxmlformats.org/officeDocument/2006/relationships/hyperlink" Target="http://www.kisa.or.kr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rootca.or.kr/kor/standard/standard01B.j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00140"/>
            <a:ext cx="7772400" cy="1200395"/>
          </a:xfr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0000FF"/>
                </a:solidFill>
                <a:latin typeface="+mn-ea"/>
                <a:ea typeface="+mn-ea"/>
              </a:rPr>
              <a:t>프로젝트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400" dirty="0" err="1">
                <a:solidFill>
                  <a:schemeClr val="tx1"/>
                </a:solidFill>
              </a:rPr>
              <a:t>텀페이퍼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ko-KR" sz="2400" b="1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ko-KR" sz="2400" b="1" dirty="0">
                <a:solidFill>
                  <a:srgbClr val="0000FF"/>
                </a:solidFill>
                <a:latin typeface="+mn-ea"/>
                <a:ea typeface="+mn-ea"/>
              </a:rPr>
              <a:t>제안서 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lang="en-US" altLang="ko-KR" sz="2400" b="1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SEED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</a:rPr>
              <a:t>암호화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</a:rPr>
              <a:t>알고리즘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)</a:t>
            </a:r>
            <a:endParaRPr lang="ko-KR" altLang="en-US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34294" y="4648413"/>
            <a:ext cx="3923906" cy="668305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1350" dirty="0" smtClean="0">
                <a:latin typeface="+mn-ea"/>
              </a:rPr>
              <a:t>방송통신대학교대학원 정보과학과</a:t>
            </a:r>
            <a:endParaRPr kumimoji="1" lang="en-US" altLang="ko-KR" sz="1350" dirty="0">
              <a:latin typeface="+mn-ea"/>
            </a:endParaRPr>
          </a:p>
          <a:p>
            <a:pPr algn="r"/>
            <a:r>
              <a:rPr kumimoji="1" lang="en-US" altLang="ko-KR" sz="1350" dirty="0" smtClean="0">
                <a:latin typeface="+mn-ea"/>
              </a:rPr>
              <a:t>201684-010022 (16</a:t>
            </a:r>
            <a:r>
              <a:rPr kumimoji="1" lang="ko-KR" altLang="en-US" sz="1350" dirty="0" smtClean="0">
                <a:latin typeface="+mn-ea"/>
              </a:rPr>
              <a:t>기</a:t>
            </a:r>
            <a:r>
              <a:rPr kumimoji="1" lang="en-US" altLang="ko-KR" sz="1350" dirty="0" smtClean="0">
                <a:latin typeface="+mn-ea"/>
              </a:rPr>
              <a:t>)</a:t>
            </a:r>
            <a:r>
              <a:rPr kumimoji="1" lang="ko-KR" altLang="en-US" sz="1350" dirty="0" smtClean="0">
                <a:latin typeface="+mn-ea"/>
              </a:rPr>
              <a:t>김기진</a:t>
            </a:r>
            <a:endParaRPr kumimoji="1" lang="ko-KR" altLang="en-US" sz="13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95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78768" y="1029503"/>
            <a:ext cx="7704856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■ </a:t>
            </a:r>
            <a:r>
              <a:rPr lang="ko-KR" altLang="en-US" sz="1100" dirty="0">
                <a:latin typeface="+mn-ea"/>
              </a:rPr>
              <a:t>도서 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100" dirty="0" err="1" smtClean="0">
                <a:latin typeface="+mn-ea"/>
              </a:rPr>
              <a:t>암호학의</a:t>
            </a:r>
            <a:r>
              <a:rPr lang="ko-KR" altLang="en-US" sz="1100" dirty="0" smtClean="0">
                <a:latin typeface="+mn-ea"/>
              </a:rPr>
              <a:t> 이해</a:t>
            </a:r>
            <a:r>
              <a:rPr lang="en-US" altLang="ko-KR" sz="1100" dirty="0" smtClean="0">
                <a:latin typeface="+mn-ea"/>
              </a:rPr>
              <a:t>,</a:t>
            </a:r>
            <a:r>
              <a:rPr lang="ko-KR" altLang="en-US" sz="1100" dirty="0" smtClean="0">
                <a:latin typeface="+mn-ea"/>
              </a:rPr>
              <a:t>  </a:t>
            </a:r>
            <a:r>
              <a:rPr lang="ko-KR" altLang="en-US" sz="1100" dirty="0">
                <a:latin typeface="+mn-ea"/>
              </a:rPr>
              <a:t>저자 </a:t>
            </a:r>
            <a:r>
              <a:rPr lang="ko-KR" altLang="en-US" sz="1100" dirty="0" err="1">
                <a:latin typeface="+mn-ea"/>
              </a:rPr>
              <a:t>황규범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이시창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정명인</a:t>
            </a:r>
            <a:r>
              <a:rPr lang="en-US" altLang="ko-KR" sz="1100" dirty="0">
                <a:latin typeface="+mn-ea"/>
              </a:rPr>
              <a:t>,  </a:t>
            </a:r>
            <a:r>
              <a:rPr lang="ko-KR" altLang="en-US" sz="1100" dirty="0" err="1" smtClean="0">
                <a:latin typeface="+mn-ea"/>
              </a:rPr>
              <a:t>교우사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100" dirty="0">
                <a:latin typeface="+mn-ea"/>
              </a:rPr>
              <a:t>국산암호</a:t>
            </a:r>
            <a:r>
              <a:rPr lang="en-US" altLang="ko-KR" sz="1100" dirty="0">
                <a:latin typeface="+mn-ea"/>
              </a:rPr>
              <a:t>_</a:t>
            </a:r>
            <a:r>
              <a:rPr lang="ko-KR" altLang="en-US" sz="1100" dirty="0">
                <a:latin typeface="+mn-ea"/>
              </a:rPr>
              <a:t>소스코드</a:t>
            </a:r>
            <a:r>
              <a:rPr lang="en-US" altLang="ko-KR" sz="1100" dirty="0">
                <a:latin typeface="+mn-ea"/>
              </a:rPr>
              <a:t>_</a:t>
            </a:r>
            <a:r>
              <a:rPr lang="ko-KR" altLang="en-US" sz="1100" dirty="0">
                <a:latin typeface="+mn-ea"/>
              </a:rPr>
              <a:t>개발</a:t>
            </a:r>
            <a:r>
              <a:rPr lang="en-US" altLang="ko-KR" sz="1100" dirty="0">
                <a:latin typeface="+mn-ea"/>
              </a:rPr>
              <a:t>_</a:t>
            </a:r>
            <a:r>
              <a:rPr lang="ko-KR" altLang="en-US" sz="1100" dirty="0">
                <a:latin typeface="+mn-ea"/>
              </a:rPr>
              <a:t>매뉴얼</a:t>
            </a:r>
            <a:r>
              <a:rPr lang="en-US" altLang="ko-KR" sz="1100" dirty="0">
                <a:latin typeface="+mn-ea"/>
              </a:rPr>
              <a:t>(SEED).</a:t>
            </a:r>
            <a:r>
              <a:rPr lang="en-US" altLang="ko-KR" sz="1100" dirty="0" smtClean="0">
                <a:latin typeface="+mn-ea"/>
              </a:rPr>
              <a:t>pdf (</a:t>
            </a:r>
            <a:r>
              <a:rPr lang="ko-KR" altLang="en-US" sz="1100" dirty="0" smtClean="0">
                <a:latin typeface="+mn-ea"/>
              </a:rPr>
              <a:t>한국인터넷진흥원 배포자료</a:t>
            </a:r>
            <a:r>
              <a:rPr lang="en-US" altLang="ko-KR" sz="1100" dirty="0">
                <a:latin typeface="+mn-ea"/>
              </a:rPr>
              <a:t>)</a:t>
            </a:r>
            <a:endParaRPr lang="ko-KR" altLang="en-US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n-ea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n-ea"/>
              </a:rPr>
              <a:t>■ </a:t>
            </a:r>
            <a:r>
              <a:rPr lang="ko-KR" altLang="en-US" sz="1100" dirty="0" smtClean="0">
                <a:latin typeface="+mn-ea"/>
              </a:rPr>
              <a:t>사이트</a:t>
            </a:r>
            <a:endParaRPr lang="ko-KR" altLang="en-US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1) </a:t>
            </a:r>
            <a:r>
              <a:rPr lang="en-US" altLang="ko-KR" sz="1100" dirty="0">
                <a:latin typeface="+mn-ea"/>
                <a:hlinkClick r:id="rId2"/>
              </a:rPr>
              <a:t>http://</a:t>
            </a:r>
            <a:r>
              <a:rPr lang="en-US" altLang="ko-KR" sz="1100" dirty="0" smtClean="0">
                <a:latin typeface="+mn-ea"/>
                <a:hlinkClick r:id="rId2"/>
              </a:rPr>
              <a:t>www.kisa.or.kr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한국인터넷진흥원</a:t>
            </a:r>
            <a:r>
              <a:rPr lang="en-US" altLang="ko-KR" sz="1100" dirty="0" smtClean="0">
                <a:latin typeface="+mn-ea"/>
              </a:rPr>
              <a:t>)</a:t>
            </a:r>
            <a:endParaRPr lang="ko-KR" altLang="en-US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2) </a:t>
            </a:r>
            <a:r>
              <a:rPr lang="en-US" altLang="ko-KR" sz="1100" dirty="0">
                <a:latin typeface="+mn-ea"/>
                <a:hlinkClick r:id="rId3"/>
              </a:rPr>
              <a:t>https://</a:t>
            </a:r>
            <a:r>
              <a:rPr lang="en-US" altLang="ko-KR" sz="1100" dirty="0" smtClean="0">
                <a:latin typeface="+mn-ea"/>
                <a:hlinkClick r:id="rId3"/>
              </a:rPr>
              <a:t>ko.wikipedia.org/wiki/SEED</a:t>
            </a: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3)</a:t>
            </a:r>
            <a:r>
              <a:rPr lang="en-US" altLang="ko-KR" sz="1100" dirty="0">
                <a:hlinkClick r:id="rId4"/>
              </a:rPr>
              <a:t> http://</a:t>
            </a:r>
            <a:r>
              <a:rPr lang="en-US" altLang="ko-KR" sz="1100" dirty="0" smtClean="0">
                <a:hlinkClick r:id="rId4"/>
              </a:rPr>
              <a:t>www.rootca.or.kr/kor/standard/standard01B.j</a:t>
            </a:r>
            <a:r>
              <a:rPr lang="ko-KR" altLang="en-US" sz="1100" dirty="0" smtClean="0">
                <a:hlinkClick r:id="rId4"/>
              </a:rPr>
              <a:t>네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암호 </a:t>
            </a:r>
            <a:r>
              <a:rPr lang="ko-KR" altLang="en-US" sz="1100" dirty="0"/>
              <a:t>알고리즘 규격</a:t>
            </a:r>
            <a:r>
              <a:rPr lang="en-US" altLang="ko-KR" sz="1100" dirty="0"/>
              <a:t>[v1.21</a:t>
            </a:r>
            <a:r>
              <a:rPr lang="en-US" altLang="ko-KR" sz="1100" dirty="0" smtClean="0"/>
              <a:t>])</a:t>
            </a:r>
            <a:endParaRPr lang="ko-KR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 </a:t>
            </a:r>
            <a:endParaRPr lang="ko-KR" altLang="ko-KR" sz="1100" dirty="0">
              <a:latin typeface="+mn-ea"/>
            </a:endParaRP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285720" y="233215"/>
            <a:ext cx="73581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6. </a:t>
            </a:r>
            <a:r>
              <a:rPr lang="ko-KR" altLang="ko-KR" sz="1200" dirty="0" smtClean="0">
                <a:latin typeface="+mn-ea"/>
              </a:rPr>
              <a:t>참고</a:t>
            </a:r>
            <a:r>
              <a:rPr lang="ko-KR" altLang="en-US" sz="1200" dirty="0" smtClean="0">
                <a:latin typeface="+mn-ea"/>
              </a:rPr>
              <a:t>사이트</a:t>
            </a:r>
            <a:endParaRPr lang="ko-KR" altLang="ko-KR" sz="1200" dirty="0">
              <a:latin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77482" y="620873"/>
            <a:ext cx="853200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2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285720" y="233215"/>
            <a:ext cx="73581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[SEED </a:t>
            </a:r>
            <a:r>
              <a:rPr lang="ko-KR" altLang="en-US" sz="1200" b="1" dirty="0" smtClean="0">
                <a:latin typeface="+mn-ea"/>
              </a:rPr>
              <a:t>암호화 알고리즘 추진 계획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ko-KR" altLang="ko-KR" sz="1200" b="1" dirty="0" smtClean="0">
              <a:latin typeface="+mn-ea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77482" y="620873"/>
            <a:ext cx="853200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0473" y="862168"/>
            <a:ext cx="816601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600" b="1" dirty="0">
                <a:latin typeface="+mn-ea"/>
              </a:rPr>
              <a:t>■ </a:t>
            </a:r>
            <a:r>
              <a:rPr lang="ko-KR" altLang="en-US" sz="1600" b="1" dirty="0" smtClean="0">
                <a:latin typeface="+mn-ea"/>
              </a:rPr>
              <a:t>프로젝트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err="1" smtClean="0">
                <a:latin typeface="+mn-ea"/>
              </a:rPr>
              <a:t>팀페이퍼</a:t>
            </a:r>
            <a:r>
              <a:rPr lang="en-US" altLang="ko-KR" sz="1600" b="1" dirty="0" smtClean="0">
                <a:latin typeface="+mn-ea"/>
              </a:rPr>
              <a:t>) </a:t>
            </a:r>
            <a:r>
              <a:rPr lang="ko-KR" altLang="en-US" sz="1600" b="1" dirty="0" smtClean="0">
                <a:latin typeface="+mn-ea"/>
              </a:rPr>
              <a:t>추진 계획</a:t>
            </a:r>
            <a:r>
              <a:rPr lang="ko-KR" altLang="en-US" sz="1600" b="1" dirty="0">
                <a:latin typeface="+mn-ea"/>
              </a:rPr>
              <a:t> ■ </a:t>
            </a:r>
            <a:endParaRPr lang="en-US" altLang="ko-KR" sz="1600" b="1" dirty="0" smtClean="0">
              <a:latin typeface="+mn-ea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~5</a:t>
            </a:r>
            <a:r>
              <a:rPr lang="ko-KR" altLang="en-US" sz="1600" dirty="0" smtClean="0">
                <a:latin typeface="+mn-ea"/>
              </a:rPr>
              <a:t>월 </a:t>
            </a:r>
            <a:r>
              <a:rPr lang="en-US" altLang="ko-KR" sz="1600" dirty="0" smtClean="0">
                <a:latin typeface="+mn-ea"/>
              </a:rPr>
              <a:t>2</a:t>
            </a:r>
            <a:r>
              <a:rPr lang="ko-KR" altLang="en-US" sz="1600" dirty="0" smtClean="0">
                <a:latin typeface="+mn-ea"/>
              </a:rPr>
              <a:t>주 </a:t>
            </a:r>
            <a:r>
              <a:rPr lang="en-US" altLang="ko-KR" sz="1600" dirty="0" smtClean="0">
                <a:latin typeface="+mn-ea"/>
              </a:rPr>
              <a:t>: SEED</a:t>
            </a:r>
            <a:r>
              <a:rPr lang="ko-KR" altLang="en-US" sz="1600" dirty="0" smtClean="0">
                <a:latin typeface="+mn-ea"/>
              </a:rPr>
              <a:t>의 개념 및 정의 학습</a:t>
            </a:r>
            <a:endParaRPr lang="en-US" altLang="ko-KR" sz="1600" dirty="0" smtClean="0">
              <a:latin typeface="+mn-ea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~5</a:t>
            </a:r>
            <a:r>
              <a:rPr lang="ko-KR" altLang="en-US" sz="1600" dirty="0" smtClean="0">
                <a:latin typeface="+mn-ea"/>
              </a:rPr>
              <a:t>월 </a:t>
            </a:r>
            <a:r>
              <a:rPr lang="en-US" altLang="ko-KR" sz="1600" dirty="0" smtClean="0">
                <a:latin typeface="+mn-ea"/>
              </a:rPr>
              <a:t>4</a:t>
            </a:r>
            <a:r>
              <a:rPr lang="ko-KR" altLang="en-US" sz="1600" dirty="0" smtClean="0">
                <a:latin typeface="+mn-ea"/>
              </a:rPr>
              <a:t>주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블록 알고리즘 학습</a:t>
            </a:r>
            <a:endParaRPr lang="en-US" altLang="ko-KR" sz="1600" dirty="0" smtClean="0">
              <a:latin typeface="+mn-ea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~5</a:t>
            </a:r>
            <a:r>
              <a:rPr lang="ko-KR" altLang="en-US" sz="1600" dirty="0">
                <a:latin typeface="+mn-ea"/>
              </a:rPr>
              <a:t>월 </a:t>
            </a:r>
            <a:r>
              <a:rPr lang="en-US" altLang="ko-KR" sz="1600" dirty="0" smtClean="0">
                <a:latin typeface="+mn-ea"/>
              </a:rPr>
              <a:t>5</a:t>
            </a:r>
            <a:r>
              <a:rPr lang="ko-KR" altLang="en-US" sz="1600" dirty="0" smtClean="0">
                <a:latin typeface="+mn-ea"/>
              </a:rPr>
              <a:t>주 </a:t>
            </a:r>
            <a:r>
              <a:rPr lang="en-US" altLang="ko-KR" sz="1600" dirty="0" smtClean="0">
                <a:latin typeface="+mn-ea"/>
              </a:rPr>
              <a:t>: SEED </a:t>
            </a:r>
            <a:r>
              <a:rPr lang="ko-KR" altLang="en-US" sz="1600" dirty="0" smtClean="0">
                <a:latin typeface="+mn-ea"/>
              </a:rPr>
              <a:t>프로그램 개발 업무 설계</a:t>
            </a:r>
            <a:endParaRPr lang="en-US" altLang="ko-KR" sz="1600" dirty="0" smtClean="0">
              <a:latin typeface="+mn-ea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~6</a:t>
            </a:r>
            <a:r>
              <a:rPr lang="ko-KR" altLang="en-US" sz="1600" dirty="0" smtClean="0">
                <a:latin typeface="+mn-ea"/>
              </a:rPr>
              <a:t>월 </a:t>
            </a:r>
            <a:r>
              <a:rPr lang="en-US" altLang="ko-KR" sz="1600" dirty="0" smtClean="0">
                <a:latin typeface="+mn-ea"/>
              </a:rPr>
              <a:t>1</a:t>
            </a:r>
            <a:r>
              <a:rPr lang="ko-KR" altLang="en-US" sz="1600" dirty="0" smtClean="0">
                <a:latin typeface="+mn-ea"/>
              </a:rPr>
              <a:t>주 </a:t>
            </a:r>
            <a:r>
              <a:rPr lang="en-US" altLang="ko-KR" sz="1600" dirty="0" smtClean="0">
                <a:latin typeface="+mn-ea"/>
              </a:rPr>
              <a:t>: SEED </a:t>
            </a:r>
            <a:r>
              <a:rPr lang="ko-KR" altLang="en-US" sz="1600" dirty="0" smtClean="0">
                <a:latin typeface="+mn-ea"/>
              </a:rPr>
              <a:t>프로그램 구현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2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-</a:t>
            </a:r>
            <a:r>
              <a:rPr lang="ko-KR" altLang="en-US" sz="1600" dirty="0" smtClean="0">
                <a:latin typeface="+mn-ea"/>
              </a:rPr>
              <a:t>기본개발사양서 작성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2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</a:t>
            </a:r>
            <a:r>
              <a:rPr lang="en-US" altLang="ko-KR" sz="1600" dirty="0">
                <a:latin typeface="+mn-ea"/>
              </a:rPr>
              <a:t> -</a:t>
            </a:r>
            <a:r>
              <a:rPr lang="ko-KR" altLang="en-US" sz="1600" dirty="0">
                <a:latin typeface="+mn-ea"/>
              </a:rPr>
              <a:t>프로그램 </a:t>
            </a:r>
            <a:r>
              <a:rPr lang="ko-KR" altLang="en-US" sz="1600" dirty="0" smtClean="0">
                <a:latin typeface="+mn-ea"/>
              </a:rPr>
              <a:t>사용 설명서 </a:t>
            </a:r>
            <a:r>
              <a:rPr lang="ko-KR" altLang="en-US" sz="1600" dirty="0">
                <a:latin typeface="+mn-ea"/>
              </a:rPr>
              <a:t>작성</a:t>
            </a:r>
            <a:endParaRPr lang="en-US" altLang="ko-KR" sz="1600" dirty="0" smtClean="0">
              <a:latin typeface="+mn-ea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~</a:t>
            </a:r>
            <a:r>
              <a:rPr lang="en-US" altLang="ko-KR" sz="1600" dirty="0">
                <a:latin typeface="+mn-ea"/>
              </a:rPr>
              <a:t>6</a:t>
            </a:r>
            <a:r>
              <a:rPr lang="ko-KR" altLang="en-US" sz="1600" dirty="0">
                <a:latin typeface="+mn-ea"/>
              </a:rPr>
              <a:t>월 </a:t>
            </a:r>
            <a:r>
              <a:rPr lang="ko-KR" altLang="en-US" sz="1600" dirty="0" smtClean="0">
                <a:latin typeface="+mn-ea"/>
              </a:rPr>
              <a:t>제출일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보고서 및 발표 자료 제출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285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285720" y="233215"/>
            <a:ext cx="73581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1.  SEED </a:t>
            </a:r>
            <a:r>
              <a:rPr lang="ko-KR" altLang="ko-KR" sz="1200" b="1" dirty="0" smtClean="0">
                <a:latin typeface="+mn-ea"/>
              </a:rPr>
              <a:t>개요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77482" y="620873"/>
            <a:ext cx="853200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674" y="916364"/>
            <a:ext cx="828680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100" dirty="0">
                <a:latin typeface="+mn-ea"/>
              </a:rPr>
              <a:t>SEED</a:t>
            </a:r>
            <a:r>
              <a:rPr lang="ko-KR" altLang="en-US" sz="1100" dirty="0">
                <a:latin typeface="+mn-ea"/>
              </a:rPr>
              <a:t>는 전자상거래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금융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무선통신 등에서 전송되는 개인정보와 같은 중요한 정보를 보호하기 위해 </a:t>
            </a:r>
            <a:r>
              <a:rPr lang="en-US" altLang="ko-KR" sz="1100" dirty="0">
                <a:latin typeface="+mn-ea"/>
              </a:rPr>
              <a:t>1999</a:t>
            </a:r>
            <a:r>
              <a:rPr lang="ko-KR" altLang="en-US" sz="1100" dirty="0">
                <a:latin typeface="+mn-ea"/>
              </a:rPr>
              <a:t>년 </a:t>
            </a:r>
            <a:r>
              <a:rPr lang="en-US" altLang="ko-KR" sz="1100" dirty="0">
                <a:latin typeface="+mn-ea"/>
              </a:rPr>
              <a:t>2</a:t>
            </a:r>
            <a:r>
              <a:rPr lang="ko-KR" altLang="en-US" sz="1100" dirty="0">
                <a:latin typeface="+mn-ea"/>
              </a:rPr>
              <a:t>월 한국인터넷진흥원과 국내 암호전문가들이 순수 국내기술로 개발한 </a:t>
            </a:r>
            <a:r>
              <a:rPr lang="en-US" altLang="ko-KR" sz="1100" dirty="0">
                <a:latin typeface="+mn-ea"/>
              </a:rPr>
              <a:t>128</a:t>
            </a:r>
            <a:r>
              <a:rPr lang="ko-KR" altLang="en-US" sz="1100" dirty="0">
                <a:latin typeface="+mn-ea"/>
              </a:rPr>
              <a:t>비트 블록 암호 알고리즘입니다</a:t>
            </a:r>
            <a:r>
              <a:rPr lang="en-US" altLang="ko-KR" sz="1100" dirty="0">
                <a:latin typeface="+mn-ea"/>
              </a:rPr>
              <a:t>. 1999</a:t>
            </a:r>
            <a:r>
              <a:rPr lang="ko-KR" altLang="en-US" sz="1100" dirty="0">
                <a:latin typeface="+mn-ea"/>
              </a:rPr>
              <a:t>년에는 </a:t>
            </a:r>
            <a:r>
              <a:rPr lang="en-US" altLang="ko-KR" sz="1100" dirty="0">
                <a:latin typeface="+mn-ea"/>
              </a:rPr>
              <a:t>128</a:t>
            </a:r>
            <a:r>
              <a:rPr lang="ko-KR" altLang="en-US" sz="1100" dirty="0">
                <a:latin typeface="+mn-ea"/>
              </a:rPr>
              <a:t>비트 키를 지원하는 </a:t>
            </a:r>
            <a:r>
              <a:rPr lang="en-US" altLang="ko-KR" sz="1100" dirty="0">
                <a:latin typeface="+mn-ea"/>
              </a:rPr>
              <a:t>SEED 128</a:t>
            </a:r>
            <a:r>
              <a:rPr lang="ko-KR" altLang="en-US" sz="1100" dirty="0">
                <a:latin typeface="+mn-ea"/>
              </a:rPr>
              <a:t>을 개발하였으며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암호 알고리즘 </a:t>
            </a:r>
            <a:r>
              <a:rPr lang="ko-KR" altLang="en-US" sz="1100" dirty="0" err="1">
                <a:latin typeface="+mn-ea"/>
              </a:rPr>
              <a:t>활용성</a:t>
            </a:r>
            <a:r>
              <a:rPr lang="ko-KR" altLang="en-US" sz="1100" dirty="0">
                <a:latin typeface="+mn-ea"/>
              </a:rPr>
              <a:t> 강화를 위해 </a:t>
            </a:r>
            <a:r>
              <a:rPr lang="en-US" altLang="ko-KR" sz="1100" dirty="0">
                <a:latin typeface="+mn-ea"/>
              </a:rPr>
              <a:t>2009</a:t>
            </a:r>
            <a:r>
              <a:rPr lang="ko-KR" altLang="en-US" sz="1100" dirty="0">
                <a:latin typeface="+mn-ea"/>
              </a:rPr>
              <a:t>년 </a:t>
            </a:r>
            <a:r>
              <a:rPr lang="en-US" altLang="ko-KR" sz="1100" dirty="0">
                <a:latin typeface="+mn-ea"/>
              </a:rPr>
              <a:t>256 </a:t>
            </a:r>
            <a:r>
              <a:rPr lang="ko-KR" altLang="en-US" sz="1100" dirty="0">
                <a:latin typeface="+mn-ea"/>
              </a:rPr>
              <a:t>비트 키를 지원하는 </a:t>
            </a:r>
            <a:r>
              <a:rPr lang="en-US" altLang="ko-KR" sz="1100" dirty="0">
                <a:latin typeface="+mn-ea"/>
              </a:rPr>
              <a:t>SEED 256</a:t>
            </a:r>
            <a:r>
              <a:rPr lang="ko-KR" altLang="en-US" sz="1100" dirty="0">
                <a:latin typeface="+mn-ea"/>
              </a:rPr>
              <a:t>을 </a:t>
            </a:r>
            <a:r>
              <a:rPr lang="ko-KR" altLang="en-US" sz="1100" dirty="0" smtClean="0">
                <a:latin typeface="+mn-ea"/>
              </a:rPr>
              <a:t>개발하였습니다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11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+mn-ea"/>
              </a:rPr>
              <a:t>■ </a:t>
            </a:r>
            <a:r>
              <a:rPr lang="ko-KR" altLang="en-US" sz="1100" dirty="0" err="1" smtClean="0">
                <a:latin typeface="+mn-ea"/>
              </a:rPr>
              <a:t>표준화이력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>
                <a:latin typeface="+mn-ea"/>
              </a:rPr>
              <a:t>SEED 128</a:t>
            </a:r>
            <a:r>
              <a:rPr lang="ko-KR" altLang="en-US" sz="1100" dirty="0">
                <a:latin typeface="+mn-ea"/>
              </a:rPr>
              <a:t>은 </a:t>
            </a:r>
            <a:r>
              <a:rPr lang="en-US" altLang="ko-KR" sz="1100" dirty="0">
                <a:latin typeface="+mn-ea"/>
              </a:rPr>
              <a:t>1999</a:t>
            </a:r>
            <a:r>
              <a:rPr lang="ko-KR" altLang="en-US" sz="1100" dirty="0">
                <a:latin typeface="+mn-ea"/>
              </a:rPr>
              <a:t>년 </a:t>
            </a:r>
            <a:r>
              <a:rPr lang="en-US" altLang="ko-KR" sz="1100" dirty="0">
                <a:latin typeface="+mn-ea"/>
              </a:rPr>
              <a:t>9</a:t>
            </a:r>
            <a:r>
              <a:rPr lang="ko-KR" altLang="en-US" sz="1100" dirty="0">
                <a:latin typeface="+mn-ea"/>
              </a:rPr>
              <a:t>월 정보통신단체표준</a:t>
            </a:r>
            <a:r>
              <a:rPr lang="en-US" altLang="ko-KR" sz="1100" dirty="0">
                <a:latin typeface="+mn-ea"/>
              </a:rPr>
              <a:t>(TTA)</a:t>
            </a:r>
            <a:r>
              <a:rPr lang="ko-KR" altLang="en-US" sz="1100" dirty="0">
                <a:latin typeface="+mn-ea"/>
              </a:rPr>
              <a:t>으로 제정되었으며</a:t>
            </a:r>
            <a:r>
              <a:rPr lang="en-US" altLang="ko-KR" sz="1100" dirty="0">
                <a:latin typeface="+mn-ea"/>
              </a:rPr>
              <a:t>, 2005</a:t>
            </a:r>
            <a:r>
              <a:rPr lang="ko-KR" altLang="en-US" sz="1100" dirty="0">
                <a:latin typeface="+mn-ea"/>
              </a:rPr>
              <a:t>년에는 국제 표준화 기구인 </a:t>
            </a:r>
            <a:r>
              <a:rPr lang="en-US" altLang="ko-KR" sz="1100" dirty="0">
                <a:latin typeface="+mn-ea"/>
              </a:rPr>
              <a:t>ISO/IEC </a:t>
            </a:r>
            <a:r>
              <a:rPr lang="ko-KR" altLang="en-US" sz="1100" dirty="0">
                <a:latin typeface="+mn-ea"/>
              </a:rPr>
              <a:t>국제 블록암호알고리즘</a:t>
            </a:r>
            <a:r>
              <a:rPr lang="en-US" altLang="ko-KR" sz="1100" dirty="0">
                <a:latin typeface="+mn-ea"/>
              </a:rPr>
              <a:t>, IETF </a:t>
            </a:r>
            <a:r>
              <a:rPr lang="ko-KR" altLang="en-US" sz="1100" dirty="0">
                <a:latin typeface="+mn-ea"/>
              </a:rPr>
              <a:t>표준으로 제정되었습니다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atin typeface="+mn-ea"/>
              </a:rPr>
              <a:t>SEED 128 </a:t>
            </a:r>
            <a:r>
              <a:rPr lang="ko-KR" altLang="en-US" sz="1100" dirty="0">
                <a:latin typeface="+mn-ea"/>
              </a:rPr>
              <a:t>암호알고리즘 자체에 대한 표준 외에도 </a:t>
            </a:r>
            <a:r>
              <a:rPr lang="en-US" altLang="ko-KR" sz="1100" dirty="0">
                <a:latin typeface="+mn-ea"/>
              </a:rPr>
              <a:t>SEED 128</a:t>
            </a:r>
            <a:r>
              <a:rPr lang="ko-KR" altLang="en-US" sz="1100" dirty="0">
                <a:latin typeface="+mn-ea"/>
              </a:rPr>
              <a:t>을 사용하기 위한 다양한 국내</a:t>
            </a:r>
            <a:r>
              <a:rPr lang="en-US" altLang="ko-KR" sz="1100" dirty="0">
                <a:latin typeface="+mn-ea"/>
              </a:rPr>
              <a:t>/</a:t>
            </a:r>
            <a:r>
              <a:rPr lang="ko-KR" altLang="en-US" sz="1100" dirty="0">
                <a:latin typeface="+mn-ea"/>
              </a:rPr>
              <a:t>외 표준들이 제정되었습니다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1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+mn-ea"/>
              </a:rPr>
              <a:t>■ </a:t>
            </a:r>
            <a:r>
              <a:rPr lang="en-US" altLang="ko-KR" sz="1100" dirty="0" smtClean="0">
                <a:latin typeface="+mn-ea"/>
              </a:rPr>
              <a:t>SEED </a:t>
            </a:r>
            <a:r>
              <a:rPr lang="ko-KR" altLang="en-US" sz="1100" dirty="0" smtClean="0">
                <a:latin typeface="+mn-ea"/>
              </a:rPr>
              <a:t>보급</a:t>
            </a:r>
            <a:endParaRPr lang="en-US" altLang="ko-KR" sz="1100" dirty="0" smtClean="0">
              <a:latin typeface="+mn-ea"/>
            </a:endParaRPr>
          </a:p>
          <a:p>
            <a:pPr fontAlgn="base"/>
            <a:r>
              <a:rPr lang="en-US" altLang="ko-KR" sz="1100" dirty="0">
                <a:latin typeface="+mn-ea"/>
              </a:rPr>
              <a:t>SEED 128</a:t>
            </a:r>
            <a:r>
              <a:rPr lang="ko-KR" altLang="en-US" sz="1100" dirty="0">
                <a:latin typeface="+mn-ea"/>
              </a:rPr>
              <a:t>은 전자상거래</a:t>
            </a:r>
            <a:r>
              <a:rPr lang="en-US" altLang="ko-KR" sz="1100" dirty="0">
                <a:latin typeface="+mn-ea"/>
              </a:rPr>
              <a:t>, e-mail, </a:t>
            </a:r>
            <a:r>
              <a:rPr lang="ko-KR" altLang="en-US" sz="1100" dirty="0">
                <a:latin typeface="+mn-ea"/>
              </a:rPr>
              <a:t>인터넷 </a:t>
            </a:r>
            <a:r>
              <a:rPr lang="ko-KR" altLang="en-US" sz="1100" dirty="0" err="1">
                <a:latin typeface="+mn-ea"/>
              </a:rPr>
              <a:t>뱅킹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데이터 저장</a:t>
            </a:r>
            <a:r>
              <a:rPr lang="en-US" altLang="ko-KR" sz="1100" dirty="0">
                <a:latin typeface="+mn-ea"/>
              </a:rPr>
              <a:t>, VPN, </a:t>
            </a:r>
            <a:r>
              <a:rPr lang="ko-KR" altLang="en-US" sz="1100" dirty="0">
                <a:latin typeface="+mn-ea"/>
              </a:rPr>
              <a:t>지적재산권 보호 등의 다양한 분야에서 사용되고 있으며</a:t>
            </a:r>
            <a:r>
              <a:rPr lang="en-US" altLang="ko-KR" sz="1100" dirty="0">
                <a:latin typeface="+mn-ea"/>
              </a:rPr>
              <a:t>, 2009</a:t>
            </a:r>
            <a:r>
              <a:rPr lang="ko-KR" altLang="en-US" sz="1100" dirty="0" smtClean="0">
                <a:latin typeface="+mn-ea"/>
              </a:rPr>
              <a:t>년</a:t>
            </a:r>
            <a:endParaRPr lang="en-US" altLang="ko-KR" sz="1100" dirty="0" smtClean="0">
              <a:latin typeface="+mn-ea"/>
            </a:endParaRPr>
          </a:p>
          <a:p>
            <a:pPr fontAlgn="base"/>
            <a:endParaRPr lang="en-US" altLang="ko-KR" sz="1100" dirty="0">
              <a:latin typeface="+mn-ea"/>
            </a:endParaRPr>
          </a:p>
          <a:p>
            <a:pPr fontAlgn="base"/>
            <a:r>
              <a:rPr lang="en-US" altLang="ko-KR" sz="1100" dirty="0" smtClean="0">
                <a:latin typeface="+mn-ea"/>
              </a:rPr>
              <a:t>5</a:t>
            </a:r>
            <a:r>
              <a:rPr lang="ko-KR" altLang="en-US" sz="1100" dirty="0">
                <a:latin typeface="+mn-ea"/>
              </a:rPr>
              <a:t>월 말까지 </a:t>
            </a:r>
            <a:r>
              <a:rPr lang="en-US" altLang="ko-KR" sz="1100" dirty="0" err="1">
                <a:latin typeface="+mn-ea"/>
              </a:rPr>
              <a:t>nCipher</a:t>
            </a:r>
            <a:r>
              <a:rPr lang="en-US" altLang="ko-KR" sz="1100" dirty="0">
                <a:latin typeface="+mn-ea"/>
              </a:rPr>
              <a:t>, RSA Security </a:t>
            </a:r>
            <a:r>
              <a:rPr lang="ko-KR" altLang="en-US" sz="1100" dirty="0">
                <a:latin typeface="+mn-ea"/>
              </a:rPr>
              <a:t>등의 국외 정보보호업체를 포함하여 </a:t>
            </a:r>
            <a:r>
              <a:rPr lang="en-US" altLang="ko-KR" sz="1100" dirty="0">
                <a:latin typeface="+mn-ea"/>
              </a:rPr>
              <a:t>3232</a:t>
            </a:r>
            <a:r>
              <a:rPr lang="ko-KR" altLang="en-US" sz="1100" dirty="0">
                <a:latin typeface="+mn-ea"/>
              </a:rPr>
              <a:t>개 이상의 국내외 기업 및 학교에 </a:t>
            </a:r>
            <a:r>
              <a:rPr lang="en-US" altLang="ko-KR" sz="1100" dirty="0">
                <a:latin typeface="+mn-ea"/>
              </a:rPr>
              <a:t>SEED 128 </a:t>
            </a:r>
            <a:r>
              <a:rPr lang="ko-KR" altLang="en-US" sz="1100" dirty="0" smtClean="0">
                <a:latin typeface="+mn-ea"/>
              </a:rPr>
              <a:t>소스코드</a:t>
            </a:r>
            <a:endParaRPr lang="en-US" altLang="ko-KR" sz="1100" dirty="0" smtClean="0">
              <a:latin typeface="+mn-ea"/>
            </a:endParaRPr>
          </a:p>
          <a:p>
            <a:pPr fontAlgn="base"/>
            <a:endParaRPr lang="en-US" altLang="ko-KR" sz="1100" dirty="0">
              <a:latin typeface="+mn-ea"/>
            </a:endParaRPr>
          </a:p>
          <a:p>
            <a:pPr fontAlgn="base"/>
            <a:r>
              <a:rPr lang="ko-KR" altLang="en-US" sz="1100" dirty="0" smtClean="0">
                <a:latin typeface="+mn-ea"/>
              </a:rPr>
              <a:t>가 </a:t>
            </a:r>
            <a:r>
              <a:rPr lang="en-US" altLang="ko-KR" sz="1100" dirty="0">
                <a:latin typeface="+mn-ea"/>
              </a:rPr>
              <a:t>e-mail</a:t>
            </a:r>
            <a:r>
              <a:rPr lang="ko-KR" altLang="en-US" sz="1100" dirty="0">
                <a:latin typeface="+mn-ea"/>
              </a:rPr>
              <a:t>을 통해 배포되었습니다</a:t>
            </a:r>
            <a:r>
              <a:rPr lang="en-US" altLang="ko-KR" sz="1100" dirty="0">
                <a:latin typeface="+mn-ea"/>
              </a:rPr>
              <a:t>. </a:t>
            </a:r>
            <a:endParaRPr lang="en-US" altLang="ko-KR" sz="1100" dirty="0" smtClean="0">
              <a:latin typeface="+mn-ea"/>
            </a:endParaRPr>
          </a:p>
          <a:p>
            <a:pPr fontAlgn="base"/>
            <a:endParaRPr lang="en-US" altLang="ko-KR" sz="1100" dirty="0">
              <a:latin typeface="+mn-ea"/>
            </a:endParaRPr>
          </a:p>
          <a:p>
            <a:pPr fontAlgn="base"/>
            <a:r>
              <a:rPr lang="ko-KR" altLang="en-US" sz="1100" dirty="0" smtClean="0">
                <a:latin typeface="+mn-ea"/>
              </a:rPr>
              <a:t>현재 </a:t>
            </a:r>
            <a:r>
              <a:rPr lang="ko-KR" altLang="en-US" sz="1100" dirty="0">
                <a:latin typeface="+mn-ea"/>
              </a:rPr>
              <a:t>배포하고 있는 </a:t>
            </a:r>
            <a:r>
              <a:rPr lang="en-US" altLang="ko-KR" sz="1100" dirty="0">
                <a:latin typeface="+mn-ea"/>
              </a:rPr>
              <a:t>SEED 128 </a:t>
            </a:r>
            <a:r>
              <a:rPr lang="ko-KR" altLang="en-US" sz="1100" dirty="0">
                <a:latin typeface="+mn-ea"/>
              </a:rPr>
              <a:t>소스코드는 </a:t>
            </a:r>
            <a:r>
              <a:rPr lang="en-US" altLang="ko-KR" sz="1100" dirty="0">
                <a:latin typeface="+mn-ea"/>
              </a:rPr>
              <a:t>32</a:t>
            </a:r>
            <a:r>
              <a:rPr lang="ko-KR" altLang="en-US" sz="1100" dirty="0">
                <a:latin typeface="+mn-ea"/>
              </a:rPr>
              <a:t>비트 프로세서에 맞도록 </a:t>
            </a:r>
            <a:r>
              <a:rPr lang="en-US" altLang="ko-KR" sz="1100" dirty="0">
                <a:latin typeface="+mn-ea"/>
              </a:rPr>
              <a:t>C</a:t>
            </a:r>
            <a:r>
              <a:rPr lang="ko-KR" altLang="en-US" sz="1100" dirty="0">
                <a:latin typeface="+mn-ea"/>
              </a:rPr>
              <a:t>와 </a:t>
            </a:r>
            <a:r>
              <a:rPr lang="en-US" altLang="ko-KR" sz="1100" dirty="0">
                <a:latin typeface="+mn-ea"/>
              </a:rPr>
              <a:t>Java</a:t>
            </a:r>
            <a:r>
              <a:rPr lang="ko-KR" altLang="en-US" sz="1100" dirty="0">
                <a:latin typeface="+mn-ea"/>
              </a:rPr>
              <a:t>로 구현되었습니다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fontAlgn="base"/>
            <a:r>
              <a:rPr lang="en-US" altLang="ko-KR" sz="1100" dirty="0">
                <a:latin typeface="+mn-ea"/>
              </a:rPr>
              <a:t>※ </a:t>
            </a:r>
            <a:r>
              <a:rPr lang="ko-KR" altLang="en-US" sz="1100" dirty="0">
                <a:latin typeface="+mn-ea"/>
              </a:rPr>
              <a:t>윈도우 </a:t>
            </a:r>
            <a:r>
              <a:rPr lang="en-US" altLang="ko-KR" sz="1100" dirty="0" smtClean="0">
                <a:latin typeface="+mn-ea"/>
              </a:rPr>
              <a:t>SEED </a:t>
            </a:r>
            <a:r>
              <a:rPr lang="en-US" altLang="ko-KR" sz="1100" dirty="0">
                <a:latin typeface="+mn-ea"/>
              </a:rPr>
              <a:t>128 </a:t>
            </a:r>
            <a:r>
              <a:rPr lang="ko-KR" altLang="en-US" sz="1100" dirty="0">
                <a:latin typeface="+mn-ea"/>
              </a:rPr>
              <a:t>설치 </a:t>
            </a:r>
            <a:r>
              <a:rPr lang="ko-KR" altLang="en-US" sz="1100" dirty="0" smtClean="0">
                <a:latin typeface="+mn-ea"/>
              </a:rPr>
              <a:t>프로그램</a:t>
            </a:r>
            <a:r>
              <a:rPr lang="en-US" altLang="ko-KR" sz="1100" dirty="0" smtClean="0">
                <a:latin typeface="+mn-ea"/>
              </a:rPr>
              <a:t>, OpenSSL</a:t>
            </a:r>
            <a:r>
              <a:rPr lang="ko-KR" altLang="en-US" sz="1100" dirty="0">
                <a:latin typeface="+mn-ea"/>
              </a:rPr>
              <a:t>용 </a:t>
            </a:r>
            <a:r>
              <a:rPr lang="en-US" altLang="ko-KR" sz="1100" dirty="0">
                <a:latin typeface="+mn-ea"/>
              </a:rPr>
              <a:t>SEED 128 </a:t>
            </a:r>
            <a:r>
              <a:rPr lang="ko-KR" altLang="en-US" sz="1100" dirty="0" smtClean="0">
                <a:latin typeface="+mn-ea"/>
              </a:rPr>
              <a:t>패치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리눅스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커널에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SEED 128 </a:t>
            </a:r>
            <a:r>
              <a:rPr lang="ko-KR" altLang="en-US" sz="1100" dirty="0" smtClean="0">
                <a:latin typeface="+mn-ea"/>
              </a:rPr>
              <a:t>탑재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638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00034" y="899886"/>
            <a:ext cx="828680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100" dirty="0" smtClean="0">
                <a:latin typeface="+mn-ea"/>
              </a:rPr>
              <a:t>■ </a:t>
            </a:r>
            <a:r>
              <a:rPr lang="ko-KR" altLang="en-US" sz="1100" dirty="0" err="1" smtClean="0">
                <a:latin typeface="+mn-ea"/>
              </a:rPr>
              <a:t>블럭암호화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암고리즘</a:t>
            </a:r>
            <a:r>
              <a:rPr lang="ko-KR" altLang="en-US" sz="1100" dirty="0" smtClean="0">
                <a:latin typeface="+mn-ea"/>
              </a:rPr>
              <a:t> 개요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latin typeface="+mn-ea"/>
              </a:rPr>
              <a:t>암호</a:t>
            </a:r>
            <a:r>
              <a:rPr lang="en-US" altLang="ko-KR" sz="1100" dirty="0">
                <a:latin typeface="+mn-ea"/>
              </a:rPr>
              <a:t>(Cryptography)</a:t>
            </a:r>
            <a:r>
              <a:rPr lang="ko-KR" altLang="en-US" sz="1100" dirty="0">
                <a:latin typeface="+mn-ea"/>
              </a:rPr>
              <a:t>란 메시지를 해독 불가능한 형태로 변환하거나 또는 암호화된 메시지를 해독 가 능한 형태로 변환하는 기술을 말한다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이때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해독 가능한 형태의 메시지를 </a:t>
            </a:r>
            <a:r>
              <a:rPr lang="ko-KR" altLang="en-US" sz="1100" dirty="0" err="1">
                <a:latin typeface="+mn-ea"/>
              </a:rPr>
              <a:t>평문</a:t>
            </a:r>
            <a:r>
              <a:rPr lang="en-US" altLang="ko-KR" sz="1100" dirty="0">
                <a:latin typeface="+mn-ea"/>
              </a:rPr>
              <a:t>(Plaintext)</a:t>
            </a:r>
            <a:r>
              <a:rPr lang="ko-KR" altLang="en-US" sz="1100" dirty="0">
                <a:latin typeface="+mn-ea"/>
              </a:rPr>
              <a:t>이라고 하고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해독 불가능한 형태의 메시지를 암호문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Ciphertext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이라 하며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평문을</a:t>
            </a:r>
            <a:r>
              <a:rPr lang="ko-KR" altLang="en-US" sz="1100" dirty="0">
                <a:latin typeface="+mn-ea"/>
              </a:rPr>
              <a:t> 암호문으로 변환하는 과정을 암호 화</a:t>
            </a:r>
            <a:r>
              <a:rPr lang="en-US" altLang="ko-KR" sz="1100" dirty="0">
                <a:latin typeface="+mn-ea"/>
              </a:rPr>
              <a:t>(Encryption), </a:t>
            </a:r>
            <a:r>
              <a:rPr lang="ko-KR" altLang="en-US" sz="1100" dirty="0">
                <a:latin typeface="+mn-ea"/>
              </a:rPr>
              <a:t>암호문을 </a:t>
            </a:r>
            <a:r>
              <a:rPr lang="ko-KR" altLang="en-US" sz="1100" dirty="0" err="1">
                <a:latin typeface="+mn-ea"/>
              </a:rPr>
              <a:t>평문으로</a:t>
            </a:r>
            <a:r>
              <a:rPr lang="ko-KR" altLang="en-US" sz="1100" dirty="0">
                <a:latin typeface="+mn-ea"/>
              </a:rPr>
              <a:t> 변환하는 과정을 </a:t>
            </a:r>
            <a:r>
              <a:rPr lang="ko-KR" altLang="en-US" sz="1100" dirty="0" err="1">
                <a:latin typeface="+mn-ea"/>
              </a:rPr>
              <a:t>복호화</a:t>
            </a:r>
            <a:r>
              <a:rPr lang="en-US" altLang="ko-KR" sz="1100" dirty="0">
                <a:latin typeface="+mn-ea"/>
              </a:rPr>
              <a:t>(Decryption)</a:t>
            </a:r>
            <a:r>
              <a:rPr lang="ko-KR" altLang="en-US" sz="1100" dirty="0">
                <a:latin typeface="+mn-ea"/>
              </a:rPr>
              <a:t>라고 한다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정보를 숨기고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숨 긴 정보를 볼 수 있기 위해서는 권한이 있는 사람만이 암호화 및 </a:t>
            </a:r>
            <a:r>
              <a:rPr lang="ko-KR" altLang="en-US" sz="1100" dirty="0" err="1">
                <a:latin typeface="+mn-ea"/>
              </a:rPr>
              <a:t>복호화를</a:t>
            </a:r>
            <a:r>
              <a:rPr lang="ko-KR" altLang="en-US" sz="1100" dirty="0">
                <a:latin typeface="+mn-ea"/>
              </a:rPr>
              <a:t> 할 수 있어야 한다</a:t>
            </a:r>
            <a:r>
              <a:rPr lang="en-US" altLang="ko-KR" sz="1100" dirty="0">
                <a:latin typeface="+mn-ea"/>
              </a:rPr>
              <a:t>. 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11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latin typeface="+mn-ea"/>
              </a:rPr>
              <a:t>그래서 </a:t>
            </a:r>
            <a:r>
              <a:rPr lang="ko-KR" altLang="en-US" sz="1100" dirty="0">
                <a:latin typeface="+mn-ea"/>
              </a:rPr>
              <a:t>두 사람은 제 삼자가 모르는 비밀 정보를 공유해야 하고 이 정보는 암호화 및 </a:t>
            </a:r>
            <a:r>
              <a:rPr lang="ko-KR" altLang="en-US" sz="1100" dirty="0" err="1">
                <a:latin typeface="+mn-ea"/>
              </a:rPr>
              <a:t>복호화에서</a:t>
            </a:r>
            <a:r>
              <a:rPr lang="ko-KR" altLang="en-US" sz="1100" dirty="0">
                <a:latin typeface="+mn-ea"/>
              </a:rPr>
              <a:t> 매우 중요한 역할을 담당한다</a:t>
            </a:r>
            <a:r>
              <a:rPr lang="en-US" altLang="ko-KR" sz="1100" dirty="0">
                <a:latin typeface="+mn-ea"/>
              </a:rPr>
              <a:t>. 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latin typeface="+mn-ea"/>
              </a:rPr>
              <a:t>이러한 </a:t>
            </a:r>
            <a:r>
              <a:rPr lang="ko-KR" altLang="en-US" sz="1100" dirty="0">
                <a:latin typeface="+mn-ea"/>
              </a:rPr>
              <a:t>비밀 정보를 우리는 비밀키</a:t>
            </a:r>
            <a:r>
              <a:rPr lang="en-US" altLang="ko-KR" sz="1100" dirty="0">
                <a:latin typeface="+mn-ea"/>
              </a:rPr>
              <a:t>(Secret Key)</a:t>
            </a:r>
            <a:r>
              <a:rPr lang="ko-KR" altLang="en-US" sz="1100" dirty="0">
                <a:latin typeface="+mn-ea"/>
              </a:rPr>
              <a:t>라고 하며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암호화에 필요한 </a:t>
            </a:r>
            <a:r>
              <a:rPr lang="ko-KR" altLang="en-US" sz="1100" dirty="0" err="1">
                <a:latin typeface="+mn-ea"/>
              </a:rPr>
              <a:t>암호화키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(Encryption Key)</a:t>
            </a:r>
            <a:r>
              <a:rPr lang="ko-KR" altLang="en-US" sz="1100" dirty="0">
                <a:latin typeface="+mn-ea"/>
              </a:rPr>
              <a:t>와 </a:t>
            </a:r>
            <a:r>
              <a:rPr lang="ko-KR" altLang="en-US" sz="1100" dirty="0" err="1">
                <a:latin typeface="+mn-ea"/>
              </a:rPr>
              <a:t>복호화에</a:t>
            </a:r>
            <a:r>
              <a:rPr lang="ko-KR" altLang="en-US" sz="1100" dirty="0">
                <a:latin typeface="+mn-ea"/>
              </a:rPr>
              <a:t> 필요한 </a:t>
            </a:r>
            <a:r>
              <a:rPr lang="ko-KR" altLang="en-US" sz="1100" dirty="0" err="1">
                <a:latin typeface="+mn-ea"/>
              </a:rPr>
              <a:t>복호화키</a:t>
            </a:r>
            <a:r>
              <a:rPr lang="en-US" altLang="ko-KR" sz="1100" dirty="0">
                <a:latin typeface="+mn-ea"/>
              </a:rPr>
              <a:t>(Decryption Key)</a:t>
            </a:r>
            <a:r>
              <a:rPr lang="ko-KR" altLang="en-US" sz="1100" dirty="0">
                <a:latin typeface="+mn-ea"/>
              </a:rPr>
              <a:t>로 분류한다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100" b="1" dirty="0">
              <a:solidFill>
                <a:srgbClr val="002F8E"/>
              </a:solidFill>
              <a:latin typeface="+mj-ea"/>
              <a:ea typeface="+mj-ea"/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285720" y="233215"/>
            <a:ext cx="73581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+mn-ea"/>
              </a:rPr>
              <a:t>2</a:t>
            </a:r>
            <a:r>
              <a:rPr lang="en-US" altLang="ko-KR" sz="1200" b="1" dirty="0" smtClean="0">
                <a:latin typeface="+mn-ea"/>
              </a:rPr>
              <a:t>.  </a:t>
            </a:r>
            <a:r>
              <a:rPr lang="ko-KR" altLang="en-US" sz="1200" b="1" dirty="0" err="1" smtClean="0">
                <a:latin typeface="+mn-ea"/>
              </a:rPr>
              <a:t>블럭암호</a:t>
            </a:r>
            <a:r>
              <a:rPr lang="ko-KR" altLang="en-US" sz="1200" b="1" dirty="0" smtClean="0">
                <a:latin typeface="+mn-ea"/>
              </a:rPr>
              <a:t> 알고리즘</a:t>
            </a:r>
            <a:r>
              <a:rPr lang="ko-KR" altLang="ko-KR" sz="1200" b="1" dirty="0" smtClean="0">
                <a:latin typeface="+mn-ea"/>
              </a:rPr>
              <a:t> 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77482" y="620873"/>
            <a:ext cx="853200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60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17528" y="748998"/>
            <a:ext cx="828680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100" dirty="0">
                <a:latin typeface="+mn-ea"/>
              </a:rPr>
              <a:t>블록암호 </a:t>
            </a:r>
            <a:r>
              <a:rPr lang="en-US" altLang="ko-KR" sz="1100" dirty="0">
                <a:latin typeface="+mn-ea"/>
              </a:rPr>
              <a:t>SEED</a:t>
            </a:r>
            <a:r>
              <a:rPr lang="ko-KR" altLang="en-US" sz="1100" dirty="0">
                <a:latin typeface="+mn-ea"/>
              </a:rPr>
              <a:t>를 실제로 사용하기 위해서는 구현 환경에서 사용되는 </a:t>
            </a:r>
            <a:r>
              <a:rPr lang="ko-KR" altLang="en-US" sz="1100" dirty="0" err="1">
                <a:latin typeface="+mn-ea"/>
              </a:rPr>
              <a:t>엔디안</a:t>
            </a:r>
            <a:r>
              <a:rPr lang="en-US" altLang="ko-KR" sz="1100" dirty="0">
                <a:latin typeface="+mn-ea"/>
              </a:rPr>
              <a:t>(endianness)</a:t>
            </a:r>
            <a:r>
              <a:rPr lang="ko-KR" altLang="en-US" sz="1100" dirty="0">
                <a:latin typeface="+mn-ea"/>
              </a:rPr>
              <a:t>과 암호화 된 데이터가 저장되는 데이터 형식</a:t>
            </a:r>
            <a:r>
              <a:rPr lang="en-US" altLang="ko-KR" sz="1100" dirty="0">
                <a:latin typeface="+mn-ea"/>
              </a:rPr>
              <a:t>(Data Type)</a:t>
            </a:r>
            <a:r>
              <a:rPr lang="ko-KR" altLang="en-US" sz="1100" dirty="0">
                <a:latin typeface="+mn-ea"/>
              </a:rPr>
              <a:t>을 고려해야 한다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또한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입력 블록을 블록암호에 </a:t>
            </a:r>
            <a:r>
              <a:rPr lang="ko-KR" altLang="en-US" sz="1100" dirty="0" err="1">
                <a:latin typeface="+mn-ea"/>
              </a:rPr>
              <a:t>적용하</a:t>
            </a:r>
            <a:r>
              <a:rPr lang="ko-KR" altLang="en-US" sz="1100" dirty="0">
                <a:latin typeface="+mn-ea"/>
              </a:rPr>
              <a:t> 는 방법인 운영모드</a:t>
            </a:r>
            <a:r>
              <a:rPr lang="en-US" altLang="ko-KR" sz="1100" dirty="0">
                <a:latin typeface="+mn-ea"/>
              </a:rPr>
              <a:t>(Mode of operation)</a:t>
            </a:r>
            <a:r>
              <a:rPr lang="ko-KR" altLang="en-US" sz="1100" dirty="0">
                <a:latin typeface="+mn-ea"/>
              </a:rPr>
              <a:t>와 마지막 블록의 크기를 맞추기 위한 </a:t>
            </a:r>
            <a:r>
              <a:rPr lang="ko-KR" altLang="en-US" sz="1100" dirty="0" err="1">
                <a:latin typeface="+mn-ea"/>
              </a:rPr>
              <a:t>패딩</a:t>
            </a:r>
            <a:r>
              <a:rPr lang="en-US" altLang="ko-KR" sz="1100" dirty="0">
                <a:latin typeface="+mn-ea"/>
              </a:rPr>
              <a:t>(Padding)</a:t>
            </a:r>
            <a:r>
              <a:rPr lang="ko-KR" altLang="en-US" sz="1100" dirty="0">
                <a:latin typeface="+mn-ea"/>
              </a:rPr>
              <a:t>을 함께 구현해 주어야 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</a:rPr>
              <a:t>3.1 </a:t>
            </a:r>
            <a:r>
              <a:rPr lang="ko-KR" altLang="en-US" sz="1200" b="1" dirty="0" err="1" smtClean="0">
                <a:latin typeface="+mn-ea"/>
              </a:rPr>
              <a:t>엔디안</a:t>
            </a:r>
            <a:endParaRPr lang="en-US" altLang="ko-KR" sz="12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/>
              <a:t>엔디안이란</a:t>
            </a:r>
            <a:r>
              <a:rPr lang="en-US" altLang="ko-KR" sz="1100" dirty="0"/>
              <a:t>, </a:t>
            </a:r>
            <a:r>
              <a:rPr lang="ko-KR" altLang="en-US" sz="1100" dirty="0"/>
              <a:t>컴퓨터 메모리에 바이트를 배열하는 순서를 말한다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엔디안은</a:t>
            </a:r>
            <a:r>
              <a:rPr lang="ko-KR" altLang="en-US" sz="1100" dirty="0"/>
              <a:t> 보통 큰 단위가 앞에 나오 는 </a:t>
            </a:r>
            <a:r>
              <a:rPr lang="ko-KR" altLang="en-US" sz="1100" dirty="0" err="1"/>
              <a:t>빅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엔디안</a:t>
            </a:r>
            <a:r>
              <a:rPr lang="en-US" altLang="ko-KR" sz="1100" dirty="0"/>
              <a:t>(Big-endian)</a:t>
            </a:r>
            <a:r>
              <a:rPr lang="ko-KR" altLang="en-US" sz="1100" dirty="0"/>
              <a:t>과 작은 단위가 앞에 나오는 </a:t>
            </a:r>
            <a:r>
              <a:rPr lang="ko-KR" altLang="en-US" sz="1100" dirty="0" err="1"/>
              <a:t>리틀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엔디안</a:t>
            </a:r>
            <a:r>
              <a:rPr lang="en-US" altLang="ko-KR" sz="1100" dirty="0"/>
              <a:t>(Little-endian), </a:t>
            </a:r>
            <a:r>
              <a:rPr lang="ko-KR" altLang="en-US" sz="1100" dirty="0"/>
              <a:t>그리고 두 경우에 속하지 않거나 둘 모두를 지원하는 미들 </a:t>
            </a:r>
            <a:r>
              <a:rPr lang="ko-KR" altLang="en-US" sz="1100" dirty="0" err="1"/>
              <a:t>엔디안</a:t>
            </a:r>
            <a:r>
              <a:rPr lang="en-US" altLang="ko-KR" sz="1100" dirty="0"/>
              <a:t>(Middle-endian)</a:t>
            </a:r>
            <a:r>
              <a:rPr lang="ko-KR" altLang="en-US" sz="1100" dirty="0"/>
              <a:t>으로 분류한다</a:t>
            </a:r>
            <a:r>
              <a:rPr lang="en-US" altLang="ko-KR" sz="1100" dirty="0"/>
              <a:t>. </a:t>
            </a:r>
            <a:r>
              <a:rPr lang="ko-KR" altLang="en-US" sz="1100" dirty="0"/>
              <a:t>현재 많은 시스템에서 </a:t>
            </a:r>
            <a:r>
              <a:rPr lang="ko-KR" altLang="en-US" sz="1100" dirty="0" err="1"/>
              <a:t>빅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엔디안과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리틀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엔디안이</a:t>
            </a:r>
            <a:r>
              <a:rPr lang="ko-KR" altLang="en-US" sz="1100" dirty="0"/>
              <a:t> 많이 사용되고 있다</a:t>
            </a:r>
            <a:r>
              <a:rPr lang="en-US" altLang="ko-KR" sz="1100" dirty="0"/>
              <a:t>. </a:t>
            </a:r>
            <a:r>
              <a:rPr lang="ko-KR" altLang="en-US" sz="1100" dirty="0"/>
              <a:t>일반적인 데스크톱에서는 </a:t>
            </a:r>
            <a:r>
              <a:rPr lang="en-US" altLang="ko-KR" sz="1100" dirty="0"/>
              <a:t>x86 </a:t>
            </a:r>
            <a:r>
              <a:rPr lang="ko-KR" altLang="en-US" sz="1100" dirty="0"/>
              <a:t>아키텍처를 많이 사용하며</a:t>
            </a:r>
            <a:r>
              <a:rPr lang="en-US" altLang="ko-KR" sz="1100" dirty="0"/>
              <a:t>, x86</a:t>
            </a:r>
            <a:r>
              <a:rPr lang="ko-KR" altLang="en-US" sz="1100" dirty="0"/>
              <a:t>은 리를 </a:t>
            </a:r>
            <a:r>
              <a:rPr lang="ko-KR" altLang="en-US" sz="1100" dirty="0" err="1"/>
              <a:t>엔디안의</a:t>
            </a:r>
            <a:r>
              <a:rPr lang="ko-KR" altLang="en-US" sz="1100" dirty="0"/>
              <a:t> 구조를 사용하기 때문에</a:t>
            </a:r>
            <a:r>
              <a:rPr lang="en-US" altLang="ko-KR" sz="1100" dirty="0"/>
              <a:t>, SEED </a:t>
            </a:r>
            <a:r>
              <a:rPr lang="ko-KR" altLang="en-US" sz="1100" dirty="0"/>
              <a:t>소스코드도 기본적으로 </a:t>
            </a:r>
            <a:r>
              <a:rPr lang="ko-KR" altLang="en-US" sz="1100" dirty="0" err="1"/>
              <a:t>리틀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엔디안을</a:t>
            </a:r>
            <a:r>
              <a:rPr lang="ko-KR" altLang="en-US" sz="1100" dirty="0"/>
              <a:t> 사용하여 </a:t>
            </a:r>
            <a:r>
              <a:rPr lang="ko-KR" altLang="en-US" sz="1100" dirty="0" smtClean="0"/>
              <a:t>설명한다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</a:rPr>
              <a:t>3.2 </a:t>
            </a:r>
            <a:r>
              <a:rPr lang="ko-KR" altLang="en-US" sz="1200" b="1" dirty="0" smtClean="0">
                <a:latin typeface="+mn-ea"/>
              </a:rPr>
              <a:t>데이터 형식</a:t>
            </a:r>
            <a:endParaRPr lang="en-US" altLang="ko-KR" sz="12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/>
              <a:t>일반적으로 암호 알고리즘은 비트단위 연산을 포함한 다양한 연산을 수행하여 </a:t>
            </a:r>
            <a:r>
              <a:rPr lang="ko-KR" altLang="en-US" sz="1100" dirty="0" err="1"/>
              <a:t>평문</a:t>
            </a:r>
            <a:r>
              <a:rPr lang="ko-KR" altLang="en-US" sz="1100" dirty="0"/>
              <a:t> 메시지를 무의미 한 </a:t>
            </a:r>
            <a:r>
              <a:rPr lang="ko-KR" altLang="en-US" sz="1100" dirty="0" err="1"/>
              <a:t>비트열인</a:t>
            </a:r>
            <a:r>
              <a:rPr lang="ko-KR" altLang="en-US" sz="1100" dirty="0"/>
              <a:t> 암호문으로 변환한다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이때 만들어진 암호문 </a:t>
            </a:r>
            <a:r>
              <a:rPr lang="ko-KR" altLang="en-US" sz="1100" dirty="0" err="1"/>
              <a:t>비트열은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랜덤한</a:t>
            </a:r>
            <a:r>
              <a:rPr lang="ko-KR" altLang="en-US" sz="1100" dirty="0"/>
              <a:t> 비트들로 구성되기 때문에 이를 문자열</a:t>
            </a:r>
            <a:r>
              <a:rPr lang="en-US" altLang="ko-KR" sz="1100" dirty="0"/>
              <a:t>(string)</a:t>
            </a:r>
            <a:r>
              <a:rPr lang="ko-KR" altLang="en-US" sz="1100" dirty="0"/>
              <a:t>의 형태로 저장하거나 처리할 경우에는 문제가 발생할 수 있다</a:t>
            </a:r>
            <a:r>
              <a:rPr lang="en-US" altLang="ko-KR" sz="1100" dirty="0"/>
              <a:t>. 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예를 </a:t>
            </a:r>
            <a:r>
              <a:rPr lang="ko-KR" altLang="en-US" sz="1100" dirty="0"/>
              <a:t>들어</a:t>
            </a:r>
            <a:r>
              <a:rPr lang="en-US" altLang="ko-KR" sz="1100" dirty="0"/>
              <a:t>, </a:t>
            </a:r>
            <a:r>
              <a:rPr lang="ko-KR" altLang="en-US" sz="1100" dirty="0"/>
              <a:t>다음의 </a:t>
            </a:r>
            <a:r>
              <a:rPr lang="en-US" altLang="ko-KR" sz="1100" dirty="0"/>
              <a:t>C </a:t>
            </a:r>
            <a:r>
              <a:rPr lang="ko-KR" altLang="en-US" sz="1100" dirty="0"/>
              <a:t>소스코드를 보면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ch</a:t>
            </a:r>
            <a:r>
              <a:rPr lang="ko-KR" altLang="en-US" sz="1100" dirty="0"/>
              <a:t>배열에 저장되는 값은 </a:t>
            </a:r>
            <a:r>
              <a:rPr lang="en-US" altLang="ko-KR" sz="1100" dirty="0"/>
              <a:t>0x41, 0x42, 0x00, 0x44, 0x45 </a:t>
            </a:r>
            <a:r>
              <a:rPr lang="ko-KR" altLang="en-US" sz="1100" dirty="0"/>
              <a:t>이 지만</a:t>
            </a:r>
            <a:r>
              <a:rPr lang="en-US" altLang="ko-KR" sz="1100" dirty="0"/>
              <a:t>, </a:t>
            </a:r>
            <a:r>
              <a:rPr lang="ko-KR" altLang="en-US" sz="1100" dirty="0"/>
              <a:t>이를 </a:t>
            </a:r>
            <a:r>
              <a:rPr lang="ko-KR" altLang="en-US" sz="1100" dirty="0" err="1"/>
              <a:t>스트링으로</a:t>
            </a:r>
            <a:r>
              <a:rPr lang="ko-KR" altLang="en-US" sz="1100" dirty="0"/>
              <a:t> 출력할 경우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ch</a:t>
            </a:r>
            <a:r>
              <a:rPr lang="en-US" altLang="ko-KR" sz="1100" dirty="0"/>
              <a:t>[3] = 0x00 = NULL </a:t>
            </a:r>
            <a:r>
              <a:rPr lang="ko-KR" altLang="en-US" sz="1100" dirty="0"/>
              <a:t>값에 의해 </a:t>
            </a:r>
            <a:r>
              <a:rPr lang="en-US" altLang="ko-KR" sz="1100" dirty="0"/>
              <a:t>0x41, 0x42</a:t>
            </a:r>
            <a:r>
              <a:rPr lang="ko-KR" altLang="en-US" sz="1100" dirty="0"/>
              <a:t>에 해당되는 “</a:t>
            </a:r>
            <a:r>
              <a:rPr lang="en-US" altLang="ko-KR" sz="1100" dirty="0"/>
              <a:t>AB" </a:t>
            </a:r>
            <a:r>
              <a:rPr lang="ko-KR" altLang="en-US" sz="1100" dirty="0"/>
              <a:t>만 출력이 된다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3.3. </a:t>
            </a:r>
            <a:r>
              <a:rPr lang="ko-KR" altLang="en-US" sz="1200" b="1" dirty="0">
                <a:latin typeface="+mn-ea"/>
              </a:rPr>
              <a:t>운영모드 </a:t>
            </a:r>
            <a:endParaRPr lang="en-US" altLang="ko-KR" sz="12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운영모드란</a:t>
            </a:r>
            <a:r>
              <a:rPr lang="en-US" altLang="ko-KR" sz="1100" dirty="0"/>
              <a:t>, </a:t>
            </a:r>
            <a:r>
              <a:rPr lang="ko-KR" altLang="en-US" sz="1100" dirty="0"/>
              <a:t>여러 개의 입력 블록들을 블록암호에 적용하여 암⋅</a:t>
            </a:r>
            <a:r>
              <a:rPr lang="ko-KR" altLang="en-US" sz="1100" dirty="0" err="1"/>
              <a:t>복호화하는</a:t>
            </a:r>
            <a:r>
              <a:rPr lang="ko-KR" altLang="en-US" sz="1100" dirty="0"/>
              <a:t> 방법에 대한 정의이다</a:t>
            </a:r>
            <a:r>
              <a:rPr lang="en-US" altLang="ko-KR" sz="1100" dirty="0"/>
              <a:t>. </a:t>
            </a:r>
            <a:r>
              <a:rPr lang="ko-KR" altLang="en-US" sz="1100" dirty="0"/>
              <a:t>이러한 운영모드는 블록암호와는 독립적으로 정의된다</a:t>
            </a:r>
            <a:r>
              <a:rPr lang="en-US" altLang="ko-KR" sz="1100" dirty="0"/>
              <a:t>. </a:t>
            </a:r>
            <a:r>
              <a:rPr lang="ko-KR" altLang="en-US" sz="1100" dirty="0"/>
              <a:t>대표적으로 가장 널리 이용되는 블록암호 운영모드에는 </a:t>
            </a:r>
            <a:r>
              <a:rPr lang="en-US" altLang="ko-KR" sz="1100" dirty="0"/>
              <a:t>ECB(Electronic Code Book) </a:t>
            </a:r>
            <a:r>
              <a:rPr lang="ko-KR" altLang="en-US" sz="1100" dirty="0"/>
              <a:t>모드</a:t>
            </a:r>
            <a:r>
              <a:rPr lang="en-US" altLang="ko-KR" sz="1100" dirty="0"/>
              <a:t>, CBC(Cipher Block Chaining) </a:t>
            </a:r>
            <a:r>
              <a:rPr lang="ko-KR" altLang="en-US" sz="1100" dirty="0"/>
              <a:t>모드</a:t>
            </a:r>
            <a:r>
              <a:rPr lang="en-US" altLang="ko-KR" sz="1100" dirty="0"/>
              <a:t>, CFB(</a:t>
            </a:r>
            <a:r>
              <a:rPr lang="en-US" altLang="ko-KR" sz="1100" dirty="0" err="1"/>
              <a:t>Ciphertext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FeedBack</a:t>
            </a:r>
            <a:r>
              <a:rPr lang="en-US" altLang="ko-KR" sz="1100" dirty="0"/>
              <a:t>) </a:t>
            </a:r>
            <a:r>
              <a:rPr lang="ko-KR" altLang="en-US" sz="1100" dirty="0"/>
              <a:t>모드</a:t>
            </a:r>
            <a:r>
              <a:rPr lang="en-US" altLang="ko-KR" sz="1100" dirty="0"/>
              <a:t>, OFB(Output </a:t>
            </a:r>
            <a:r>
              <a:rPr lang="en-US" altLang="ko-KR" sz="1100" dirty="0" err="1"/>
              <a:t>FeedBack</a:t>
            </a:r>
            <a:r>
              <a:rPr lang="en-US" altLang="ko-KR" sz="1100" dirty="0"/>
              <a:t>) </a:t>
            </a:r>
            <a:r>
              <a:rPr lang="ko-KR" altLang="en-US" sz="1100" dirty="0"/>
              <a:t>모드</a:t>
            </a:r>
            <a:r>
              <a:rPr lang="en-US" altLang="ko-KR" sz="1100" dirty="0"/>
              <a:t>, CTR(</a:t>
            </a:r>
            <a:r>
              <a:rPr lang="en-US" altLang="ko-KR" sz="1100" dirty="0" err="1"/>
              <a:t>CounTeR</a:t>
            </a:r>
            <a:r>
              <a:rPr lang="en-US" altLang="ko-KR" sz="1100" dirty="0"/>
              <a:t>) </a:t>
            </a:r>
            <a:r>
              <a:rPr lang="ko-KR" altLang="en-US" sz="1100" dirty="0"/>
              <a:t>모드가 있다</a:t>
            </a:r>
            <a:r>
              <a:rPr lang="en-US" altLang="ko-KR" sz="1100" dirty="0"/>
              <a:t>. </a:t>
            </a:r>
            <a:r>
              <a:rPr lang="ko-KR" altLang="en-US" sz="1100" dirty="0"/>
              <a:t>하지만 이번 매뉴얼에서는 </a:t>
            </a:r>
            <a:r>
              <a:rPr lang="en-US" altLang="ko-KR" sz="1100" dirty="0"/>
              <a:t>KISA</a:t>
            </a:r>
            <a:r>
              <a:rPr lang="ko-KR" altLang="en-US" sz="1100" dirty="0"/>
              <a:t>에서 개발하여 배포하는 </a:t>
            </a:r>
            <a:r>
              <a:rPr lang="en-US" altLang="ko-KR" sz="1100" dirty="0"/>
              <a:t>ECB, CBC, CTR</a:t>
            </a:r>
            <a:r>
              <a:rPr lang="ko-KR" altLang="en-US" sz="1100" dirty="0"/>
              <a:t>에 대해서만 설명을 하도록 하겠다</a:t>
            </a:r>
            <a:r>
              <a:rPr lang="en-US" altLang="ko-KR" sz="1100" dirty="0"/>
              <a:t>.</a:t>
            </a:r>
            <a:endParaRPr lang="ko-KR" altLang="ko-KR" sz="1100" dirty="0">
              <a:latin typeface="+mn-ea"/>
            </a:endParaRP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85720" y="233215"/>
            <a:ext cx="73581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3. 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구현</a:t>
            </a:r>
            <a:r>
              <a:rPr lang="en-US" altLang="ko-KR" sz="1200" b="1" dirty="0" smtClean="0">
                <a:latin typeface="+mn-ea"/>
              </a:rPr>
              <a:t>)</a:t>
            </a:r>
            <a:r>
              <a:rPr lang="ko-KR" altLang="en-US" sz="1200" b="1" dirty="0" smtClean="0">
                <a:latin typeface="+mn-ea"/>
              </a:rPr>
              <a:t> 고려 사항</a:t>
            </a:r>
            <a:endParaRPr lang="ko-KR" altLang="ko-KR" sz="1200" b="1" dirty="0" smtClean="0">
              <a:latin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77482" y="620873"/>
            <a:ext cx="853200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21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285720" y="233215"/>
            <a:ext cx="73581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3. 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구현</a:t>
            </a:r>
            <a:r>
              <a:rPr lang="en-US" altLang="ko-KR" sz="1200" b="1" dirty="0" smtClean="0">
                <a:latin typeface="+mn-ea"/>
              </a:rPr>
              <a:t>)</a:t>
            </a:r>
            <a:r>
              <a:rPr lang="ko-KR" altLang="en-US" sz="1200" b="1" dirty="0" smtClean="0">
                <a:latin typeface="+mn-ea"/>
              </a:rPr>
              <a:t> 고려 사항</a:t>
            </a:r>
            <a:endParaRPr lang="ko-KR" altLang="ko-KR" sz="1200" b="1" dirty="0" smtClean="0"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77482" y="620873"/>
            <a:ext cx="853200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17528" y="806664"/>
            <a:ext cx="8286808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3.4. </a:t>
            </a:r>
            <a:r>
              <a:rPr lang="ko-KR" altLang="en-US" sz="1200" b="1" dirty="0" err="1" smtClean="0">
                <a:latin typeface="+mn-ea"/>
              </a:rPr>
              <a:t>패딩방법</a:t>
            </a:r>
            <a:endParaRPr lang="en-US" altLang="ko-KR" sz="12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메시지를 </a:t>
            </a:r>
            <a:r>
              <a:rPr lang="en-US" altLang="ko-KR" sz="1100" dirty="0">
                <a:latin typeface="+mn-ea"/>
              </a:rPr>
              <a:t>SEED</a:t>
            </a:r>
            <a:r>
              <a:rPr lang="ko-KR" altLang="en-US" sz="1100" dirty="0">
                <a:latin typeface="+mn-ea"/>
              </a:rPr>
              <a:t>에 입력하기 위해 여러 개의 </a:t>
            </a:r>
            <a:r>
              <a:rPr lang="en-US" altLang="ko-KR" sz="1100" dirty="0">
                <a:latin typeface="+mn-ea"/>
              </a:rPr>
              <a:t>128</a:t>
            </a:r>
            <a:r>
              <a:rPr lang="ko-KR" altLang="en-US" sz="1100" dirty="0">
                <a:latin typeface="+mn-ea"/>
              </a:rPr>
              <a:t>비트 블록으로 나눌 때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마지막 블록을 정확히 </a:t>
            </a:r>
            <a:r>
              <a:rPr lang="en-US" altLang="ko-KR" sz="1100" dirty="0">
                <a:latin typeface="+mn-ea"/>
              </a:rPr>
              <a:t>128</a:t>
            </a:r>
            <a:r>
              <a:rPr lang="ko-KR" altLang="en-US" sz="1100" dirty="0">
                <a:latin typeface="+mn-ea"/>
              </a:rPr>
              <a:t>비트 블록의 크기로 맞추는 것은 쉽지 않을 것이다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예를 들어</a:t>
            </a:r>
            <a:r>
              <a:rPr lang="en-US" altLang="ko-KR" sz="1100" dirty="0">
                <a:latin typeface="+mn-ea"/>
              </a:rPr>
              <a:t>, 300</a:t>
            </a:r>
            <a:r>
              <a:rPr lang="ko-KR" altLang="en-US" sz="1100" dirty="0">
                <a:latin typeface="+mn-ea"/>
              </a:rPr>
              <a:t>비트의 메시지를 </a:t>
            </a:r>
            <a:r>
              <a:rPr lang="en-US" altLang="ko-KR" sz="1100" dirty="0">
                <a:latin typeface="+mn-ea"/>
              </a:rPr>
              <a:t>128</a:t>
            </a:r>
            <a:r>
              <a:rPr lang="ko-KR" altLang="en-US" sz="1100" dirty="0">
                <a:latin typeface="+mn-ea"/>
              </a:rPr>
              <a:t>비트의 블록으로 나 눌 경우</a:t>
            </a:r>
            <a:r>
              <a:rPr lang="en-US" altLang="ko-KR" sz="1100" dirty="0">
                <a:latin typeface="+mn-ea"/>
              </a:rPr>
              <a:t>, 300 = 128 + 128 + 44 </a:t>
            </a:r>
            <a:r>
              <a:rPr lang="ko-KR" altLang="en-US" sz="1100" dirty="0">
                <a:latin typeface="+mn-ea"/>
              </a:rPr>
              <a:t>로 나뉘어 세 개의 블록을 구성하게 되는 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이때 마지막 블록이 </a:t>
            </a:r>
            <a:r>
              <a:rPr lang="en-US" altLang="ko-KR" sz="1100" dirty="0">
                <a:latin typeface="+mn-ea"/>
              </a:rPr>
              <a:t>4 4</a:t>
            </a:r>
            <a:r>
              <a:rPr lang="ko-KR" altLang="en-US" sz="1100" dirty="0">
                <a:latin typeface="+mn-ea"/>
              </a:rPr>
              <a:t>비트로 </a:t>
            </a:r>
            <a:r>
              <a:rPr lang="en-US" altLang="ko-KR" sz="1100" dirty="0">
                <a:latin typeface="+mn-ea"/>
              </a:rPr>
              <a:t>128</a:t>
            </a:r>
            <a:r>
              <a:rPr lang="ko-KR" altLang="en-US" sz="1100" dirty="0" err="1">
                <a:latin typeface="+mn-ea"/>
              </a:rPr>
              <a:t>비트를</a:t>
            </a:r>
            <a:r>
              <a:rPr lang="ko-KR" altLang="en-US" sz="1100" dirty="0">
                <a:latin typeface="+mn-ea"/>
              </a:rPr>
              <a:t> 만족하지 못한다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이 경우 나머지 부족한 </a:t>
            </a:r>
            <a:r>
              <a:rPr lang="en-US" altLang="ko-KR" sz="1100" dirty="0">
                <a:latin typeface="+mn-ea"/>
              </a:rPr>
              <a:t>84</a:t>
            </a:r>
            <a:r>
              <a:rPr lang="ko-KR" altLang="en-US" sz="1100" dirty="0" err="1">
                <a:latin typeface="+mn-ea"/>
              </a:rPr>
              <a:t>비트를</a:t>
            </a:r>
            <a:r>
              <a:rPr lang="ko-KR" altLang="en-US" sz="1100" dirty="0">
                <a:latin typeface="+mn-ea"/>
              </a:rPr>
              <a:t> 채워주어야 </a:t>
            </a:r>
            <a:r>
              <a:rPr lang="en-US" altLang="ko-KR" sz="1100" dirty="0">
                <a:latin typeface="+mn-ea"/>
              </a:rPr>
              <a:t>SEED</a:t>
            </a:r>
            <a:r>
              <a:rPr lang="ko-KR" altLang="en-US" sz="1100" dirty="0">
                <a:latin typeface="+mn-ea"/>
              </a:rPr>
              <a:t>의 </a:t>
            </a:r>
            <a:r>
              <a:rPr lang="ko-KR" altLang="en-US" sz="1100" dirty="0" err="1">
                <a:latin typeface="+mn-ea"/>
              </a:rPr>
              <a:t>입력값으로</a:t>
            </a:r>
            <a:r>
              <a:rPr lang="ko-KR" altLang="en-US" sz="1100" dirty="0">
                <a:latin typeface="+mn-ea"/>
              </a:rPr>
              <a:t> 사용할 수 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이렇게 부족한 부분을 채우는 방식을 </a:t>
            </a:r>
            <a:r>
              <a:rPr lang="ko-KR" altLang="en-US" sz="1100" dirty="0" err="1">
                <a:latin typeface="+mn-ea"/>
              </a:rPr>
              <a:t>패딩이라고</a:t>
            </a:r>
            <a:r>
              <a:rPr lang="ko-KR" altLang="en-US" sz="1100" dirty="0">
                <a:latin typeface="+mn-ea"/>
              </a:rPr>
              <a:t> 한다</a:t>
            </a:r>
            <a:r>
              <a:rPr lang="en-US" altLang="ko-KR" sz="1100" dirty="0">
                <a:latin typeface="+mn-ea"/>
              </a:rPr>
              <a:t>. 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ECB</a:t>
            </a:r>
            <a:r>
              <a:rPr lang="en-US" altLang="ko-KR" sz="1100" dirty="0">
                <a:latin typeface="+mn-ea"/>
              </a:rPr>
              <a:t>, CBC </a:t>
            </a:r>
            <a:r>
              <a:rPr lang="ko-KR" altLang="en-US" sz="1100" dirty="0">
                <a:latin typeface="+mn-ea"/>
              </a:rPr>
              <a:t>모드는 </a:t>
            </a:r>
            <a:r>
              <a:rPr lang="ko-KR" altLang="en-US" sz="1100" dirty="0" err="1">
                <a:latin typeface="+mn-ea"/>
              </a:rPr>
              <a:t>평문</a:t>
            </a:r>
            <a:r>
              <a:rPr lang="ko-KR" altLang="en-US" sz="1100" dirty="0">
                <a:latin typeface="+mn-ea"/>
              </a:rPr>
              <a:t> 블록을 암호화의 입력으로 사용하기 때문에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평문</a:t>
            </a:r>
            <a:r>
              <a:rPr lang="ko-KR" altLang="en-US" sz="1100" dirty="0">
                <a:latin typeface="+mn-ea"/>
              </a:rPr>
              <a:t> 데이터의 크기가 </a:t>
            </a:r>
            <a:r>
              <a:rPr lang="en-US" altLang="ko-KR" sz="1100" dirty="0">
                <a:latin typeface="+mn-ea"/>
              </a:rPr>
              <a:t>128</a:t>
            </a:r>
            <a:r>
              <a:rPr lang="ko-KR" altLang="en-US" sz="1100" dirty="0">
                <a:latin typeface="+mn-ea"/>
              </a:rPr>
              <a:t>비트 의 양의 정수배가 되어야 하기 때문에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반드시 </a:t>
            </a:r>
            <a:r>
              <a:rPr lang="ko-KR" altLang="en-US" sz="1100" dirty="0" err="1">
                <a:latin typeface="+mn-ea"/>
              </a:rPr>
              <a:t>패딩</a:t>
            </a:r>
            <a:r>
              <a:rPr lang="ko-KR" altLang="en-US" sz="1100" dirty="0">
                <a:latin typeface="+mn-ea"/>
              </a:rPr>
              <a:t> 방법이 적용되어야만 한다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그러나</a:t>
            </a:r>
            <a:r>
              <a:rPr lang="en-US" altLang="ko-KR" sz="1100" dirty="0">
                <a:latin typeface="+mn-ea"/>
              </a:rPr>
              <a:t>, CFB-s, OFB, CTR </a:t>
            </a:r>
            <a:r>
              <a:rPr lang="ko-KR" altLang="en-US" sz="1100" dirty="0">
                <a:latin typeface="+mn-ea"/>
              </a:rPr>
              <a:t>모드의 경우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마지막 암호화 단계의 </a:t>
            </a:r>
            <a:r>
              <a:rPr lang="ko-KR" altLang="en-US" sz="1100" dirty="0" err="1">
                <a:latin typeface="+mn-ea"/>
              </a:rPr>
              <a:t>평문</a:t>
            </a:r>
            <a:r>
              <a:rPr lang="ko-KR" altLang="en-US" sz="1100" dirty="0">
                <a:latin typeface="+mn-ea"/>
              </a:rPr>
              <a:t> 블록이 </a:t>
            </a:r>
            <a:r>
              <a:rPr lang="en-US" altLang="ko-KR" sz="1100" dirty="0">
                <a:latin typeface="+mn-ea"/>
              </a:rPr>
              <a:t>128</a:t>
            </a:r>
            <a:r>
              <a:rPr lang="ko-KR" altLang="en-US" sz="1100" dirty="0">
                <a:latin typeface="+mn-ea"/>
              </a:rPr>
              <a:t>비트</a:t>
            </a:r>
            <a:r>
              <a:rPr lang="en-US" altLang="ko-KR" sz="1100" dirty="0">
                <a:latin typeface="+mn-ea"/>
              </a:rPr>
              <a:t>(CFB-s </a:t>
            </a:r>
            <a:r>
              <a:rPr lang="ko-KR" altLang="en-US" sz="1100" dirty="0">
                <a:latin typeface="+mn-ea"/>
              </a:rPr>
              <a:t>모드의 경우 </a:t>
            </a:r>
            <a:r>
              <a:rPr lang="en-US" altLang="ko-KR" sz="1100" dirty="0">
                <a:latin typeface="+mn-ea"/>
              </a:rPr>
              <a:t>s</a:t>
            </a:r>
            <a:r>
              <a:rPr lang="ko-KR" altLang="en-US" sz="1100" dirty="0">
                <a:latin typeface="+mn-ea"/>
              </a:rPr>
              <a:t>비트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를 만족하지 못하고 </a:t>
            </a:r>
            <a:r>
              <a:rPr lang="en-US" altLang="ko-KR" sz="1100" dirty="0">
                <a:latin typeface="+mn-ea"/>
              </a:rPr>
              <a:t>m</a:t>
            </a:r>
            <a:r>
              <a:rPr lang="ko-KR" altLang="en-US" sz="1100" dirty="0">
                <a:latin typeface="+mn-ea"/>
              </a:rPr>
              <a:t>비트가 남아있을 때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마지막 출력 블록</a:t>
            </a:r>
            <a:r>
              <a:rPr lang="en-US" altLang="ko-KR" sz="1100" dirty="0">
                <a:latin typeface="+mn-ea"/>
              </a:rPr>
              <a:t>(On) 128</a:t>
            </a:r>
            <a:r>
              <a:rPr lang="ko-KR" altLang="en-US" sz="1100" dirty="0">
                <a:latin typeface="+mn-ea"/>
              </a:rPr>
              <a:t>비트 중 상위 </a:t>
            </a:r>
            <a:r>
              <a:rPr lang="en-US" altLang="ko-KR" sz="1100" dirty="0">
                <a:latin typeface="+mn-ea"/>
              </a:rPr>
              <a:t>m</a:t>
            </a:r>
            <a:r>
              <a:rPr lang="ko-KR" altLang="en-US" sz="1100" dirty="0">
                <a:latin typeface="+mn-ea"/>
              </a:rPr>
              <a:t>비트 </a:t>
            </a:r>
            <a:r>
              <a:rPr lang="en-US" altLang="ko-KR" sz="1100" dirty="0">
                <a:latin typeface="+mn-ea"/>
              </a:rPr>
              <a:t>(MSBs(On))</a:t>
            </a:r>
            <a:r>
              <a:rPr lang="ko-KR" altLang="en-US" sz="1100" dirty="0">
                <a:latin typeface="+mn-ea"/>
              </a:rPr>
              <a:t>와 마지막 평 문 블록 </a:t>
            </a:r>
            <a:r>
              <a:rPr lang="en-US" altLang="ko-KR" sz="1100" dirty="0">
                <a:latin typeface="+mn-ea"/>
              </a:rPr>
              <a:t>m</a:t>
            </a:r>
            <a:r>
              <a:rPr lang="ko-KR" altLang="en-US" sz="1100" dirty="0">
                <a:latin typeface="+mn-ea"/>
              </a:rPr>
              <a:t>비트와 배타적 논리합 연산함으로 아래와 같은 </a:t>
            </a:r>
            <a:r>
              <a:rPr lang="ko-KR" altLang="en-US" sz="1100" dirty="0" err="1">
                <a:latin typeface="+mn-ea"/>
              </a:rPr>
              <a:t>패딩</a:t>
            </a:r>
            <a:r>
              <a:rPr lang="ko-KR" altLang="en-US" sz="1100" dirty="0">
                <a:latin typeface="+mn-ea"/>
              </a:rPr>
              <a:t> 방법을 적용하지 않을 수 있다</a:t>
            </a:r>
            <a:r>
              <a:rPr lang="en-US" altLang="ko-KR" sz="1100" dirty="0">
                <a:latin typeface="+mn-ea"/>
              </a:rPr>
              <a:t>. 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본 </a:t>
            </a:r>
            <a:r>
              <a:rPr lang="ko-KR" altLang="en-US" sz="1100" dirty="0" err="1">
                <a:latin typeface="+mn-ea"/>
              </a:rPr>
              <a:t>패딩</a:t>
            </a:r>
            <a:r>
              <a:rPr lang="ko-KR" altLang="en-US" sz="1100" dirty="0">
                <a:latin typeface="+mn-ea"/>
              </a:rPr>
              <a:t> 방법은 </a:t>
            </a:r>
            <a:r>
              <a:rPr lang="en-US" altLang="ko-KR" sz="1100" dirty="0">
                <a:latin typeface="+mn-ea"/>
              </a:rPr>
              <a:t>ISO/IEC </a:t>
            </a:r>
            <a:r>
              <a:rPr lang="ko-KR" altLang="en-US" sz="1100" dirty="0">
                <a:latin typeface="+mn-ea"/>
              </a:rPr>
              <a:t>국제표준 및 </a:t>
            </a:r>
            <a:r>
              <a:rPr lang="en-US" altLang="ko-KR" sz="1100" dirty="0">
                <a:latin typeface="+mn-ea"/>
              </a:rPr>
              <a:t>PKCS</a:t>
            </a:r>
            <a:r>
              <a:rPr lang="ko-KR" altLang="en-US" sz="1100" dirty="0">
                <a:latin typeface="+mn-ea"/>
              </a:rPr>
              <a:t>에서 사용되는 방법으로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적용되는 시스템에 맞도록 사용 함을 권고하나</a:t>
            </a:r>
            <a:r>
              <a:rPr lang="en-US" altLang="ko-KR" sz="1100" dirty="0">
                <a:latin typeface="+mn-ea"/>
              </a:rPr>
              <a:t>, ‘</a:t>
            </a:r>
            <a:r>
              <a:rPr lang="ko-KR" altLang="en-US" sz="1100" dirty="0" err="1">
                <a:latin typeface="+mn-ea"/>
              </a:rPr>
              <a:t>패딩</a:t>
            </a:r>
            <a:r>
              <a:rPr lang="ko-KR" altLang="en-US" sz="1100" dirty="0">
                <a:latin typeface="+mn-ea"/>
              </a:rPr>
              <a:t> 방법 </a:t>
            </a:r>
            <a:r>
              <a:rPr lang="en-US" altLang="ko-KR" sz="1100" dirty="0">
                <a:latin typeface="+mn-ea"/>
              </a:rPr>
              <a:t>1’</a:t>
            </a:r>
            <a:r>
              <a:rPr lang="ko-KR" altLang="en-US" sz="1100" dirty="0">
                <a:latin typeface="+mn-ea"/>
              </a:rPr>
              <a:t>은 </a:t>
            </a:r>
            <a:r>
              <a:rPr lang="ko-KR" altLang="en-US" sz="1100" dirty="0" err="1">
                <a:latin typeface="+mn-ea"/>
              </a:rPr>
              <a:t>복호화된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평문</a:t>
            </a:r>
            <a:r>
              <a:rPr lang="ko-KR" altLang="en-US" sz="1100" dirty="0">
                <a:latin typeface="+mn-ea"/>
              </a:rPr>
              <a:t> 데이터의 크기가 명확하지 않은 경우가 발생하기 때문에 </a:t>
            </a:r>
            <a:r>
              <a:rPr lang="ko-KR" altLang="en-US" sz="1100" dirty="0" err="1">
                <a:latin typeface="+mn-ea"/>
              </a:rPr>
              <a:t>평문</a:t>
            </a:r>
            <a:r>
              <a:rPr lang="ko-KR" altLang="en-US" sz="1100" dirty="0">
                <a:latin typeface="+mn-ea"/>
              </a:rPr>
              <a:t> 데이터의 크기가 명확히 알려져 있는 경우에 사용함을 권고한다</a:t>
            </a:r>
            <a:r>
              <a:rPr lang="en-US" altLang="ko-KR" sz="1100" dirty="0">
                <a:latin typeface="+mn-ea"/>
              </a:rPr>
              <a:t>.</a:t>
            </a:r>
            <a:endParaRPr lang="ko-KR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186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285720" y="233215"/>
            <a:ext cx="73581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3. 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구현</a:t>
            </a:r>
            <a:r>
              <a:rPr lang="en-US" altLang="ko-KR" sz="1200" b="1" dirty="0" smtClean="0">
                <a:latin typeface="+mn-ea"/>
              </a:rPr>
              <a:t>)</a:t>
            </a:r>
            <a:r>
              <a:rPr lang="ko-KR" altLang="en-US" sz="1200" b="1" dirty="0" smtClean="0">
                <a:latin typeface="+mn-ea"/>
              </a:rPr>
              <a:t> 고려 사항</a:t>
            </a:r>
            <a:endParaRPr lang="ko-KR" altLang="ko-KR" sz="1200" b="1" dirty="0" smtClean="0"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77482" y="620873"/>
            <a:ext cx="853200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17528" y="806664"/>
            <a:ext cx="8286808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3.5. </a:t>
            </a:r>
            <a:r>
              <a:rPr lang="ko-KR" altLang="en-US" sz="1200" b="1" dirty="0">
                <a:latin typeface="+mn-ea"/>
              </a:rPr>
              <a:t>활용 방법 </a:t>
            </a:r>
            <a:endParaRPr lang="en-US" altLang="ko-KR" sz="12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SEED </a:t>
            </a:r>
            <a:r>
              <a:rPr lang="ko-KR" altLang="en-US" sz="1100" dirty="0">
                <a:latin typeface="+mn-ea"/>
              </a:rPr>
              <a:t>알고리즘은 </a:t>
            </a:r>
            <a:r>
              <a:rPr lang="en-US" altLang="ko-KR" sz="1100" dirty="0">
                <a:latin typeface="+mn-ea"/>
              </a:rPr>
              <a:t>16Byte</a:t>
            </a:r>
            <a:r>
              <a:rPr lang="ko-KR" altLang="en-US" sz="1100" dirty="0">
                <a:latin typeface="+mn-ea"/>
              </a:rPr>
              <a:t>의 비밀키</a:t>
            </a:r>
            <a:r>
              <a:rPr lang="en-US" altLang="ko-KR" sz="1100" dirty="0">
                <a:latin typeface="+mn-ea"/>
              </a:rPr>
              <a:t>, 16Byte</a:t>
            </a:r>
            <a:r>
              <a:rPr lang="ko-KR" altLang="en-US" sz="1100" dirty="0">
                <a:latin typeface="+mn-ea"/>
              </a:rPr>
              <a:t>의 </a:t>
            </a:r>
            <a:r>
              <a:rPr lang="ko-KR" altLang="en-US" sz="1100" dirty="0" err="1">
                <a:latin typeface="+mn-ea"/>
              </a:rPr>
              <a:t>평문을</a:t>
            </a:r>
            <a:r>
              <a:rPr lang="ko-KR" altLang="en-US" sz="1100" dirty="0">
                <a:latin typeface="+mn-ea"/>
              </a:rPr>
              <a:t> 입력으로 </a:t>
            </a:r>
            <a:r>
              <a:rPr lang="en-US" altLang="ko-KR" sz="1100" dirty="0">
                <a:latin typeface="+mn-ea"/>
              </a:rPr>
              <a:t>16Byte</a:t>
            </a:r>
            <a:r>
              <a:rPr lang="ko-KR" altLang="en-US" sz="1100" dirty="0">
                <a:latin typeface="+mn-ea"/>
              </a:rPr>
              <a:t>의 암호문을 출력하는 블록 암호 알고리즘이다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n-ea"/>
              </a:rPr>
              <a:t>■ </a:t>
            </a:r>
            <a:r>
              <a:rPr lang="ko-KR" altLang="en-US" sz="1100" dirty="0" smtClean="0">
                <a:latin typeface="+mn-ea"/>
              </a:rPr>
              <a:t>방법 </a:t>
            </a:r>
            <a:r>
              <a:rPr lang="en-US" altLang="ko-KR" sz="1100" dirty="0" smtClean="0">
                <a:latin typeface="+mn-ea"/>
              </a:rPr>
              <a:t>1: 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처리하고자 하는 데이터가 적을 경우이며 </a:t>
            </a:r>
            <a:r>
              <a:rPr lang="en-US" altLang="ko-KR" sz="1100" dirty="0">
                <a:latin typeface="+mn-ea"/>
              </a:rPr>
              <a:t>Encrypt</a:t>
            </a:r>
            <a:r>
              <a:rPr lang="ko-KR" altLang="en-US" sz="1100" dirty="0">
                <a:latin typeface="+mn-ea"/>
              </a:rPr>
              <a:t>와 </a:t>
            </a:r>
            <a:r>
              <a:rPr lang="en-US" altLang="ko-KR" sz="1100" dirty="0">
                <a:latin typeface="+mn-ea"/>
              </a:rPr>
              <a:t>Decrypt </a:t>
            </a:r>
            <a:r>
              <a:rPr lang="ko-KR" altLang="en-US" sz="1100" dirty="0">
                <a:latin typeface="+mn-ea"/>
              </a:rPr>
              <a:t>함수만 호출하면 암호화와 복 호화가 된다</a:t>
            </a:r>
            <a:r>
              <a:rPr lang="en-US" altLang="ko-KR" sz="1100" dirty="0">
                <a:latin typeface="+mn-ea"/>
              </a:rPr>
              <a:t>. 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n-ea"/>
              </a:rPr>
              <a:t>■ </a:t>
            </a:r>
            <a:r>
              <a:rPr lang="ko-KR" altLang="en-US" sz="1100" dirty="0" smtClean="0">
                <a:latin typeface="+mn-ea"/>
              </a:rPr>
              <a:t>방법 </a:t>
            </a:r>
            <a:r>
              <a:rPr lang="en-US" altLang="ko-KR" sz="1100" dirty="0" smtClean="0">
                <a:latin typeface="+mn-ea"/>
              </a:rPr>
              <a:t>2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대용량의 데이터를 암호화</a:t>
            </a:r>
            <a:r>
              <a:rPr lang="en-US" altLang="ko-KR" sz="1100" dirty="0">
                <a:latin typeface="+mn-ea"/>
              </a:rPr>
              <a:t>/</a:t>
            </a:r>
            <a:r>
              <a:rPr lang="ko-KR" altLang="en-US" sz="1100" dirty="0" err="1">
                <a:latin typeface="+mn-ea"/>
              </a:rPr>
              <a:t>복호화</a:t>
            </a:r>
            <a:r>
              <a:rPr lang="ko-KR" altLang="en-US" sz="1100" dirty="0">
                <a:latin typeface="+mn-ea"/>
              </a:rPr>
              <a:t> 할 때 </a:t>
            </a:r>
            <a:r>
              <a:rPr lang="en-US" altLang="ko-KR" sz="1100" dirty="0">
                <a:latin typeface="+mn-ea"/>
              </a:rPr>
              <a:t>Initialize, Process, Close 3</a:t>
            </a:r>
            <a:r>
              <a:rPr lang="ko-KR" altLang="en-US" sz="1100" dirty="0">
                <a:latin typeface="+mn-ea"/>
              </a:rPr>
              <a:t>가지 단계로 데이터 크기가 버퍼보다 클 경우 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      </a:t>
            </a:r>
            <a:r>
              <a:rPr lang="ko-KR" altLang="en-US" sz="1100" dirty="0" smtClean="0">
                <a:latin typeface="+mn-ea"/>
              </a:rPr>
              <a:t>사용되는 방법이다</a:t>
            </a:r>
            <a:r>
              <a:rPr lang="en-US" altLang="ko-KR" sz="1100" dirty="0">
                <a:latin typeface="+mn-ea"/>
              </a:rPr>
              <a:t>.</a:t>
            </a:r>
            <a:endParaRPr lang="ko-KR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112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6032" y="625849"/>
            <a:ext cx="802365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100" dirty="0"/>
              <a:t>Windows, Linux </a:t>
            </a:r>
            <a:r>
              <a:rPr lang="ko-KR" altLang="en-US" sz="1100" dirty="0"/>
              <a:t>등 다양한 운영체제 환경에서 응용 프로그램을 개발과 함께 암호화를 적용할 수 있도록 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국산암호 </a:t>
            </a:r>
            <a:r>
              <a:rPr lang="ko-KR" altLang="en-US" sz="1100" dirty="0"/>
              <a:t>소스코드를 개발하였습니다</a:t>
            </a:r>
            <a:r>
              <a:rPr lang="en-US" altLang="ko-KR" sz="1100" dirty="0"/>
              <a:t>. 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기본적으로 </a:t>
            </a:r>
            <a:r>
              <a:rPr lang="ko-KR" altLang="en-US" sz="1100" dirty="0"/>
              <a:t>많이 사용하는 </a:t>
            </a:r>
            <a:r>
              <a:rPr lang="en-US" altLang="ko-KR" sz="1100" dirty="0"/>
              <a:t>C/C++ </a:t>
            </a:r>
            <a:r>
              <a:rPr lang="ko-KR" altLang="en-US" sz="1100" dirty="0"/>
              <a:t>및 </a:t>
            </a:r>
            <a:r>
              <a:rPr lang="en-US" altLang="ko-KR" sz="1100" dirty="0"/>
              <a:t>Java</a:t>
            </a:r>
            <a:r>
              <a:rPr lang="ko-KR" altLang="en-US" sz="1100" dirty="0"/>
              <a:t>를 기반으로 하며 이번 소스코드에 포함된 운영모드는 </a:t>
            </a:r>
            <a:r>
              <a:rPr lang="en-US" altLang="ko-KR" sz="1100" dirty="0"/>
              <a:t>ECB, CBC, CTR</a:t>
            </a:r>
            <a:r>
              <a:rPr lang="ko-KR" altLang="en-US" sz="1100" dirty="0"/>
              <a:t>이 함께 제공됩니다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n-ea"/>
              </a:rPr>
              <a:t>■ </a:t>
            </a:r>
            <a:r>
              <a:rPr lang="en-US" altLang="ko-KR" sz="1100" b="1" dirty="0" smtClean="0">
                <a:latin typeface="+mn-ea"/>
              </a:rPr>
              <a:t> </a:t>
            </a:r>
            <a:r>
              <a:rPr lang="en-US" altLang="ko-KR" sz="1100" b="1" dirty="0" err="1" smtClean="0">
                <a:latin typeface="+mn-ea"/>
              </a:rPr>
              <a:t>Kisa</a:t>
            </a:r>
            <a:r>
              <a:rPr lang="ko-KR" altLang="en-US" sz="1100" b="1" dirty="0" smtClean="0">
                <a:latin typeface="+mn-ea"/>
              </a:rPr>
              <a:t>에서 제공된 소스를 참조하여 </a:t>
            </a:r>
            <a:r>
              <a:rPr lang="en-US" altLang="ko-KR" sz="1100" b="1" dirty="0" smtClean="0">
                <a:latin typeface="+mn-ea"/>
              </a:rPr>
              <a:t>Visual Studio6.0</a:t>
            </a:r>
            <a:r>
              <a:rPr lang="ko-KR" altLang="en-US" sz="1100" b="1" dirty="0" smtClean="0">
                <a:latin typeface="+mn-ea"/>
              </a:rPr>
              <a:t>에서 구현코자 한다</a:t>
            </a:r>
            <a:r>
              <a:rPr lang="en-US" altLang="ko-KR" sz="1100" b="1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ko-KR" sz="1100" dirty="0">
              <a:latin typeface="+mn-ea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85720" y="233215"/>
            <a:ext cx="73581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4.  </a:t>
            </a:r>
            <a:r>
              <a:rPr lang="ko-KR" altLang="en-US" sz="1200" b="1" dirty="0" smtClean="0">
                <a:latin typeface="+mn-ea"/>
              </a:rPr>
              <a:t>응용 프로그램 활용</a:t>
            </a:r>
            <a:r>
              <a:rPr lang="ko-KR" altLang="ko-KR" sz="1200" b="1" dirty="0" smtClean="0">
                <a:latin typeface="+mn-ea"/>
              </a:rPr>
              <a:t> 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7482" y="620873"/>
            <a:ext cx="853200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65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00078" y="731533"/>
            <a:ext cx="828680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100" dirty="0">
                <a:latin typeface="+mn-ea"/>
              </a:rPr>
              <a:t>■ 개발 </a:t>
            </a:r>
            <a:r>
              <a:rPr lang="ko-KR" altLang="en-US" sz="1100" dirty="0" smtClean="0">
                <a:latin typeface="+mn-ea"/>
              </a:rPr>
              <a:t>구현 방안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+mn-ea"/>
              </a:rPr>
              <a:t> 1) </a:t>
            </a:r>
            <a:r>
              <a:rPr lang="ko-KR" altLang="en-US" sz="1100" dirty="0" smtClean="0">
                <a:latin typeface="+mn-ea"/>
              </a:rPr>
              <a:t>개발환경 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- OS : Windows7 64Bit 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+mn-ea"/>
              </a:rPr>
              <a:t> 2) </a:t>
            </a:r>
            <a:r>
              <a:rPr lang="ko-KR" altLang="en-US" sz="1100" dirty="0" smtClean="0">
                <a:latin typeface="+mn-ea"/>
              </a:rPr>
              <a:t>개발 </a:t>
            </a:r>
            <a:r>
              <a:rPr lang="en-US" altLang="ko-KR" sz="1100" dirty="0" smtClean="0">
                <a:latin typeface="+mn-ea"/>
              </a:rPr>
              <a:t>TOOL 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- </a:t>
            </a:r>
            <a:r>
              <a:rPr lang="en-US" altLang="ko-KR" sz="1100" dirty="0" smtClean="0"/>
              <a:t>Microsoft </a:t>
            </a:r>
            <a:r>
              <a:rPr lang="ko-KR" altLang="en-US" sz="1100" dirty="0"/>
              <a:t>社의 </a:t>
            </a:r>
            <a:r>
              <a:rPr lang="en-US" altLang="ko-KR" sz="1100" dirty="0"/>
              <a:t>Visual </a:t>
            </a:r>
            <a:r>
              <a:rPr lang="en-US" altLang="ko-KR" sz="1100" dirty="0" smtClean="0"/>
              <a:t>studio6.0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+mn-ea"/>
              </a:rPr>
              <a:t> 3) </a:t>
            </a:r>
            <a:r>
              <a:rPr lang="ko-KR" altLang="en-US" sz="1100" dirty="0" smtClean="0">
                <a:latin typeface="+mn-ea"/>
              </a:rPr>
              <a:t>구현방법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- </a:t>
            </a:r>
            <a:r>
              <a:rPr lang="ko-KR" altLang="en-US" sz="1100" dirty="0" smtClean="0">
                <a:latin typeface="+mn-ea"/>
              </a:rPr>
              <a:t>금융권 전문 암호화 방법 구현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- </a:t>
            </a:r>
            <a:r>
              <a:rPr lang="ko-KR" altLang="en-US" sz="1100" dirty="0" smtClean="0">
                <a:latin typeface="+mn-ea"/>
              </a:rPr>
              <a:t>소켓통신 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키 공유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- </a:t>
            </a:r>
            <a:r>
              <a:rPr lang="ko-KR" altLang="en-US" sz="1100" dirty="0" smtClean="0">
                <a:latin typeface="+mn-ea"/>
              </a:rPr>
              <a:t>전문 </a:t>
            </a:r>
            <a:r>
              <a:rPr lang="ko-KR" altLang="en-US" sz="1100" dirty="0" err="1" smtClean="0">
                <a:latin typeface="+mn-ea"/>
              </a:rPr>
              <a:t>포멧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비밀키 복</a:t>
            </a:r>
            <a:r>
              <a:rPr lang="en-US" altLang="ko-KR" sz="1100" dirty="0" smtClean="0">
                <a:latin typeface="+mn-ea"/>
              </a:rPr>
              <a:t>/</a:t>
            </a:r>
            <a:r>
              <a:rPr lang="ko-KR" altLang="en-US" sz="1100" dirty="0" smtClean="0">
                <a:latin typeface="+mn-ea"/>
              </a:rPr>
              <a:t>암호화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4) </a:t>
            </a:r>
            <a:r>
              <a:rPr lang="ko-KR" altLang="en-US" sz="1100" dirty="0" smtClean="0">
                <a:latin typeface="+mn-ea"/>
              </a:rPr>
              <a:t>프로그램 구현 설명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- </a:t>
            </a:r>
            <a:r>
              <a:rPr lang="ko-KR" altLang="en-US" sz="1100" dirty="0" smtClean="0">
                <a:latin typeface="+mn-ea"/>
              </a:rPr>
              <a:t>구동 예시</a:t>
            </a:r>
            <a:r>
              <a:rPr lang="en-US" altLang="ko-KR" sz="1100" dirty="0" smtClean="0">
                <a:latin typeface="+mn-ea"/>
              </a:rPr>
              <a:t>) Capture </a:t>
            </a:r>
            <a:r>
              <a:rPr lang="ko-KR" altLang="en-US" sz="1100" dirty="0" smtClean="0">
                <a:latin typeface="+mn-ea"/>
              </a:rPr>
              <a:t>설명</a:t>
            </a:r>
            <a:endParaRPr lang="en-US" altLang="ko-KR" sz="1100" dirty="0">
              <a:latin typeface="+mn-ea"/>
            </a:endParaRPr>
          </a:p>
          <a:p>
            <a:pPr>
              <a:lnSpc>
                <a:spcPct val="200000"/>
              </a:lnSpc>
            </a:pPr>
            <a:endParaRPr lang="ko-KR" altLang="en-US" sz="1100" dirty="0">
              <a:latin typeface="+mn-ea"/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285720" y="233215"/>
            <a:ext cx="73581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5. </a:t>
            </a:r>
            <a:r>
              <a:rPr lang="ko-KR" altLang="en-US" sz="1200" b="1" dirty="0" smtClean="0">
                <a:latin typeface="+mn-ea"/>
              </a:rPr>
              <a:t>프로그램 구현 예시</a:t>
            </a:r>
            <a:r>
              <a:rPr lang="en-US" altLang="ko-KR" sz="1200" b="1" dirty="0" smtClean="0">
                <a:latin typeface="+mn-ea"/>
              </a:rPr>
              <a:t>) </a:t>
            </a:r>
            <a:r>
              <a:rPr lang="ko-KR" altLang="en-US" sz="1200" b="1" dirty="0" smtClean="0">
                <a:latin typeface="+mn-ea"/>
              </a:rPr>
              <a:t>및 사용법</a:t>
            </a:r>
            <a:r>
              <a:rPr lang="ko-KR" altLang="ko-KR" sz="1200" b="1" dirty="0" smtClean="0">
                <a:latin typeface="+mn-ea"/>
              </a:rPr>
              <a:t> 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77482" y="620873"/>
            <a:ext cx="853200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1211</Words>
  <Application>Microsoft Office PowerPoint</Application>
  <PresentationFormat>화면 슬라이드 쇼(4:3)</PresentationFormat>
  <Paragraphs>91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프로젝트(텀페이퍼) 제안서  SEED 암호화(알고리즘)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프로젝트(프로그래밍) 제안서   RSA(Rivest Shamir Adleman)암호화 알고리즘</dc:title>
  <dc:creator>DONGCHUL LEE</dc:creator>
  <cp:lastModifiedBy>user</cp:lastModifiedBy>
  <cp:revision>27</cp:revision>
  <dcterms:created xsi:type="dcterms:W3CDTF">2016-04-20T12:54:46Z</dcterms:created>
  <dcterms:modified xsi:type="dcterms:W3CDTF">2016-04-28T00:11:35Z</dcterms:modified>
</cp:coreProperties>
</file>