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0" r:id="rId7"/>
    <p:sldId id="261" r:id="rId8"/>
    <p:sldId id="262" r:id="rId9"/>
    <p:sldId id="263" r:id="rId10"/>
    <p:sldId id="270" r:id="rId11"/>
    <p:sldId id="264" r:id="rId12"/>
    <p:sldId id="265" r:id="rId13"/>
    <p:sldId id="267" r:id="rId14"/>
    <p:sldId id="268" r:id="rId15"/>
  </p:sldIdLst>
  <p:sldSz cx="18288000" cy="10287000"/>
  <p:notesSz cx="6858000" cy="9144000"/>
  <p:embeddedFontLst>
    <p:embeddedFont>
      <p:font typeface="Open Sans" panose="020B0606030504020204" charset="0"/>
      <p:regular r:id="rId19"/>
    </p:embeddedFont>
    <p:embeddedFont>
      <p:font typeface="Calibri" panose="020F0502020204030204" charset="0"/>
      <p:regular r:id="rId20"/>
      <p:bold r:id="rId21"/>
      <p:italic r:id="rId22"/>
      <p:boldItalic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font" Target="fonts/font5.fntdata"/><Relationship Id="rId22" Type="http://schemas.openxmlformats.org/officeDocument/2006/relationships/font" Target="fonts/font4.fntdata"/><Relationship Id="rId21" Type="http://schemas.openxmlformats.org/officeDocument/2006/relationships/font" Target="fonts/font3.fntdata"/><Relationship Id="rId20" Type="http://schemas.openxmlformats.org/officeDocument/2006/relationships/font" Target="fonts/font2.fntdata"/><Relationship Id="rId2" Type="http://schemas.openxmlformats.org/officeDocument/2006/relationships/theme" Target="theme/theme1.xml"/><Relationship Id="rId19" Type="http://schemas.openxmlformats.org/officeDocument/2006/relationships/font" Target="fonts/font1.fntdata"/><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hyperlink" Target="A%20Survey%20on%20Image%20Encryption%20using%20Chaos-based%20Techniques" TargetMode="External"/><Relationship Id="rId4" Type="http://schemas.openxmlformats.org/officeDocument/2006/relationships/hyperlink" Target="https://dl.acm.org/doi/abs/10.1145/3508394" TargetMode="External"/><Relationship Id="rId3" Type="http://schemas.openxmlformats.org/officeDocument/2006/relationships/hyperlink" Target="https://doi.org/10.3390/e23030341" TargetMode="External"/><Relationship Id="rId2" Type="http://schemas.openxmlformats.org/officeDocument/2006/relationships/hyperlink" Target="https://link.springer.com/chapter/10.1007/978-981-16-3690-5_63" TargetMode="External"/><Relationship Id="rId1" Type="http://schemas.openxmlformats.org/officeDocument/2006/relationships/hyperlink" Target="https://www.spiedigitallibrary.org/journals/optical-engineering/volume-60/issue-12/120901/Survey-on-deep-learning-applications-in-digital-image-security/10.1117/1.OE.60.12.120901.full?SSO=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1"/>
          <a:srcRect/>
          <a:stretch>
            <a:fillRect/>
          </a:stretch>
        </p:blipFill>
        <p:spPr>
          <a:xfrm rot="-1432890">
            <a:off x="15633874" y="2828175"/>
            <a:ext cx="1525575" cy="1332871"/>
          </a:xfrm>
          <a:prstGeom prst="rect">
            <a:avLst/>
          </a:prstGeom>
        </p:spPr>
      </p:pic>
      <p:pic>
        <p:nvPicPr>
          <p:cNvPr id="3" name="Picture 3"/>
          <p:cNvPicPr>
            <a:picLocks noChangeAspect="1"/>
          </p:cNvPicPr>
          <p:nvPr/>
        </p:nvPicPr>
        <p:blipFill>
          <a:blip r:embed="rId2"/>
          <a:srcRect/>
          <a:stretch>
            <a:fillRect/>
          </a:stretch>
        </p:blipFill>
        <p:spPr>
          <a:xfrm>
            <a:off x="1799787" y="168913"/>
            <a:ext cx="14688425" cy="8487775"/>
          </a:xfrm>
          <a:prstGeom prst="rect">
            <a:avLst/>
          </a:prstGeom>
        </p:spPr>
      </p:pic>
      <p:pic>
        <p:nvPicPr>
          <p:cNvPr id="4" name="Picture 4"/>
          <p:cNvPicPr>
            <a:picLocks noChangeAspect="1"/>
          </p:cNvPicPr>
          <p:nvPr/>
        </p:nvPicPr>
        <p:blipFill>
          <a:blip r:embed="rId3"/>
          <a:srcRect/>
          <a:stretch>
            <a:fillRect/>
          </a:stretch>
        </p:blipFill>
        <p:spPr>
          <a:xfrm>
            <a:off x="978519" y="1070219"/>
            <a:ext cx="1101991" cy="1045871"/>
          </a:xfrm>
          <a:prstGeom prst="rect">
            <a:avLst/>
          </a:prstGeom>
        </p:spPr>
      </p:pic>
      <p:grpSp>
        <p:nvGrpSpPr>
          <p:cNvPr id="5" name="Group 5"/>
          <p:cNvGrpSpPr/>
          <p:nvPr/>
        </p:nvGrpSpPr>
        <p:grpSpPr>
          <a:xfrm rot="0">
            <a:off x="1708236" y="3217953"/>
            <a:ext cx="15026864" cy="2468277"/>
            <a:chOff x="0" y="104775"/>
            <a:chExt cx="20035819" cy="3291035"/>
          </a:xfrm>
        </p:grpSpPr>
        <p:sp>
          <p:nvSpPr>
            <p:cNvPr id="6" name="TextBox 6"/>
            <p:cNvSpPr txBox="1"/>
            <p:nvPr/>
          </p:nvSpPr>
          <p:spPr>
            <a:xfrm>
              <a:off x="0" y="104775"/>
              <a:ext cx="20035819" cy="2256366"/>
            </a:xfrm>
            <a:prstGeom prst="rect">
              <a:avLst/>
            </a:prstGeom>
          </p:spPr>
          <p:txBody>
            <a:bodyPr lIns="0" tIns="0" rIns="0" bIns="0" rtlCol="0" anchor="t">
              <a:spAutoFit/>
            </a:bodyPr>
            <a:lstStyle/>
            <a:p>
              <a:pPr algn="ctr">
                <a:lnSpc>
                  <a:spcPts val="13200"/>
                </a:lnSpc>
              </a:pPr>
              <a:r>
                <a:rPr lang="en-US" sz="12000" b="1">
                  <a:solidFill>
                    <a:srgbClr val="000000"/>
                  </a:solidFill>
                  <a:latin typeface="Open Sans" panose="020B0606030504020204" charset="0"/>
                  <a:cs typeface="Open Sans" panose="020B0606030504020204" charset="0"/>
                </a:rPr>
                <a:t>Image Cryptogr</a:t>
              </a:r>
              <a:r>
                <a:rPr lang="en-IN" altLang="en-US" sz="12000" b="1">
                  <a:solidFill>
                    <a:srgbClr val="000000"/>
                  </a:solidFill>
                  <a:latin typeface="Open Sans" panose="020B0606030504020204" charset="0"/>
                  <a:cs typeface="Open Sans" panose="020B0606030504020204" charset="0"/>
                </a:rPr>
                <a:t>a</a:t>
              </a:r>
              <a:r>
                <a:rPr lang="en-US" sz="12000" b="1">
                  <a:solidFill>
                    <a:srgbClr val="000000"/>
                  </a:solidFill>
                  <a:latin typeface="Open Sans" panose="020B0606030504020204" charset="0"/>
                  <a:cs typeface="Open Sans" panose="020B0606030504020204" charset="0"/>
                </a:rPr>
                <a:t>phy</a:t>
              </a:r>
              <a:endParaRPr lang="en-US" sz="12000" b="1">
                <a:solidFill>
                  <a:srgbClr val="000000"/>
                </a:solidFill>
                <a:latin typeface="Open Sans" panose="020B0606030504020204" charset="0"/>
                <a:cs typeface="Open Sans" panose="020B0606030504020204" charset="0"/>
              </a:endParaRPr>
            </a:p>
          </p:txBody>
        </p:sp>
        <p:sp>
          <p:nvSpPr>
            <p:cNvPr id="7" name="TextBox 7"/>
            <p:cNvSpPr txBox="1"/>
            <p:nvPr/>
          </p:nvSpPr>
          <p:spPr>
            <a:xfrm>
              <a:off x="2729713" y="2595370"/>
              <a:ext cx="14576394" cy="800440"/>
            </a:xfrm>
            <a:prstGeom prst="rect">
              <a:avLst/>
            </a:prstGeom>
          </p:spPr>
          <p:txBody>
            <a:bodyPr lIns="0" tIns="0" rIns="0" bIns="0" rtlCol="0" anchor="t">
              <a:spAutoFit/>
            </a:bodyPr>
            <a:lstStyle/>
            <a:p>
              <a:pPr algn="ctr">
                <a:lnSpc>
                  <a:spcPts val="5040"/>
                </a:lnSpc>
                <a:spcBef>
                  <a:spcPct val="0"/>
                </a:spcBef>
              </a:pPr>
              <a:r>
                <a:rPr lang="en-US" sz="3600">
                  <a:solidFill>
                    <a:srgbClr val="000000"/>
                  </a:solidFill>
                  <a:latin typeface="Open Sans" panose="020B0606030504020204" charset="0"/>
                  <a:cs typeface="Open Sans" panose="020B0606030504020204" charset="0"/>
                </a:rPr>
                <a:t>A way to share secure images</a:t>
              </a:r>
              <a:endParaRPr lang="en-US" sz="3600">
                <a:solidFill>
                  <a:srgbClr val="000000"/>
                </a:solidFill>
                <a:latin typeface="Open Sans" panose="020B0606030504020204" charset="0"/>
                <a:cs typeface="Open Sans" panose="020B0606030504020204" charset="0"/>
              </a:endParaRPr>
            </a:p>
          </p:txBody>
        </p:sp>
      </p:grpSp>
      <p:pic>
        <p:nvPicPr>
          <p:cNvPr id="8" name="Picture 8"/>
          <p:cNvPicPr>
            <a:picLocks noChangeAspect="1"/>
          </p:cNvPicPr>
          <p:nvPr/>
        </p:nvPicPr>
        <p:blipFill>
          <a:blip r:embed="rId4"/>
          <a:srcRect/>
          <a:stretch>
            <a:fillRect/>
          </a:stretch>
        </p:blipFill>
        <p:spPr>
          <a:xfrm>
            <a:off x="14757272" y="1446325"/>
            <a:ext cx="2502028" cy="1339529"/>
          </a:xfrm>
          <a:prstGeom prst="rect">
            <a:avLst/>
          </a:prstGeom>
        </p:spPr>
      </p:pic>
      <p:pic>
        <p:nvPicPr>
          <p:cNvPr id="9" name="Picture 9"/>
          <p:cNvPicPr>
            <a:picLocks noChangeAspect="1"/>
          </p:cNvPicPr>
          <p:nvPr/>
        </p:nvPicPr>
        <p:blipFill>
          <a:blip r:embed="rId5"/>
          <a:srcRect/>
          <a:stretch>
            <a:fillRect/>
          </a:stretch>
        </p:blipFill>
        <p:spPr>
          <a:xfrm>
            <a:off x="7440143" y="1277958"/>
            <a:ext cx="2027125" cy="2216653"/>
          </a:xfrm>
          <a:prstGeom prst="rect">
            <a:avLst/>
          </a:prstGeom>
        </p:spPr>
      </p:pic>
      <p:pic>
        <p:nvPicPr>
          <p:cNvPr id="10" name="Picture 10"/>
          <p:cNvPicPr>
            <a:picLocks noChangeAspect="1"/>
          </p:cNvPicPr>
          <p:nvPr/>
        </p:nvPicPr>
        <p:blipFill>
          <a:blip r:embed="rId6"/>
          <a:srcRect/>
          <a:stretch>
            <a:fillRect/>
          </a:stretch>
        </p:blipFill>
        <p:spPr>
          <a:xfrm>
            <a:off x="13911163" y="1028700"/>
            <a:ext cx="2037234" cy="1468147"/>
          </a:xfrm>
          <a:prstGeom prst="rect">
            <a:avLst/>
          </a:prstGeom>
        </p:spPr>
      </p:pic>
      <p:pic>
        <p:nvPicPr>
          <p:cNvPr id="11" name="Picture 11"/>
          <p:cNvPicPr>
            <a:picLocks noChangeAspect="1"/>
          </p:cNvPicPr>
          <p:nvPr/>
        </p:nvPicPr>
        <p:blipFill>
          <a:blip r:embed="rId1"/>
          <a:srcRect/>
          <a:stretch>
            <a:fillRect/>
          </a:stretch>
        </p:blipFill>
        <p:spPr>
          <a:xfrm rot="7925507">
            <a:off x="945449" y="8056054"/>
            <a:ext cx="1525575" cy="1332871"/>
          </a:xfrm>
          <a:prstGeom prst="rect">
            <a:avLst/>
          </a:prstGeom>
        </p:spPr>
      </p:pic>
      <p:pic>
        <p:nvPicPr>
          <p:cNvPr id="12" name="Picture 12"/>
          <p:cNvPicPr>
            <a:picLocks noChangeAspect="1"/>
          </p:cNvPicPr>
          <p:nvPr/>
        </p:nvPicPr>
        <p:blipFill>
          <a:blip r:embed="rId3"/>
          <a:srcRect/>
          <a:stretch>
            <a:fillRect/>
          </a:stretch>
        </p:blipFill>
        <p:spPr>
          <a:xfrm rot="-2846079">
            <a:off x="16571302" y="5960275"/>
            <a:ext cx="930350" cy="88297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7E8083"/>
        </a:solidFill>
        <a:effectLst/>
      </p:bgPr>
    </p:bg>
    <p:spTree>
      <p:nvGrpSpPr>
        <p:cNvPr id="1" name=""/>
        <p:cNvGrpSpPr/>
        <p:nvPr/>
      </p:nvGrpSpPr>
      <p:grpSpPr>
        <a:xfrm>
          <a:off x="0" y="0"/>
          <a:ext cx="0" cy="0"/>
          <a:chOff x="0" y="0"/>
          <a:chExt cx="0" cy="0"/>
        </a:xfrm>
      </p:grpSpPr>
      <p:sp>
        <p:nvSpPr>
          <p:cNvPr id="2" name="TextBox 2"/>
          <p:cNvSpPr txBox="1"/>
          <p:nvPr/>
        </p:nvSpPr>
        <p:spPr>
          <a:xfrm>
            <a:off x="1028620" y="648017"/>
            <a:ext cx="5119699" cy="933450"/>
          </a:xfrm>
          <a:prstGeom prst="rect">
            <a:avLst/>
          </a:prstGeom>
        </p:spPr>
        <p:txBody>
          <a:bodyPr lIns="0" tIns="0" rIns="0" bIns="0" rtlCol="0" anchor="t">
            <a:spAutoFit/>
          </a:bodyPr>
          <a:lstStyle/>
          <a:p>
            <a:pPr algn="l">
              <a:lnSpc>
                <a:spcPts val="7280"/>
              </a:lnSpc>
            </a:pPr>
            <a:r>
              <a:rPr lang="en-US" sz="5200">
                <a:solidFill>
                  <a:srgbClr val="FFFFFF"/>
                </a:solidFill>
                <a:latin typeface="Open Sans" panose="020B0606030504020204" charset="0"/>
                <a:cs typeface="Open Sans" panose="020B0606030504020204" charset="0"/>
              </a:rPr>
              <a:t>Arnold Cat Map</a:t>
            </a:r>
            <a:endParaRPr lang="en-US" sz="5200">
              <a:solidFill>
                <a:srgbClr val="FFFFFF"/>
              </a:solidFill>
              <a:latin typeface="Open Sans" panose="020B0606030504020204" charset="0"/>
              <a:cs typeface="Open Sans" panose="020B0606030504020204" charset="0"/>
            </a:endParaRPr>
          </a:p>
        </p:txBody>
      </p:sp>
      <p:sp>
        <p:nvSpPr>
          <p:cNvPr id="3" name="TextBox 3"/>
          <p:cNvSpPr txBox="1"/>
          <p:nvPr/>
        </p:nvSpPr>
        <p:spPr>
          <a:xfrm>
            <a:off x="1028700" y="1593850"/>
            <a:ext cx="16470710" cy="7023100"/>
          </a:xfrm>
          <a:prstGeom prst="rect">
            <a:avLst/>
          </a:prstGeom>
        </p:spPr>
        <p:txBody>
          <a:bodyPr lIns="0" tIns="0" rIns="0" bIns="0" rtlCol="0" anchor="t">
            <a:spAutoFit/>
          </a:bodyPr>
          <a:lstStyle/>
          <a:p>
            <a:pPr algn="just">
              <a:lnSpc>
                <a:spcPts val="5600"/>
              </a:lnSpc>
            </a:pPr>
            <a:r>
              <a:rPr lang="en-US" sz="4000">
                <a:solidFill>
                  <a:srgbClr val="FFFFFF"/>
                </a:solidFill>
                <a:latin typeface="Open Sans" panose="020B0606030504020204" charset="0"/>
                <a:cs typeface="Open Sans" panose="020B0606030504020204" charset="0"/>
              </a:rPr>
              <a:t>Arnold's Cat Map is a chaotic map often used for pixel manipulation. It randomizes the pixel positions in an image by stretching and folding the image. When an optimal number of iterations of the transformation is applied on the image, the resulting image becomes incomprehensible and hence encrypted.</a:t>
            </a:r>
            <a:endParaRPr lang="en-US" sz="4000">
              <a:solidFill>
                <a:srgbClr val="FFFFFF"/>
              </a:solidFill>
              <a:latin typeface="Open Sans" panose="020B0606030504020204" charset="0"/>
              <a:cs typeface="Open Sans" panose="020B0606030504020204" charset="0"/>
            </a:endParaRPr>
          </a:p>
          <a:p>
            <a:pPr algn="just">
              <a:lnSpc>
                <a:spcPts val="5600"/>
              </a:lnSpc>
            </a:pPr>
            <a:r>
              <a:rPr lang="en-US" sz="4000">
                <a:solidFill>
                  <a:srgbClr val="FFFFFF"/>
                </a:solidFill>
                <a:latin typeface="Open Sans" panose="020B0606030504020204" charset="0"/>
                <a:cs typeface="Open Sans" panose="020B0606030504020204" charset="0"/>
              </a:rPr>
              <a:t>For this implementation the transform applied on the image is:</a:t>
            </a:r>
            <a:endParaRPr lang="en-US" sz="4000">
              <a:solidFill>
                <a:srgbClr val="FFFFFF"/>
              </a:solidFill>
              <a:latin typeface="Open Sans" panose="020B0606030504020204" charset="0"/>
              <a:cs typeface="Open Sans" panose="020B0606030504020204" charset="0"/>
            </a:endParaRPr>
          </a:p>
          <a:p>
            <a:pPr algn="just">
              <a:lnSpc>
                <a:spcPts val="5600"/>
              </a:lnSpc>
            </a:pPr>
            <a:r>
              <a:rPr lang="en-US" sz="4000">
                <a:solidFill>
                  <a:srgbClr val="FFFFFF"/>
                </a:solidFill>
                <a:latin typeface="Open Sans" panose="020B0606030504020204" charset="0"/>
                <a:cs typeface="Open Sans" panose="020B0606030504020204" charset="0"/>
              </a:rPr>
              <a:t>R( [x,y] ) = [ (x + y) mod n, (x + 2y) mod n ] where n is the dimensions of the image.</a:t>
            </a:r>
            <a:endParaRPr lang="en-US" sz="4000">
              <a:solidFill>
                <a:srgbClr val="FFFFFF"/>
              </a:solidFill>
              <a:latin typeface="Open Sans" panose="020B0606030504020204" charset="0"/>
              <a:cs typeface="Open Sans" panose="020B0606030504020204" charset="0"/>
            </a:endParaRPr>
          </a:p>
          <a:p>
            <a:pPr algn="just">
              <a:lnSpc>
                <a:spcPts val="5600"/>
              </a:lnSpc>
            </a:pPr>
            <a:r>
              <a:rPr lang="en-US" sz="4000">
                <a:solidFill>
                  <a:srgbClr val="FFFFFF"/>
                </a:solidFill>
                <a:latin typeface="Open Sans" panose="020B0606030504020204" charset="0"/>
                <a:cs typeface="Open Sans" panose="020B0606030504020204" charset="0"/>
              </a:rPr>
              <a:t>When the transformation is repeated enough times, the original image will reappear.</a:t>
            </a:r>
            <a:endParaRPr lang="en-US" sz="4000">
              <a:solidFill>
                <a:srgbClr val="FFFFFF"/>
              </a:solidFill>
              <a:latin typeface="Open Sans" panose="020B0606030504020204" charset="0"/>
              <a:cs typeface="Open Sans" panose="020B060603050402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7E8083"/>
        </a:solidFill>
        <a:effectLst/>
      </p:bgPr>
    </p:bg>
    <p:spTree>
      <p:nvGrpSpPr>
        <p:cNvPr id="1" name=""/>
        <p:cNvGrpSpPr/>
        <p:nvPr/>
      </p:nvGrpSpPr>
      <p:grpSpPr>
        <a:xfrm>
          <a:off x="0" y="0"/>
          <a:ext cx="0" cy="0"/>
          <a:chOff x="0" y="0"/>
          <a:chExt cx="0" cy="0"/>
        </a:xfrm>
      </p:grpSpPr>
      <p:sp>
        <p:nvSpPr>
          <p:cNvPr id="2" name="TextBox 2"/>
          <p:cNvSpPr txBox="1"/>
          <p:nvPr/>
        </p:nvSpPr>
        <p:spPr>
          <a:xfrm>
            <a:off x="819785" y="342900"/>
            <a:ext cx="4784725" cy="933450"/>
          </a:xfrm>
          <a:prstGeom prst="rect">
            <a:avLst/>
          </a:prstGeom>
        </p:spPr>
        <p:txBody>
          <a:bodyPr wrap="square" lIns="0" tIns="0" rIns="0" bIns="0" rtlCol="0" anchor="t">
            <a:spAutoFit/>
          </a:bodyPr>
          <a:lstStyle/>
          <a:p>
            <a:pPr algn="l">
              <a:lnSpc>
                <a:spcPts val="7280"/>
              </a:lnSpc>
            </a:pPr>
            <a:r>
              <a:rPr lang="en-US" sz="5200">
                <a:solidFill>
                  <a:srgbClr val="FFFFFF"/>
                </a:solidFill>
                <a:latin typeface="Open Sans" panose="020B0606030504020204" charset="0"/>
                <a:cs typeface="Open Sans" panose="020B0606030504020204" charset="0"/>
              </a:rPr>
              <a:t>Henon Map</a:t>
            </a:r>
            <a:endParaRPr lang="en-US" sz="5200">
              <a:solidFill>
                <a:srgbClr val="FFFFFF"/>
              </a:solidFill>
              <a:latin typeface="Open Sans" panose="020B0606030504020204" charset="0"/>
              <a:cs typeface="Open Sans" panose="020B0606030504020204" charset="0"/>
            </a:endParaRPr>
          </a:p>
        </p:txBody>
      </p:sp>
      <p:sp>
        <p:nvSpPr>
          <p:cNvPr id="3" name="TextBox 3"/>
          <p:cNvSpPr txBox="1"/>
          <p:nvPr/>
        </p:nvSpPr>
        <p:spPr>
          <a:xfrm>
            <a:off x="819785" y="1333500"/>
            <a:ext cx="16649065" cy="8617585"/>
          </a:xfrm>
          <a:prstGeom prst="rect">
            <a:avLst/>
          </a:prstGeom>
        </p:spPr>
        <p:txBody>
          <a:bodyPr wrap="square" lIns="0" tIns="0" rIns="0" bIns="0" rtlCol="0" anchor="t">
            <a:spAutoFit/>
          </a:bodyPr>
          <a:lstStyle/>
          <a:p>
            <a:pPr>
              <a:lnSpc>
                <a:spcPts val="5600"/>
              </a:lnSpc>
            </a:pPr>
            <a:r>
              <a:rPr lang="en-US" sz="4000">
                <a:solidFill>
                  <a:srgbClr val="FFFFFF"/>
                </a:solidFill>
                <a:latin typeface="Open Sans" panose="020B0606030504020204" charset="0"/>
                <a:cs typeface="Open Sans" panose="020B0606030504020204" charset="0"/>
              </a:rPr>
              <a:t>The Hénon map, is a discrete-time dynamical system. It is one of the most studied examples of dynamical systems that exhibit chaotic behavior. The Hénon map takes a point (xn, yn) in the plane and maps it to a new point.</a:t>
            </a:r>
            <a:endParaRPr lang="en-US" sz="4000">
              <a:solidFill>
                <a:srgbClr val="FFFFFF"/>
              </a:solidFill>
              <a:latin typeface="Open Sans" panose="020B0606030504020204" charset="0"/>
              <a:cs typeface="Open Sans" panose="020B0606030504020204" charset="0"/>
            </a:endParaRPr>
          </a:p>
          <a:p>
            <a:pPr>
              <a:lnSpc>
                <a:spcPts val="5600"/>
              </a:lnSpc>
            </a:pPr>
            <a:r>
              <a:rPr lang="en-US" sz="4000">
                <a:solidFill>
                  <a:srgbClr val="FFFFFF"/>
                </a:solidFill>
                <a:latin typeface="Open Sans" panose="020B0606030504020204" charset="0"/>
                <a:cs typeface="Open Sans" panose="020B0606030504020204" charset="0"/>
              </a:rPr>
              <a:t>Given initial conditions (x0,y0), a henon map is given by the following equations:</a:t>
            </a:r>
            <a:endParaRPr lang="en-US" sz="4000">
              <a:solidFill>
                <a:srgbClr val="FFFFFF"/>
              </a:solidFill>
              <a:latin typeface="Open Sans" panose="020B0606030504020204" charset="0"/>
              <a:cs typeface="Open Sans" panose="020B0606030504020204" charset="0"/>
            </a:endParaRPr>
          </a:p>
          <a:p>
            <a:pPr>
              <a:lnSpc>
                <a:spcPts val="5600"/>
              </a:lnSpc>
            </a:pPr>
            <a:r>
              <a:rPr lang="en-US" sz="4000">
                <a:solidFill>
                  <a:srgbClr val="FFFFFF"/>
                </a:solidFill>
                <a:latin typeface="Open Sans" panose="020B0606030504020204" charset="0"/>
                <a:cs typeface="Open Sans" panose="020B0606030504020204" charset="0"/>
              </a:rPr>
              <a:t>(Xn+1) = (Yn) + 1 − a.(Xn)</a:t>
            </a:r>
            <a:endParaRPr lang="en-US" sz="4000">
              <a:solidFill>
                <a:srgbClr val="FFFFFF"/>
              </a:solidFill>
              <a:latin typeface="Open Sans" panose="020B0606030504020204" charset="0"/>
              <a:cs typeface="Open Sans" panose="020B0606030504020204" charset="0"/>
            </a:endParaRPr>
          </a:p>
          <a:p>
            <a:pPr>
              <a:lnSpc>
                <a:spcPts val="5600"/>
              </a:lnSpc>
            </a:pPr>
            <a:r>
              <a:rPr lang="en-US" sz="4000">
                <a:solidFill>
                  <a:srgbClr val="FFFFFF"/>
                </a:solidFill>
                <a:latin typeface="Open Sans" panose="020B0606030504020204" charset="0"/>
                <a:cs typeface="Open Sans" panose="020B0606030504020204" charset="0"/>
              </a:rPr>
              <a:t>(Yn+1) = b * (Xn)</a:t>
            </a:r>
            <a:endParaRPr lang="en-US" sz="4000">
              <a:solidFill>
                <a:srgbClr val="FFFFFF"/>
              </a:solidFill>
              <a:latin typeface="Open Sans" panose="020B0606030504020204" charset="0"/>
              <a:cs typeface="Open Sans" panose="020B0606030504020204" charset="0"/>
            </a:endParaRPr>
          </a:p>
          <a:p>
            <a:pPr>
              <a:lnSpc>
                <a:spcPts val="5600"/>
              </a:lnSpc>
            </a:pPr>
            <a:r>
              <a:rPr lang="en-US" sz="4000">
                <a:solidFill>
                  <a:srgbClr val="FFFFFF"/>
                </a:solidFill>
                <a:latin typeface="Open Sans" panose="020B0606030504020204" charset="0"/>
                <a:cs typeface="Open Sans" panose="020B0606030504020204" charset="0"/>
              </a:rPr>
              <a:t>The map depends on two parameters, a and b, which for the classical Hénon map have values of a = 1.4 and b = 0.3. For the classical values the Hénon map is chaotic. For other values of a and b the map may be chaotic, intermittent, or converge to a periodic orbit.</a:t>
            </a:r>
            <a:endParaRPr lang="en-US" sz="4000">
              <a:solidFill>
                <a:srgbClr val="FFFFFF"/>
              </a:solidFill>
              <a:latin typeface="Open Sans" panose="020B0606030504020204" charset="0"/>
              <a:cs typeface="Open Sans" panose="020B06060305040202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grpSp>
        <p:nvGrpSpPr>
          <p:cNvPr id="2" name="Group 2"/>
          <p:cNvGrpSpPr/>
          <p:nvPr/>
        </p:nvGrpSpPr>
        <p:grpSpPr>
          <a:xfrm rot="0">
            <a:off x="2523491" y="2478369"/>
            <a:ext cx="13241018" cy="7512789"/>
            <a:chOff x="0" y="-66675"/>
            <a:chExt cx="17654691" cy="10017053"/>
          </a:xfrm>
        </p:grpSpPr>
        <p:sp>
          <p:nvSpPr>
            <p:cNvPr id="3" name="TextBox 3"/>
            <p:cNvSpPr txBox="1"/>
            <p:nvPr/>
          </p:nvSpPr>
          <p:spPr>
            <a:xfrm>
              <a:off x="0" y="-66675"/>
              <a:ext cx="17654691" cy="9581728"/>
            </a:xfrm>
            <a:prstGeom prst="rect">
              <a:avLst/>
            </a:prstGeom>
          </p:spPr>
          <p:txBody>
            <a:bodyPr lIns="0" tIns="0" rIns="0" bIns="0" rtlCol="0" anchor="t">
              <a:spAutoFit/>
            </a:bodyPr>
            <a:lstStyle/>
            <a:p>
              <a:pPr algn="just">
                <a:lnSpc>
                  <a:spcPts val="4670"/>
                </a:lnSpc>
              </a:pPr>
              <a:r>
                <a:rPr lang="en-US" sz="3335">
                  <a:solidFill>
                    <a:srgbClr val="000000"/>
                  </a:solidFill>
                  <a:latin typeface="Open Sans" panose="020B0606030504020204" charset="0"/>
                  <a:cs typeface="Open Sans" panose="020B0606030504020204" charset="0"/>
                </a:rPr>
                <a:t>In this project, we encrypt</a:t>
              </a:r>
              <a:r>
                <a:rPr lang="en-IN" altLang="en-US" sz="3335">
                  <a:solidFill>
                    <a:srgbClr val="000000"/>
                  </a:solidFill>
                  <a:latin typeface="Open Sans" panose="020B0606030504020204" charset="0"/>
                  <a:cs typeface="Open Sans" panose="020B0606030504020204" charset="0"/>
                </a:rPr>
                <a:t>ed</a:t>
              </a:r>
              <a:r>
                <a:rPr lang="en-US" sz="3335">
                  <a:solidFill>
                    <a:srgbClr val="000000"/>
                  </a:solidFill>
                  <a:latin typeface="Open Sans" panose="020B0606030504020204" charset="0"/>
                  <a:cs typeface="Open Sans" panose="020B0606030504020204" charset="0"/>
                </a:rPr>
                <a:t> and decrypt</a:t>
              </a:r>
              <a:r>
                <a:rPr lang="en-IN" altLang="en-US" sz="3335">
                  <a:solidFill>
                    <a:srgbClr val="000000"/>
                  </a:solidFill>
                  <a:latin typeface="Open Sans" panose="020B0606030504020204" charset="0"/>
                  <a:cs typeface="Open Sans" panose="020B0606030504020204" charset="0"/>
                </a:rPr>
                <a:t>ed</a:t>
              </a:r>
              <a:r>
                <a:rPr lang="en-US" sz="3335">
                  <a:solidFill>
                    <a:srgbClr val="000000"/>
                  </a:solidFill>
                  <a:latin typeface="Open Sans" panose="020B0606030504020204" charset="0"/>
                  <a:cs typeface="Open Sans" panose="020B0606030504020204" charset="0"/>
                </a:rPr>
                <a:t> an image using different methods</a:t>
              </a:r>
              <a:r>
                <a:rPr lang="en-IN" altLang="en-US" sz="3335">
                  <a:solidFill>
                    <a:srgbClr val="000000"/>
                  </a:solidFill>
                  <a:latin typeface="Open Sans" panose="020B0606030504020204" charset="0"/>
                  <a:cs typeface="Open Sans" panose="020B0606030504020204" charset="0"/>
                </a:rPr>
                <a:t> such as Simple Encryption and Decryption and Chaos Maps</a:t>
              </a:r>
              <a:r>
                <a:rPr lang="en-US" sz="3335">
                  <a:solidFill>
                    <a:srgbClr val="000000"/>
                  </a:solidFill>
                  <a:latin typeface="Open Sans" panose="020B0606030504020204" charset="0"/>
                  <a:cs typeface="Open Sans" panose="020B0606030504020204" charset="0"/>
                </a:rPr>
                <a:t>. It requires two things, data, and key, and when the required operation is applied on both the operands i.e data and key, the data gets encrypted but when the same process is done again with the same key-value data gets decrypted.</a:t>
              </a:r>
              <a:endParaRPr lang="en-US" sz="3335">
                <a:solidFill>
                  <a:srgbClr val="000000"/>
                </a:solidFill>
                <a:latin typeface="Open Sans" panose="020B0606030504020204" charset="0"/>
                <a:cs typeface="Open Sans" panose="020B0606030504020204" charset="0"/>
              </a:endParaRPr>
            </a:p>
            <a:p>
              <a:pPr algn="just">
                <a:lnSpc>
                  <a:spcPts val="4670"/>
                </a:lnSpc>
                <a:spcBef>
                  <a:spcPct val="0"/>
                </a:spcBef>
              </a:pPr>
              <a:r>
                <a:rPr lang="en-US" sz="3335">
                  <a:solidFill>
                    <a:srgbClr val="000000"/>
                  </a:solidFill>
                  <a:latin typeface="Open Sans" panose="020B0606030504020204" charset="0"/>
                  <a:cs typeface="Open Sans" panose="020B0606030504020204" charset="0"/>
                </a:rPr>
                <a:t>In this project, we are looking to find a way to send secure images across the internet for any purpose. We can find image cryptography being used in medical fields, military communication, online school exams, research fields, etc. All these fields use image cryptography just so that their competitors don’t get their hands on it and claim what’s not theirs.</a:t>
              </a:r>
              <a:endParaRPr lang="en-US" sz="3335">
                <a:solidFill>
                  <a:srgbClr val="000000"/>
                </a:solidFill>
                <a:latin typeface="Open Sans" panose="020B0606030504020204" charset="0"/>
                <a:cs typeface="Open Sans" panose="020B0606030504020204" charset="0"/>
              </a:endParaRPr>
            </a:p>
          </p:txBody>
        </p:sp>
        <p:sp>
          <p:nvSpPr>
            <p:cNvPr id="4" name="TextBox 4"/>
            <p:cNvSpPr txBox="1"/>
            <p:nvPr/>
          </p:nvSpPr>
          <p:spPr>
            <a:xfrm>
              <a:off x="0" y="9475770"/>
              <a:ext cx="17654691" cy="474608"/>
            </a:xfrm>
            <a:prstGeom prst="rect">
              <a:avLst/>
            </a:prstGeom>
          </p:spPr>
          <p:txBody>
            <a:bodyPr lIns="0" tIns="0" rIns="0" bIns="0" rtlCol="0" anchor="t">
              <a:spAutoFit/>
            </a:bodyPr>
            <a:lstStyle/>
            <a:p>
              <a:pPr marL="0" lvl="0" indent="0" algn="ctr">
                <a:lnSpc>
                  <a:spcPts val="3115"/>
                </a:lnSpc>
              </a:pPr>
            </a:p>
          </p:txBody>
        </p:sp>
      </p:grpSp>
      <p:pic>
        <p:nvPicPr>
          <p:cNvPr id="5" name="Picture 5"/>
          <p:cNvPicPr>
            <a:picLocks noChangeAspect="1"/>
          </p:cNvPicPr>
          <p:nvPr/>
        </p:nvPicPr>
        <p:blipFill>
          <a:blip r:embed="rId1"/>
          <a:srcRect l="8562" t="3953" b="3953"/>
          <a:stretch>
            <a:fillRect/>
          </a:stretch>
        </p:blipFill>
        <p:spPr>
          <a:xfrm>
            <a:off x="0" y="0"/>
            <a:ext cx="2523491" cy="2945237"/>
          </a:xfrm>
          <a:prstGeom prst="rect">
            <a:avLst/>
          </a:prstGeom>
        </p:spPr>
      </p:pic>
      <p:pic>
        <p:nvPicPr>
          <p:cNvPr id="6" name="Picture 6"/>
          <p:cNvPicPr>
            <a:picLocks noChangeAspect="1"/>
          </p:cNvPicPr>
          <p:nvPr/>
        </p:nvPicPr>
        <p:blipFill>
          <a:blip r:embed="rId2"/>
          <a:srcRect/>
          <a:stretch>
            <a:fillRect/>
          </a:stretch>
        </p:blipFill>
        <p:spPr>
          <a:xfrm rot="122722">
            <a:off x="271786" y="612605"/>
            <a:ext cx="2476725" cy="1325983"/>
          </a:xfrm>
          <a:prstGeom prst="rect">
            <a:avLst/>
          </a:prstGeom>
        </p:spPr>
      </p:pic>
      <p:pic>
        <p:nvPicPr>
          <p:cNvPr id="7" name="Picture 7"/>
          <p:cNvPicPr>
            <a:picLocks noChangeAspect="1"/>
          </p:cNvPicPr>
          <p:nvPr/>
        </p:nvPicPr>
        <p:blipFill>
          <a:blip r:embed="rId3"/>
          <a:srcRect r="69411"/>
          <a:stretch>
            <a:fillRect/>
          </a:stretch>
        </p:blipFill>
        <p:spPr>
          <a:xfrm>
            <a:off x="16027399" y="6016434"/>
            <a:ext cx="2260601" cy="4270566"/>
          </a:xfrm>
          <a:prstGeom prst="rect">
            <a:avLst/>
          </a:prstGeom>
        </p:spPr>
      </p:pic>
      <p:sp>
        <p:nvSpPr>
          <p:cNvPr id="8" name="TextBox 8"/>
          <p:cNvSpPr txBox="1"/>
          <p:nvPr/>
        </p:nvSpPr>
        <p:spPr>
          <a:xfrm>
            <a:off x="6005314" y="397379"/>
            <a:ext cx="6277372" cy="1615440"/>
          </a:xfrm>
          <a:prstGeom prst="rect">
            <a:avLst/>
          </a:prstGeom>
        </p:spPr>
        <p:txBody>
          <a:bodyPr lIns="0" tIns="0" rIns="0" bIns="0" rtlCol="0" anchor="t">
            <a:spAutoFit/>
          </a:bodyPr>
          <a:lstStyle/>
          <a:p>
            <a:pPr algn="ctr">
              <a:lnSpc>
                <a:spcPts val="12600"/>
              </a:lnSpc>
            </a:pPr>
            <a:r>
              <a:rPr lang="en-US" sz="9000" b="1">
                <a:solidFill>
                  <a:srgbClr val="000000"/>
                </a:solidFill>
                <a:latin typeface="Open Sans" panose="020B0606030504020204" charset="0"/>
                <a:cs typeface="Open Sans" panose="020B0606030504020204" charset="0"/>
              </a:rPr>
              <a:t>Conclusion</a:t>
            </a:r>
            <a:endParaRPr lang="en-US" sz="9000" b="1">
              <a:solidFill>
                <a:srgbClr val="000000"/>
              </a:solidFill>
              <a:latin typeface="Open Sans" panose="020B0606030504020204" charset="0"/>
              <a:cs typeface="Open Sans" panose="020B06060305040202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2" name="TextBox 2"/>
          <p:cNvSpPr txBox="1"/>
          <p:nvPr/>
        </p:nvSpPr>
        <p:spPr>
          <a:xfrm>
            <a:off x="0" y="190500"/>
            <a:ext cx="6271717" cy="1107440"/>
          </a:xfrm>
          <a:prstGeom prst="rect">
            <a:avLst/>
          </a:prstGeom>
        </p:spPr>
        <p:txBody>
          <a:bodyPr wrap="square" lIns="0" tIns="0" rIns="0" bIns="0" rtlCol="0" anchor="t">
            <a:spAutoFit/>
          </a:bodyPr>
          <a:lstStyle/>
          <a:p>
            <a:pPr algn="ctr">
              <a:lnSpc>
                <a:spcPct val="100000"/>
              </a:lnSpc>
            </a:pPr>
            <a:r>
              <a:rPr lang="en-US" sz="7200">
                <a:solidFill>
                  <a:srgbClr val="000000"/>
                </a:solidFill>
                <a:latin typeface="Open Sans" panose="020B0606030504020204" charset="0"/>
                <a:cs typeface="Open Sans" panose="020B0606030504020204" charset="0"/>
              </a:rPr>
              <a:t>References</a:t>
            </a:r>
            <a:endParaRPr lang="en-US" sz="7200">
              <a:solidFill>
                <a:srgbClr val="000000"/>
              </a:solidFill>
              <a:latin typeface="Open Sans" panose="020B0606030504020204" charset="0"/>
              <a:cs typeface="Open Sans" panose="020B0606030504020204" charset="0"/>
            </a:endParaRPr>
          </a:p>
        </p:txBody>
      </p:sp>
      <p:sp>
        <p:nvSpPr>
          <p:cNvPr id="3" name="TextBox 3"/>
          <p:cNvSpPr txBox="1"/>
          <p:nvPr/>
        </p:nvSpPr>
        <p:spPr>
          <a:xfrm>
            <a:off x="0" y="1295400"/>
            <a:ext cx="17585912" cy="8294370"/>
          </a:xfrm>
          <a:prstGeom prst="rect">
            <a:avLst/>
          </a:prstGeom>
        </p:spPr>
        <p:txBody>
          <a:bodyPr lIns="0" tIns="0" rIns="0" bIns="0" rtlCol="0" anchor="t">
            <a:spAutoFit/>
          </a:bodyPr>
          <a:lstStyle/>
          <a:p>
            <a:pPr marL="870585" lvl="1" indent="-514350" algn="l">
              <a:lnSpc>
                <a:spcPts val="4620"/>
              </a:lnSpc>
              <a:buFont typeface="Arial" panose="020B0604020202020204"/>
              <a:buAutoNum type="arabicPeriod"/>
            </a:pPr>
            <a:r>
              <a:rPr lang="en-US" sz="2800">
                <a:solidFill>
                  <a:srgbClr val="000000"/>
                </a:solidFill>
                <a:latin typeface="Open Sans" panose="020B0606030504020204" charset="0"/>
                <a:cs typeface="Open Sans" panose="020B0606030504020204" charset="0"/>
              </a:rPr>
              <a:t>Survey on deep learning applications in digital image security | spiedigitallibrary.org </a:t>
            </a:r>
            <a:r>
              <a:rPr lang="en-US" sz="2800">
                <a:solidFill>
                  <a:srgbClr val="000000"/>
                </a:solidFill>
                <a:latin typeface="Open Sans" panose="020B0606030504020204" charset="0"/>
                <a:cs typeface="Open Sans" panose="020B0606030504020204" charset="0"/>
                <a:hlinkClick r:id="rId1" action="ppaction://hlinkfile"/>
              </a:rPr>
              <a:t>https://www.spiedigitallibrary.org/journals/optical-engineering/volume-60/issue-12/120901/Survey-on-deep-learning-applications-in-digital-image-security/10.1117/1.OE.60.12.120901.full?SSO=1</a:t>
            </a:r>
            <a:endParaRPr lang="en-US" sz="2800">
              <a:solidFill>
                <a:srgbClr val="000000"/>
              </a:solidFill>
              <a:latin typeface="Open Sans" panose="020B0606030504020204" charset="0"/>
              <a:cs typeface="Open Sans" panose="020B0606030504020204" charset="0"/>
            </a:endParaRPr>
          </a:p>
          <a:p>
            <a:pPr marL="870585" lvl="1" indent="-514350" algn="l">
              <a:lnSpc>
                <a:spcPts val="4620"/>
              </a:lnSpc>
              <a:buFont typeface="Arial" panose="020B0604020202020204"/>
              <a:buAutoNum type="arabicPeriod"/>
            </a:pPr>
            <a:r>
              <a:rPr lang="en-US" sz="2800">
                <a:solidFill>
                  <a:srgbClr val="000000"/>
                </a:solidFill>
                <a:latin typeface="Open Sans" panose="020B0606030504020204" charset="0"/>
                <a:cs typeface="Open Sans" panose="020B0606030504020204" charset="0"/>
              </a:rPr>
              <a:t>Secure Image Transmission Using Style Transfer | SpringerLink </a:t>
            </a:r>
            <a:r>
              <a:rPr lang="en-US" sz="2800">
                <a:solidFill>
                  <a:srgbClr val="000000"/>
                </a:solidFill>
                <a:latin typeface="Open Sans" panose="020B0606030504020204" charset="0"/>
                <a:cs typeface="Open Sans" panose="020B0606030504020204" charset="0"/>
                <a:hlinkClick r:id="rId2" action="ppaction://hlinkfile"/>
              </a:rPr>
              <a:t>https://link.springer.com/chapter/10.1007/978-981-16-3690-5_63</a:t>
            </a:r>
            <a:endParaRPr lang="en-US" sz="2800">
              <a:solidFill>
                <a:srgbClr val="000000"/>
              </a:solidFill>
              <a:latin typeface="Open Sans" panose="020B0606030504020204" charset="0"/>
              <a:cs typeface="Open Sans" panose="020B0606030504020204" charset="0"/>
            </a:endParaRPr>
          </a:p>
          <a:p>
            <a:pPr marL="870585" lvl="1" indent="-514350" algn="l">
              <a:lnSpc>
                <a:spcPts val="4620"/>
              </a:lnSpc>
              <a:buFont typeface="Arial" panose="020B0604020202020204"/>
              <a:buAutoNum type="arabicPeriod"/>
            </a:pPr>
            <a:r>
              <a:rPr lang="en-US" sz="2800">
                <a:solidFill>
                  <a:srgbClr val="000000"/>
                </a:solidFill>
                <a:latin typeface="Open Sans" panose="020B0606030504020204" charset="0"/>
                <a:cs typeface="Open Sans" panose="020B0606030504020204" charset="0"/>
              </a:rPr>
              <a:t>A New Algorithm for Digital Image Encryption Based on Chaos Theory </a:t>
            </a:r>
            <a:r>
              <a:rPr lang="en-US" sz="2800">
                <a:solidFill>
                  <a:srgbClr val="000000"/>
                </a:solidFill>
                <a:latin typeface="Open Sans" panose="020B0606030504020204" charset="0"/>
                <a:cs typeface="Open Sans" panose="020B0606030504020204" charset="0"/>
                <a:hlinkClick r:id="rId3" action="ppaction://hlinkfile"/>
              </a:rPr>
              <a:t>https://doi.org/10.3390/e23030341</a:t>
            </a:r>
            <a:endParaRPr lang="en-US" sz="2800">
              <a:solidFill>
                <a:srgbClr val="000000"/>
              </a:solidFill>
              <a:latin typeface="Open Sans" panose="020B0606030504020204" charset="0"/>
              <a:cs typeface="Open Sans" panose="020B0606030504020204" charset="0"/>
            </a:endParaRPr>
          </a:p>
          <a:p>
            <a:pPr marL="870585" lvl="1" indent="-514350" algn="l">
              <a:lnSpc>
                <a:spcPts val="4620"/>
              </a:lnSpc>
              <a:buFont typeface="Arial" panose="020B0604020202020204"/>
              <a:buAutoNum type="arabicPeriod"/>
            </a:pPr>
            <a:r>
              <a:rPr lang="en-US" sz="2800">
                <a:solidFill>
                  <a:srgbClr val="000000"/>
                </a:solidFill>
                <a:latin typeface="Open Sans" panose="020B0606030504020204" charset="0"/>
                <a:cs typeface="Open Sans" panose="020B0606030504020204" charset="0"/>
              </a:rPr>
              <a:t>Contrast-Enhanced Color Visual Cryptography for (k, n) Threshold Schemes | ACM Transactions on Multimedia Computing, Communications, and Applications </a:t>
            </a:r>
            <a:r>
              <a:rPr lang="en-US" sz="2800">
                <a:solidFill>
                  <a:srgbClr val="000000"/>
                </a:solidFill>
                <a:latin typeface="Open Sans" panose="020B0606030504020204" charset="0"/>
                <a:cs typeface="Open Sans" panose="020B0606030504020204" charset="0"/>
                <a:hlinkClick r:id="rId4" action="ppaction://hlinkfile"/>
              </a:rPr>
              <a:t>https://dl.acm.org/doi/abs/10.1145/3508394</a:t>
            </a:r>
            <a:endParaRPr lang="en-US" sz="2800">
              <a:solidFill>
                <a:srgbClr val="000000"/>
              </a:solidFill>
              <a:latin typeface="Open Sans" panose="020B0606030504020204" charset="0"/>
              <a:cs typeface="Open Sans" panose="020B0606030504020204" charset="0"/>
            </a:endParaRPr>
          </a:p>
          <a:p>
            <a:pPr marL="870585" lvl="1" indent="-514350" algn="l">
              <a:lnSpc>
                <a:spcPts val="4620"/>
              </a:lnSpc>
              <a:buFont typeface="Arial" panose="020B0604020202020204"/>
              <a:buAutoNum type="arabicPeriod"/>
            </a:pPr>
            <a:r>
              <a:rPr lang="en-US" sz="2800">
                <a:solidFill>
                  <a:srgbClr val="000000"/>
                </a:solidFill>
                <a:latin typeface="Open Sans" panose="020B0606030504020204" charset="0"/>
                <a:cs typeface="Open Sans" panose="020B0606030504020204" charset="0"/>
              </a:rPr>
              <a:t>A Survey on Image Encryption using Chaos-based Techniques |</a:t>
            </a:r>
            <a:r>
              <a:rPr sz="2800">
                <a:solidFill>
                  <a:srgbClr val="000000"/>
                </a:solidFill>
                <a:latin typeface="Open Sans" panose="020B0606030504020204" charset="0"/>
                <a:cs typeface="Open Sans" panose="020B0606030504020204" charset="0"/>
              </a:rPr>
              <a:t>(IJACSA) International Journal of Advanced Computer Science and Applications</a:t>
            </a:r>
            <a:r>
              <a:rPr lang="en-US" sz="2800">
                <a:solidFill>
                  <a:srgbClr val="000000"/>
                </a:solidFill>
                <a:latin typeface="Open Sans" panose="020B0606030504020204" charset="0"/>
                <a:cs typeface="Open Sans" panose="020B0606030504020204" charset="0"/>
              </a:rPr>
              <a:t> </a:t>
            </a:r>
            <a:r>
              <a:rPr lang="en-US" sz="2800">
                <a:solidFill>
                  <a:srgbClr val="000000"/>
                </a:solidFill>
                <a:latin typeface="Open Sans" panose="020B0606030504020204" charset="0"/>
                <a:cs typeface="Open Sans" panose="020B0606030504020204" charset="0"/>
                <a:hlinkClick r:id="rId5" action="ppaction://hlinkfile"/>
              </a:rPr>
              <a:t>https://www.proquest.com/openview/9152c699e21701ef526aafa2470a9431/1?pq-origsite=gscholar&amp;cbl=5444811</a:t>
            </a:r>
            <a:endParaRPr lang="en-US" sz="2800">
              <a:solidFill>
                <a:srgbClr val="000000"/>
              </a:solidFill>
              <a:latin typeface="Open Sans" panose="020B0606030504020204" charset="0"/>
              <a:cs typeface="Open Sans" panose="020B0606030504020204" charset="0"/>
              <a:hlinkClick r:id="rId5" action="ppaction://hlinkfil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2" name="TextBox 2"/>
          <p:cNvSpPr txBox="1"/>
          <p:nvPr/>
        </p:nvSpPr>
        <p:spPr>
          <a:xfrm>
            <a:off x="305256" y="1103313"/>
            <a:ext cx="17677488" cy="8079105"/>
          </a:xfrm>
          <a:prstGeom prst="rect">
            <a:avLst/>
          </a:prstGeom>
        </p:spPr>
        <p:txBody>
          <a:bodyPr lIns="0" tIns="0" rIns="0" bIns="0" rtlCol="0" anchor="t">
            <a:spAutoFit/>
          </a:bodyPr>
          <a:lstStyle/>
          <a:p>
            <a:pPr algn="just">
              <a:lnSpc>
                <a:spcPts val="7000"/>
              </a:lnSpc>
            </a:pPr>
            <a:r>
              <a:rPr lang="en-US" sz="4000">
                <a:solidFill>
                  <a:srgbClr val="000000"/>
                </a:solidFill>
                <a:latin typeface="Open Sans" panose="020B0606030504020204" charset="0"/>
                <a:cs typeface="Open Sans" panose="020B0606030504020204" charset="0"/>
              </a:rPr>
              <a:t>Image protection has become an important issue for communication of digital images through the networks. </a:t>
            </a:r>
            <a:endParaRPr lang="en-US" sz="4000">
              <a:solidFill>
                <a:srgbClr val="000000"/>
              </a:solidFill>
              <a:latin typeface="Open Sans" panose="020B0606030504020204" charset="0"/>
              <a:cs typeface="Open Sans" panose="020B0606030504020204" charset="0"/>
            </a:endParaRPr>
          </a:p>
          <a:p>
            <a:pPr algn="just">
              <a:lnSpc>
                <a:spcPts val="7000"/>
              </a:lnSpc>
            </a:pPr>
            <a:r>
              <a:rPr lang="en-US" sz="4000">
                <a:solidFill>
                  <a:srgbClr val="000000"/>
                </a:solidFill>
                <a:latin typeface="Open Sans" panose="020B0606030504020204" charset="0"/>
                <a:cs typeface="Open Sans" panose="020B0606030504020204" charset="0"/>
              </a:rPr>
              <a:t>The image cryptography is one of the practice employed for securing the information content of the image using strong encryption algorithms.</a:t>
            </a:r>
            <a:endParaRPr lang="en-US" sz="4000">
              <a:solidFill>
                <a:srgbClr val="000000"/>
              </a:solidFill>
              <a:latin typeface="Open Sans" panose="020B0606030504020204" charset="0"/>
              <a:cs typeface="Open Sans" panose="020B0606030504020204" charset="0"/>
            </a:endParaRPr>
          </a:p>
          <a:p>
            <a:pPr algn="just">
              <a:lnSpc>
                <a:spcPts val="7000"/>
              </a:lnSpc>
            </a:pPr>
            <a:r>
              <a:rPr lang="en-US" sz="4000">
                <a:solidFill>
                  <a:srgbClr val="000000"/>
                </a:solidFill>
                <a:latin typeface="Open Sans" panose="020B0606030504020204" charset="0"/>
                <a:cs typeface="Open Sans" panose="020B0606030504020204" charset="0"/>
              </a:rPr>
              <a:t>Encryption is the one of the ways to provide the security of digital images. Image encryption techniques convert original image to another image that is hard to understand. To keep the image confidential, it is essential that nobody could get to know the content without a key for decryption.</a:t>
            </a:r>
            <a:endParaRPr lang="en-US" sz="4000">
              <a:solidFill>
                <a:srgbClr val="000000"/>
              </a:solidFill>
              <a:latin typeface="Open Sans" panose="020B0606030504020204" charset="0"/>
              <a:cs typeface="Open Sans" panose="020B0606030504020204" charset="0"/>
            </a:endParaRPr>
          </a:p>
          <a:p>
            <a:pPr algn="just">
              <a:lnSpc>
                <a:spcPts val="7000"/>
              </a:lnSpc>
            </a:pPr>
            <a:endParaRPr sz="4000">
              <a:latin typeface="Open Sans" panose="020B0606030504020204" charset="0"/>
              <a:cs typeface="Open Sans" panose="020B060603050402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2" name="TextBox 2"/>
          <p:cNvSpPr txBox="1"/>
          <p:nvPr/>
        </p:nvSpPr>
        <p:spPr>
          <a:xfrm>
            <a:off x="1028700" y="114300"/>
            <a:ext cx="10027285" cy="1107440"/>
          </a:xfrm>
          <a:prstGeom prst="rect">
            <a:avLst/>
          </a:prstGeom>
        </p:spPr>
        <p:txBody>
          <a:bodyPr wrap="square" lIns="0" tIns="0" rIns="0" bIns="0" rtlCol="0" anchor="t">
            <a:spAutoFit/>
          </a:bodyPr>
          <a:lstStyle/>
          <a:p>
            <a:pPr algn="l">
              <a:lnSpc>
                <a:spcPct val="100000"/>
              </a:lnSpc>
            </a:pPr>
            <a:r>
              <a:rPr lang="en-US" sz="7200">
                <a:solidFill>
                  <a:srgbClr val="000000"/>
                </a:solidFill>
                <a:latin typeface="Open Sans" panose="020B0606030504020204" charset="0"/>
                <a:cs typeface="Open Sans" panose="020B0606030504020204" charset="0"/>
              </a:rPr>
              <a:t>Problem Statement</a:t>
            </a:r>
            <a:endParaRPr lang="en-US" sz="7200">
              <a:solidFill>
                <a:srgbClr val="000000"/>
              </a:solidFill>
              <a:latin typeface="Open Sans" panose="020B0606030504020204" charset="0"/>
              <a:cs typeface="Open Sans" panose="020B0606030504020204" charset="0"/>
            </a:endParaRPr>
          </a:p>
        </p:txBody>
      </p:sp>
      <p:sp>
        <p:nvSpPr>
          <p:cNvPr id="3" name="TextBox 3"/>
          <p:cNvSpPr txBox="1"/>
          <p:nvPr/>
        </p:nvSpPr>
        <p:spPr>
          <a:xfrm>
            <a:off x="1028700" y="1295400"/>
            <a:ext cx="15763547" cy="8797290"/>
          </a:xfrm>
          <a:prstGeom prst="rect">
            <a:avLst/>
          </a:prstGeom>
        </p:spPr>
        <p:txBody>
          <a:bodyPr lIns="0" tIns="0" rIns="0" bIns="0" rtlCol="0" anchor="t">
            <a:spAutoFit/>
          </a:bodyPr>
          <a:lstStyle/>
          <a:p>
            <a:pPr algn="just">
              <a:lnSpc>
                <a:spcPts val="4900"/>
              </a:lnSpc>
            </a:pPr>
            <a:r>
              <a:rPr lang="en-US" sz="3200">
                <a:solidFill>
                  <a:srgbClr val="000000"/>
                </a:solidFill>
                <a:latin typeface="Open Sans" panose="020B0606030504020204" charset="0"/>
                <a:cs typeface="Open Sans" panose="020B0606030504020204" charset="0"/>
              </a:rPr>
              <a:t>During the past years, the amazing developments in the field of network communications have created a great requirement for secure image transmission over the Internet. </a:t>
            </a:r>
            <a:endParaRPr lang="en-US" sz="3200">
              <a:solidFill>
                <a:srgbClr val="000000"/>
              </a:solidFill>
              <a:latin typeface="Open Sans" panose="020B0606030504020204" charset="0"/>
              <a:cs typeface="Open Sans" panose="020B0606030504020204" charset="0"/>
            </a:endParaRPr>
          </a:p>
          <a:p>
            <a:pPr algn="just">
              <a:lnSpc>
                <a:spcPts val="4900"/>
              </a:lnSpc>
            </a:pPr>
            <a:r>
              <a:rPr lang="en-US" sz="3200">
                <a:solidFill>
                  <a:srgbClr val="000000"/>
                </a:solidFill>
                <a:latin typeface="Open Sans" panose="020B0606030504020204" charset="0"/>
                <a:cs typeface="Open Sans" panose="020B0606030504020204" charset="0"/>
              </a:rPr>
              <a:t>Since the Internet is a public network it is not so secure for the transmission of confidential images. Cryptographic techniques need to be applied to meet this challenge. </a:t>
            </a:r>
            <a:endParaRPr lang="en-US" sz="3200">
              <a:solidFill>
                <a:srgbClr val="000000"/>
              </a:solidFill>
              <a:latin typeface="Open Sans" panose="020B0606030504020204" charset="0"/>
              <a:cs typeface="Open Sans" panose="020B0606030504020204" charset="0"/>
            </a:endParaRPr>
          </a:p>
          <a:p>
            <a:pPr algn="just">
              <a:lnSpc>
                <a:spcPts val="4900"/>
              </a:lnSpc>
            </a:pPr>
            <a:r>
              <a:rPr lang="en-US" sz="3200">
                <a:solidFill>
                  <a:srgbClr val="000000"/>
                </a:solidFill>
                <a:latin typeface="Open Sans" panose="020B0606030504020204" charset="0"/>
                <a:cs typeface="Open Sans" panose="020B0606030504020204" charset="0"/>
              </a:rPr>
              <a:t>Today security is an integral part of every technology and implementation. Cryptography is perhaps the most widespread form of secure communication. </a:t>
            </a:r>
            <a:endParaRPr lang="en-US" sz="3200">
              <a:solidFill>
                <a:srgbClr val="000000"/>
              </a:solidFill>
              <a:latin typeface="Open Sans" panose="020B0606030504020204" charset="0"/>
              <a:cs typeface="Open Sans" panose="020B0606030504020204" charset="0"/>
            </a:endParaRPr>
          </a:p>
          <a:p>
            <a:pPr algn="just">
              <a:lnSpc>
                <a:spcPts val="4900"/>
              </a:lnSpc>
            </a:pPr>
            <a:r>
              <a:rPr lang="en-US" sz="3200">
                <a:solidFill>
                  <a:srgbClr val="000000"/>
                </a:solidFill>
                <a:latin typeface="Open Sans" panose="020B0606030504020204" charset="0"/>
                <a:cs typeface="Open Sans" panose="020B0606030504020204" charset="0"/>
              </a:rPr>
              <a:t>In this, IT-driven society Image protection has become an important issue for the communication of digital images through networks. Encryption is one of the ways to provide the security of digital images.</a:t>
            </a:r>
            <a:endParaRPr lang="en-US" sz="3200">
              <a:solidFill>
                <a:srgbClr val="000000"/>
              </a:solidFill>
              <a:latin typeface="Open Sans" panose="020B0606030504020204" charset="0"/>
              <a:cs typeface="Open Sans" panose="020B0606030504020204" charset="0"/>
            </a:endParaRPr>
          </a:p>
          <a:p>
            <a:pPr algn="just">
              <a:lnSpc>
                <a:spcPts val="4900"/>
              </a:lnSpc>
            </a:pPr>
            <a:r>
              <a:rPr lang="en-US" sz="3200">
                <a:solidFill>
                  <a:srgbClr val="000000"/>
                </a:solidFill>
                <a:latin typeface="Open Sans" panose="020B0606030504020204" charset="0"/>
                <a:cs typeface="Open Sans" panose="020B0606030504020204" charset="0"/>
              </a:rPr>
              <a:t>Image encryption techniques convert original images to another image that is hard to understand. To keep the image confidential, it is essential that nobody could get to know the content without a key for decryption.</a:t>
            </a:r>
            <a:endParaRPr lang="en-US" sz="3200">
              <a:solidFill>
                <a:srgbClr val="000000"/>
              </a:solidFill>
              <a:latin typeface="Open Sans" panose="020B0606030504020204" charset="0"/>
              <a:cs typeface="Open Sans" panose="020B060603050402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p:nvPr/>
        </p:nvGrpSpPr>
        <p:grpSpPr>
          <a:xfrm rot="0">
            <a:off x="394554" y="2329672"/>
            <a:ext cx="9047142" cy="5813481"/>
            <a:chOff x="0" y="-19050"/>
            <a:chExt cx="12062855" cy="7751309"/>
          </a:xfrm>
        </p:grpSpPr>
        <p:sp>
          <p:nvSpPr>
            <p:cNvPr id="3" name="TextBox 3"/>
            <p:cNvSpPr txBox="1"/>
            <p:nvPr/>
          </p:nvSpPr>
          <p:spPr>
            <a:xfrm>
              <a:off x="0" y="-19050"/>
              <a:ext cx="12062855" cy="3168227"/>
            </a:xfrm>
            <a:prstGeom prst="rect">
              <a:avLst/>
            </a:prstGeom>
          </p:spPr>
          <p:txBody>
            <a:bodyPr lIns="0" tIns="0" rIns="0" bIns="0" rtlCol="0" anchor="t">
              <a:spAutoFit/>
            </a:bodyPr>
            <a:lstStyle/>
            <a:p>
              <a:pPr>
                <a:lnSpc>
                  <a:spcPts val="9265"/>
                </a:lnSpc>
                <a:spcBef>
                  <a:spcPct val="0"/>
                </a:spcBef>
              </a:pPr>
              <a:r>
                <a:rPr lang="en-US" sz="7530">
                  <a:solidFill>
                    <a:srgbClr val="F3F3F3"/>
                  </a:solidFill>
                  <a:latin typeface="Open Sans" panose="020B0606030504020204" charset="0"/>
                  <a:cs typeface="Open Sans" panose="020B0606030504020204" charset="0"/>
                </a:rPr>
                <a:t>What is the Image Cryptography?</a:t>
              </a:r>
              <a:endParaRPr lang="en-US" sz="7530">
                <a:solidFill>
                  <a:srgbClr val="F3F3F3"/>
                </a:solidFill>
                <a:latin typeface="Open Sans" panose="020B0606030504020204" charset="0"/>
                <a:cs typeface="Open Sans" panose="020B0606030504020204" charset="0"/>
              </a:endParaRPr>
            </a:p>
          </p:txBody>
        </p:sp>
        <p:sp>
          <p:nvSpPr>
            <p:cNvPr id="4" name="TextBox 4"/>
            <p:cNvSpPr txBox="1"/>
            <p:nvPr/>
          </p:nvSpPr>
          <p:spPr>
            <a:xfrm>
              <a:off x="0" y="3944811"/>
              <a:ext cx="10364974" cy="3787448"/>
            </a:xfrm>
            <a:prstGeom prst="rect">
              <a:avLst/>
            </a:prstGeom>
          </p:spPr>
          <p:txBody>
            <a:bodyPr lIns="0" tIns="0" rIns="0" bIns="0" rtlCol="0" anchor="t">
              <a:spAutoFit/>
            </a:bodyPr>
            <a:lstStyle/>
            <a:p>
              <a:pPr>
                <a:lnSpc>
                  <a:spcPts val="3955"/>
                </a:lnSpc>
              </a:pPr>
              <a:r>
                <a:rPr lang="en-US" sz="2825" spc="36">
                  <a:solidFill>
                    <a:srgbClr val="F3F3F3"/>
                  </a:solidFill>
                  <a:latin typeface="Open Sans" panose="020B0606030504020204" charset="0"/>
                  <a:cs typeface="Open Sans" panose="020B0606030504020204" charset="0"/>
                </a:rPr>
                <a:t>It is a cryptographic technique that allows visual information (pictures, text, etc.)</a:t>
              </a:r>
              <a:endParaRPr lang="en-US" sz="2825" spc="36">
                <a:solidFill>
                  <a:srgbClr val="F3F3F3"/>
                </a:solidFill>
                <a:latin typeface="Open Sans" panose="020B0606030504020204" charset="0"/>
                <a:cs typeface="Open Sans" panose="020B0606030504020204" charset="0"/>
              </a:endParaRPr>
            </a:p>
            <a:p>
              <a:pPr>
                <a:lnSpc>
                  <a:spcPts val="3955"/>
                </a:lnSpc>
              </a:pPr>
              <a:r>
                <a:rPr lang="en-US" sz="2825" spc="48">
                  <a:solidFill>
                    <a:srgbClr val="F3F3F3"/>
                  </a:solidFill>
                  <a:latin typeface="Open Sans" panose="020B0606030504020204" charset="0"/>
                  <a:cs typeface="Open Sans" panose="020B0606030504020204" charset="0"/>
                </a:rPr>
                <a:t>to be encrypted in such a way that the decrypted information appears as a visual image.</a:t>
              </a:r>
              <a:endParaRPr lang="en-US" sz="2825" spc="48">
                <a:solidFill>
                  <a:srgbClr val="F3F3F3"/>
                </a:solidFill>
                <a:latin typeface="Open Sans" panose="020B0606030504020204" charset="0"/>
                <a:cs typeface="Open Sans" panose="020B0606030504020204" charset="0"/>
              </a:endParaRPr>
            </a:p>
            <a:p>
              <a:pPr marL="0" lvl="0" indent="0">
                <a:lnSpc>
                  <a:spcPts val="3955"/>
                </a:lnSpc>
              </a:pPr>
              <a:endParaRPr>
                <a:latin typeface="Open Sans" panose="020B0606030504020204" charset="0"/>
                <a:cs typeface="Open Sans" panose="020B0606030504020204" charset="0"/>
              </a:endParaRPr>
            </a:p>
          </p:txBody>
        </p:sp>
      </p:grpSp>
      <p:pic>
        <p:nvPicPr>
          <p:cNvPr id="5" name="Picture 5"/>
          <p:cNvPicPr>
            <a:picLocks noChangeAspect="1"/>
          </p:cNvPicPr>
          <p:nvPr/>
        </p:nvPicPr>
        <p:blipFill>
          <a:blip r:embed="rId1"/>
          <a:srcRect/>
          <a:stretch>
            <a:fillRect/>
          </a:stretch>
        </p:blipFill>
        <p:spPr>
          <a:xfrm>
            <a:off x="9441695" y="2007108"/>
            <a:ext cx="7381179" cy="6272784"/>
          </a:xfrm>
          <a:prstGeom prst="rect">
            <a:avLst/>
          </a:prstGeom>
        </p:spPr>
      </p:pic>
      <p:pic>
        <p:nvPicPr>
          <p:cNvPr id="6" name="Picture 6"/>
          <p:cNvPicPr>
            <a:picLocks noChangeAspect="1"/>
          </p:cNvPicPr>
          <p:nvPr/>
        </p:nvPicPr>
        <p:blipFill>
          <a:blip r:embed="rId2"/>
          <a:srcRect/>
          <a:stretch>
            <a:fillRect/>
          </a:stretch>
        </p:blipFill>
        <p:spPr>
          <a:xfrm rot="-1432890">
            <a:off x="15919520" y="2074708"/>
            <a:ext cx="1181415" cy="1032184"/>
          </a:xfrm>
          <a:prstGeom prst="rect">
            <a:avLst/>
          </a:prstGeom>
        </p:spPr>
      </p:pic>
      <p:pic>
        <p:nvPicPr>
          <p:cNvPr id="7" name="Picture 7"/>
          <p:cNvPicPr>
            <a:picLocks noChangeAspect="1"/>
          </p:cNvPicPr>
          <p:nvPr/>
        </p:nvPicPr>
        <p:blipFill>
          <a:blip r:embed="rId3"/>
          <a:srcRect/>
          <a:stretch>
            <a:fillRect/>
          </a:stretch>
        </p:blipFill>
        <p:spPr>
          <a:xfrm>
            <a:off x="9441695" y="7263356"/>
            <a:ext cx="2037234" cy="146814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2" name="TextBox 2"/>
          <p:cNvSpPr txBox="1"/>
          <p:nvPr/>
        </p:nvSpPr>
        <p:spPr>
          <a:xfrm>
            <a:off x="1028700" y="1009650"/>
            <a:ext cx="8781768" cy="2018030"/>
          </a:xfrm>
          <a:prstGeom prst="rect">
            <a:avLst/>
          </a:prstGeom>
        </p:spPr>
        <p:txBody>
          <a:bodyPr lIns="0" tIns="0" rIns="0" bIns="0" rtlCol="0" anchor="t">
            <a:spAutoFit/>
          </a:bodyPr>
          <a:lstStyle/>
          <a:p>
            <a:pPr>
              <a:lnSpc>
                <a:spcPts val="7870"/>
              </a:lnSpc>
              <a:spcBef>
                <a:spcPct val="0"/>
              </a:spcBef>
            </a:pPr>
            <a:r>
              <a:rPr lang="en-US" sz="6400" b="1">
                <a:solidFill>
                  <a:srgbClr val="000000"/>
                </a:solidFill>
                <a:latin typeface="Open Sans" panose="020B0606030504020204" charset="0"/>
                <a:cs typeface="Open Sans" panose="020B0606030504020204" charset="0"/>
              </a:rPr>
              <a:t>The Pros of Image Encryption are</a:t>
            </a:r>
            <a:endParaRPr lang="en-US" sz="6400" b="1">
              <a:solidFill>
                <a:srgbClr val="000000"/>
              </a:solidFill>
              <a:latin typeface="Open Sans" panose="020B0606030504020204" charset="0"/>
              <a:cs typeface="Open Sans" panose="020B0606030504020204" charset="0"/>
            </a:endParaRPr>
          </a:p>
        </p:txBody>
      </p:sp>
      <p:sp>
        <p:nvSpPr>
          <p:cNvPr id="3" name="TextBox 3"/>
          <p:cNvSpPr txBox="1"/>
          <p:nvPr/>
        </p:nvSpPr>
        <p:spPr>
          <a:xfrm>
            <a:off x="1028700" y="3393361"/>
            <a:ext cx="5419584" cy="2124075"/>
          </a:xfrm>
          <a:prstGeom prst="rect">
            <a:avLst/>
          </a:prstGeom>
        </p:spPr>
        <p:txBody>
          <a:bodyPr lIns="0" tIns="0" rIns="0" bIns="0" rtlCol="0" anchor="t">
            <a:spAutoFit/>
          </a:bodyPr>
          <a:lstStyle/>
          <a:p>
            <a:pPr marL="0" lvl="0" indent="0" algn="just">
              <a:lnSpc>
                <a:spcPts val="4200"/>
              </a:lnSpc>
            </a:pPr>
            <a:r>
              <a:rPr lang="en-US" sz="3000" spc="39">
                <a:solidFill>
                  <a:srgbClr val="000000"/>
                </a:solidFill>
                <a:latin typeface="Open Sans" panose="020B0606030504020204" charset="0"/>
                <a:cs typeface="Open Sans" panose="020B0606030504020204" charset="0"/>
              </a:rPr>
              <a:t>Image encryption allows the administrators to store and transmit data via unsecured means.</a:t>
            </a:r>
            <a:endParaRPr lang="en-US" sz="3000" spc="39">
              <a:solidFill>
                <a:srgbClr val="000000"/>
              </a:solidFill>
              <a:latin typeface="Open Sans" panose="020B0606030504020204" charset="0"/>
              <a:cs typeface="Open Sans" panose="020B0606030504020204" charset="0"/>
            </a:endParaRPr>
          </a:p>
        </p:txBody>
      </p:sp>
      <p:sp>
        <p:nvSpPr>
          <p:cNvPr id="4" name="TextBox 4"/>
          <p:cNvSpPr txBox="1"/>
          <p:nvPr/>
        </p:nvSpPr>
        <p:spPr>
          <a:xfrm>
            <a:off x="1028700" y="6150188"/>
            <a:ext cx="5536402" cy="3648075"/>
          </a:xfrm>
          <a:prstGeom prst="rect">
            <a:avLst/>
          </a:prstGeom>
        </p:spPr>
        <p:txBody>
          <a:bodyPr lIns="0" tIns="0" rIns="0" bIns="0" rtlCol="0" anchor="t">
            <a:spAutoFit/>
          </a:bodyPr>
          <a:lstStyle/>
          <a:p>
            <a:pPr marL="0" lvl="0" indent="0" algn="just">
              <a:lnSpc>
                <a:spcPts val="4200"/>
              </a:lnSpc>
            </a:pPr>
            <a:r>
              <a:rPr lang="en-US" sz="3000" spc="38">
                <a:solidFill>
                  <a:srgbClr val="000000"/>
                </a:solidFill>
                <a:latin typeface="Open Sans" panose="020B0606030504020204" charset="0"/>
                <a:cs typeface="Open Sans" panose="020B0606030504020204" charset="0"/>
              </a:rPr>
              <a:t>Image encryption circumvents the potential complications that accompany data breaches which provide ensured protection of intellectual property and other similar types of data.</a:t>
            </a:r>
            <a:endParaRPr lang="en-US" sz="3000" spc="38">
              <a:solidFill>
                <a:srgbClr val="000000"/>
              </a:solidFill>
              <a:latin typeface="Open Sans" panose="020B0606030504020204" charset="0"/>
              <a:cs typeface="Open Sans" panose="020B0606030504020204" charset="0"/>
            </a:endParaRPr>
          </a:p>
        </p:txBody>
      </p:sp>
      <p:sp>
        <p:nvSpPr>
          <p:cNvPr id="5" name="TextBox 5"/>
          <p:cNvSpPr txBox="1"/>
          <p:nvPr/>
        </p:nvSpPr>
        <p:spPr>
          <a:xfrm>
            <a:off x="7268679" y="3393361"/>
            <a:ext cx="5083577" cy="2124075"/>
          </a:xfrm>
          <a:prstGeom prst="rect">
            <a:avLst/>
          </a:prstGeom>
        </p:spPr>
        <p:txBody>
          <a:bodyPr lIns="0" tIns="0" rIns="0" bIns="0" rtlCol="0" anchor="t">
            <a:spAutoFit/>
          </a:bodyPr>
          <a:lstStyle/>
          <a:p>
            <a:pPr marL="0" lvl="0" indent="0">
              <a:lnSpc>
                <a:spcPts val="4200"/>
              </a:lnSpc>
            </a:pPr>
            <a:r>
              <a:rPr lang="en-US" sz="3000" spc="39">
                <a:solidFill>
                  <a:srgbClr val="000000"/>
                </a:solidFill>
                <a:latin typeface="Open Sans" panose="020B0606030504020204" charset="0"/>
                <a:cs typeface="Open Sans" panose="020B0606030504020204" charset="0"/>
              </a:rPr>
              <a:t>Encrypting data means that it can only be read by the recipient who has the key to opening the data.</a:t>
            </a:r>
            <a:endParaRPr lang="en-US" sz="3000" spc="39">
              <a:solidFill>
                <a:srgbClr val="000000"/>
              </a:solidFill>
              <a:latin typeface="Open Sans" panose="020B0606030504020204" charset="0"/>
              <a:cs typeface="Open Sans" panose="020B0606030504020204" charset="0"/>
            </a:endParaRPr>
          </a:p>
        </p:txBody>
      </p:sp>
      <p:pic>
        <p:nvPicPr>
          <p:cNvPr id="6" name="Picture 6"/>
          <p:cNvPicPr>
            <a:picLocks noChangeAspect="1"/>
          </p:cNvPicPr>
          <p:nvPr/>
        </p:nvPicPr>
        <p:blipFill>
          <a:blip r:embed="rId1"/>
          <a:srcRect/>
          <a:stretch>
            <a:fillRect/>
          </a:stretch>
        </p:blipFill>
        <p:spPr>
          <a:xfrm>
            <a:off x="11571341" y="540437"/>
            <a:ext cx="5687959" cy="4603063"/>
          </a:xfrm>
          <a:prstGeom prst="rect">
            <a:avLst/>
          </a:prstGeom>
        </p:spPr>
      </p:pic>
      <p:sp>
        <p:nvSpPr>
          <p:cNvPr id="7" name="TextBox 7"/>
          <p:cNvSpPr txBox="1"/>
          <p:nvPr/>
        </p:nvSpPr>
        <p:spPr>
          <a:xfrm>
            <a:off x="7268679" y="6140663"/>
            <a:ext cx="5083577" cy="2124075"/>
          </a:xfrm>
          <a:prstGeom prst="rect">
            <a:avLst/>
          </a:prstGeom>
        </p:spPr>
        <p:txBody>
          <a:bodyPr lIns="0" tIns="0" rIns="0" bIns="0" rtlCol="0" anchor="t">
            <a:spAutoFit/>
          </a:bodyPr>
          <a:lstStyle/>
          <a:p>
            <a:pPr algn="just">
              <a:lnSpc>
                <a:spcPts val="4200"/>
              </a:lnSpc>
            </a:pPr>
            <a:r>
              <a:rPr lang="en-US" sz="3000">
                <a:solidFill>
                  <a:srgbClr val="000000"/>
                </a:solidFill>
                <a:latin typeface="Open Sans" panose="020B0606030504020204" charset="0"/>
                <a:cs typeface="Open Sans" panose="020B0606030504020204" charset="0"/>
              </a:rPr>
              <a:t>The encryption is on the data itself, the data is secure regardless of how it is transmitted</a:t>
            </a:r>
            <a:endParaRPr lang="en-US" sz="3000">
              <a:solidFill>
                <a:srgbClr val="000000"/>
              </a:solidFill>
              <a:latin typeface="Open Sans" panose="020B0606030504020204" charset="0"/>
              <a:cs typeface="Open Sans" panose="020B060603050402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2" name="TextBox 2"/>
          <p:cNvSpPr txBox="1"/>
          <p:nvPr/>
        </p:nvSpPr>
        <p:spPr>
          <a:xfrm>
            <a:off x="1028700" y="1009650"/>
            <a:ext cx="7804949" cy="2018030"/>
          </a:xfrm>
          <a:prstGeom prst="rect">
            <a:avLst/>
          </a:prstGeom>
        </p:spPr>
        <p:txBody>
          <a:bodyPr lIns="0" tIns="0" rIns="0" bIns="0" rtlCol="0" anchor="t">
            <a:spAutoFit/>
          </a:bodyPr>
          <a:lstStyle/>
          <a:p>
            <a:pPr>
              <a:lnSpc>
                <a:spcPts val="7870"/>
              </a:lnSpc>
              <a:spcBef>
                <a:spcPct val="0"/>
              </a:spcBef>
            </a:pPr>
            <a:r>
              <a:rPr lang="en-US" sz="6400" b="1">
                <a:solidFill>
                  <a:srgbClr val="000000"/>
                </a:solidFill>
                <a:latin typeface="Open Sans" panose="020B0606030504020204" charset="0"/>
                <a:cs typeface="Open Sans" panose="020B0606030504020204" charset="0"/>
              </a:rPr>
              <a:t>The Cons of Image Encryption are</a:t>
            </a:r>
            <a:endParaRPr lang="en-US" sz="6400" b="1">
              <a:solidFill>
                <a:srgbClr val="000000"/>
              </a:solidFill>
              <a:latin typeface="Open Sans" panose="020B0606030504020204" charset="0"/>
              <a:cs typeface="Open Sans" panose="020B0606030504020204" charset="0"/>
            </a:endParaRPr>
          </a:p>
        </p:txBody>
      </p:sp>
      <p:sp>
        <p:nvSpPr>
          <p:cNvPr id="3" name="TextBox 3"/>
          <p:cNvSpPr txBox="1"/>
          <p:nvPr/>
        </p:nvSpPr>
        <p:spPr>
          <a:xfrm>
            <a:off x="1028700" y="3567518"/>
            <a:ext cx="4395225" cy="5324475"/>
          </a:xfrm>
          <a:prstGeom prst="rect">
            <a:avLst/>
          </a:prstGeom>
        </p:spPr>
        <p:txBody>
          <a:bodyPr lIns="0" tIns="0" rIns="0" bIns="0" rtlCol="0" anchor="t">
            <a:spAutoFit/>
          </a:bodyPr>
          <a:lstStyle/>
          <a:p>
            <a:pPr marL="0" lvl="0" indent="0" algn="just">
              <a:lnSpc>
                <a:spcPts val="4200"/>
              </a:lnSpc>
            </a:pPr>
            <a:r>
              <a:rPr lang="en-US" sz="3000" spc="39">
                <a:solidFill>
                  <a:srgbClr val="000000"/>
                </a:solidFill>
                <a:latin typeface="Open Sans" panose="020B0606030504020204" charset="0"/>
                <a:cs typeface="Open Sans" panose="020B0606030504020204" charset="0"/>
              </a:rPr>
              <a:t>The more image encryption keys there are the more difficult the administrative tasks for maintaining all of the keys can be. If you lose the key to the encryption, you have lost the image associated with it.</a:t>
            </a:r>
            <a:endParaRPr lang="en-US" sz="3000" spc="39">
              <a:solidFill>
                <a:srgbClr val="000000"/>
              </a:solidFill>
              <a:latin typeface="Open Sans" panose="020B0606030504020204" charset="0"/>
              <a:cs typeface="Open Sans" panose="020B0606030504020204" charset="0"/>
            </a:endParaRPr>
          </a:p>
        </p:txBody>
      </p:sp>
      <p:sp>
        <p:nvSpPr>
          <p:cNvPr id="4" name="TextBox 4"/>
          <p:cNvSpPr txBox="1"/>
          <p:nvPr/>
        </p:nvSpPr>
        <p:spPr>
          <a:xfrm>
            <a:off x="6244299" y="3567518"/>
            <a:ext cx="4395225" cy="3724275"/>
          </a:xfrm>
          <a:prstGeom prst="rect">
            <a:avLst/>
          </a:prstGeom>
        </p:spPr>
        <p:txBody>
          <a:bodyPr lIns="0" tIns="0" rIns="0" bIns="0" rtlCol="0" anchor="t">
            <a:spAutoFit/>
          </a:bodyPr>
          <a:lstStyle/>
          <a:p>
            <a:pPr marL="0" lvl="0" indent="0" algn="just">
              <a:lnSpc>
                <a:spcPts val="4200"/>
              </a:lnSpc>
            </a:pPr>
            <a:r>
              <a:rPr lang="en-US" sz="3000" spc="39">
                <a:solidFill>
                  <a:srgbClr val="000000"/>
                </a:solidFill>
                <a:latin typeface="Open Sans" panose="020B0606030504020204" charset="0"/>
                <a:cs typeface="Open Sans" panose="020B0606030504020204" charset="0"/>
              </a:rPr>
              <a:t>Image encryption can prove to be quite costly because the systems that maintain image encryption must have capacity and upgrades to perform such tasks.</a:t>
            </a:r>
            <a:endParaRPr lang="en-US" sz="3000" spc="39">
              <a:solidFill>
                <a:srgbClr val="000000"/>
              </a:solidFill>
              <a:latin typeface="Open Sans" panose="020B0606030504020204" charset="0"/>
              <a:cs typeface="Open Sans" panose="020B0606030504020204" charset="0"/>
            </a:endParaRPr>
          </a:p>
        </p:txBody>
      </p:sp>
      <p:sp>
        <p:nvSpPr>
          <p:cNvPr id="5" name="TextBox 5"/>
          <p:cNvSpPr txBox="1"/>
          <p:nvPr/>
        </p:nvSpPr>
        <p:spPr>
          <a:xfrm>
            <a:off x="11430100" y="3695700"/>
            <a:ext cx="4395225" cy="4257675"/>
          </a:xfrm>
          <a:prstGeom prst="rect">
            <a:avLst/>
          </a:prstGeom>
        </p:spPr>
        <p:txBody>
          <a:bodyPr lIns="0" tIns="0" rIns="0" bIns="0" rtlCol="0" anchor="t">
            <a:spAutoFit/>
          </a:bodyPr>
          <a:lstStyle/>
          <a:p>
            <a:pPr marL="0" lvl="0" indent="0" algn="just">
              <a:lnSpc>
                <a:spcPts val="4200"/>
              </a:lnSpc>
            </a:pPr>
            <a:r>
              <a:rPr lang="en-US" sz="3000" spc="39">
                <a:solidFill>
                  <a:srgbClr val="000000"/>
                </a:solidFill>
                <a:latin typeface="Open Sans" panose="020B0606030504020204" charset="0"/>
                <a:cs typeface="Open Sans" panose="020B0606030504020204" charset="0"/>
              </a:rPr>
              <a:t>Image encryption technology can be tricky when you are layering it with existing programs and applications. This can negatively impact routine operations within the system.</a:t>
            </a:r>
            <a:endParaRPr lang="en-US" sz="3000" spc="39">
              <a:solidFill>
                <a:srgbClr val="000000"/>
              </a:solidFill>
              <a:latin typeface="Open Sans" panose="020B0606030504020204" charset="0"/>
              <a:cs typeface="Open Sans" panose="020B0606030504020204" charset="0"/>
            </a:endParaRPr>
          </a:p>
        </p:txBody>
      </p:sp>
      <p:pic>
        <p:nvPicPr>
          <p:cNvPr id="6" name="Picture 6"/>
          <p:cNvPicPr>
            <a:picLocks noChangeAspect="1"/>
          </p:cNvPicPr>
          <p:nvPr/>
        </p:nvPicPr>
        <p:blipFill>
          <a:blip r:embed="rId1"/>
          <a:srcRect/>
          <a:stretch>
            <a:fillRect/>
          </a:stretch>
        </p:blipFill>
        <p:spPr>
          <a:xfrm>
            <a:off x="14859000" y="0"/>
            <a:ext cx="3505200" cy="283718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1"/>
          <a:srcRect l="9111" r="9111"/>
          <a:stretch>
            <a:fillRect/>
          </a:stretch>
        </p:blipFill>
        <p:spPr>
          <a:xfrm>
            <a:off x="0" y="0"/>
            <a:ext cx="18288000" cy="10287000"/>
          </a:xfrm>
          <a:prstGeom prst="rect">
            <a:avLst/>
          </a:prstGeom>
        </p:spPr>
      </p:pic>
      <p:sp>
        <p:nvSpPr>
          <p:cNvPr id="3" name="AutoShape 3"/>
          <p:cNvSpPr/>
          <p:nvPr/>
        </p:nvSpPr>
        <p:spPr>
          <a:xfrm>
            <a:off x="12179432" y="1591015"/>
            <a:ext cx="4450181" cy="1994333"/>
          </a:xfrm>
          <a:prstGeom prst="rect">
            <a:avLst/>
          </a:prstGeom>
          <a:solidFill>
            <a:srgbClr val="F6F6F6"/>
          </a:solidFill>
        </p:spPr>
      </p:sp>
      <p:sp>
        <p:nvSpPr>
          <p:cNvPr id="4" name="AutoShape 4"/>
          <p:cNvSpPr/>
          <p:nvPr/>
        </p:nvSpPr>
        <p:spPr>
          <a:xfrm>
            <a:off x="1658387" y="1591015"/>
            <a:ext cx="4450181" cy="1994333"/>
          </a:xfrm>
          <a:prstGeom prst="rect">
            <a:avLst/>
          </a:prstGeom>
          <a:solidFill>
            <a:srgbClr val="F6F6F6"/>
          </a:solidFill>
        </p:spPr>
      </p:sp>
      <p:sp>
        <p:nvSpPr>
          <p:cNvPr id="6" name="AutoShape 6"/>
          <p:cNvSpPr/>
          <p:nvPr/>
        </p:nvSpPr>
        <p:spPr>
          <a:xfrm>
            <a:off x="6933967" y="6895961"/>
            <a:ext cx="4450181" cy="1994333"/>
          </a:xfrm>
          <a:prstGeom prst="rect">
            <a:avLst/>
          </a:prstGeom>
          <a:solidFill>
            <a:srgbClr val="F6F6F6"/>
          </a:solidFill>
        </p:spPr>
      </p:sp>
      <p:sp>
        <p:nvSpPr>
          <p:cNvPr id="7" name="AutoShape 7"/>
          <p:cNvSpPr/>
          <p:nvPr/>
        </p:nvSpPr>
        <p:spPr>
          <a:xfrm rot="2307086">
            <a:off x="4647992" y="4026823"/>
            <a:ext cx="1496458" cy="0"/>
          </a:xfrm>
          <a:prstGeom prst="line">
            <a:avLst/>
          </a:prstGeom>
          <a:ln w="47625" cap="flat">
            <a:solidFill>
              <a:srgbClr val="1C202F"/>
            </a:solidFill>
            <a:prstDash val="solid"/>
            <a:headEnd type="triangle" w="lg" len="med"/>
            <a:tailEnd type="none" w="sm" len="sm"/>
          </a:ln>
        </p:spPr>
      </p:sp>
      <p:sp>
        <p:nvSpPr>
          <p:cNvPr id="9" name="AutoShape 9"/>
          <p:cNvSpPr/>
          <p:nvPr/>
        </p:nvSpPr>
        <p:spPr>
          <a:xfrm rot="-1844075">
            <a:off x="12029332" y="4036148"/>
            <a:ext cx="1857354" cy="0"/>
          </a:xfrm>
          <a:prstGeom prst="line">
            <a:avLst/>
          </a:prstGeom>
          <a:ln w="47625" cap="flat">
            <a:solidFill>
              <a:srgbClr val="1C202F"/>
            </a:solidFill>
            <a:prstDash val="solid"/>
            <a:headEnd type="none" w="sm" len="sm"/>
            <a:tailEnd type="triangle" w="lg" len="med"/>
          </a:ln>
        </p:spPr>
      </p:sp>
      <p:sp>
        <p:nvSpPr>
          <p:cNvPr id="10" name="AutoShape 10"/>
          <p:cNvSpPr/>
          <p:nvPr/>
        </p:nvSpPr>
        <p:spPr>
          <a:xfrm rot="240000" flipH="1" flipV="1">
            <a:off x="9134475" y="5851525"/>
            <a:ext cx="77470" cy="1053465"/>
          </a:xfrm>
          <a:prstGeom prst="line">
            <a:avLst/>
          </a:prstGeom>
          <a:ln w="47625" cap="flat">
            <a:solidFill>
              <a:srgbClr val="1C202F"/>
            </a:solidFill>
            <a:prstDash val="solid"/>
            <a:headEnd type="triangle" w="lg" len="med"/>
            <a:tailEnd type="none" w="sm" len="sm"/>
          </a:ln>
        </p:spPr>
      </p:sp>
      <p:sp>
        <p:nvSpPr>
          <p:cNvPr id="11" name="AutoShape 11"/>
          <p:cNvSpPr/>
          <p:nvPr/>
        </p:nvSpPr>
        <p:spPr>
          <a:xfrm>
            <a:off x="5668010" y="4471670"/>
            <a:ext cx="7290435" cy="1431290"/>
          </a:xfrm>
          <a:prstGeom prst="rect">
            <a:avLst/>
          </a:prstGeom>
          <a:solidFill>
            <a:srgbClr val="1C202F"/>
          </a:solidFill>
        </p:spPr>
      </p:sp>
      <p:sp>
        <p:nvSpPr>
          <p:cNvPr id="12" name="TextBox 12"/>
          <p:cNvSpPr txBox="1"/>
          <p:nvPr/>
        </p:nvSpPr>
        <p:spPr>
          <a:xfrm>
            <a:off x="5772150" y="4469765"/>
            <a:ext cx="7082155" cy="1256665"/>
          </a:xfrm>
          <a:prstGeom prst="rect">
            <a:avLst/>
          </a:prstGeom>
        </p:spPr>
        <p:txBody>
          <a:bodyPr wrap="square" lIns="0" tIns="0" rIns="0" bIns="0" rtlCol="0" anchor="t">
            <a:spAutoFit/>
          </a:bodyPr>
          <a:lstStyle/>
          <a:p>
            <a:pPr marL="0" lvl="0" indent="0" algn="ctr">
              <a:lnSpc>
                <a:spcPts val="4900"/>
              </a:lnSpc>
              <a:spcBef>
                <a:spcPct val="0"/>
              </a:spcBef>
            </a:pPr>
            <a:r>
              <a:rPr lang="en-US" sz="3500">
                <a:solidFill>
                  <a:srgbClr val="FFFFFF"/>
                </a:solidFill>
                <a:latin typeface="Open Sans" panose="020B0606030504020204" charset="0"/>
                <a:cs typeface="Open Sans" panose="020B0606030504020204" charset="0"/>
              </a:rPr>
              <a:t>Ways to acheive Image Cryptography</a:t>
            </a:r>
            <a:endParaRPr lang="en-US" sz="3500">
              <a:solidFill>
                <a:srgbClr val="FFFFFF"/>
              </a:solidFill>
              <a:latin typeface="Open Sans" panose="020B0606030504020204" charset="0"/>
              <a:cs typeface="Open Sans" panose="020B0606030504020204" charset="0"/>
            </a:endParaRPr>
          </a:p>
        </p:txBody>
      </p:sp>
      <p:sp>
        <p:nvSpPr>
          <p:cNvPr id="13" name="TextBox 13"/>
          <p:cNvSpPr txBox="1"/>
          <p:nvPr/>
        </p:nvSpPr>
        <p:spPr>
          <a:xfrm>
            <a:off x="1933533" y="1915816"/>
            <a:ext cx="3899888" cy="1057275"/>
          </a:xfrm>
          <a:prstGeom prst="rect">
            <a:avLst/>
          </a:prstGeom>
        </p:spPr>
        <p:txBody>
          <a:bodyPr lIns="0" tIns="0" rIns="0" bIns="0" rtlCol="0" anchor="t">
            <a:spAutoFit/>
          </a:bodyPr>
          <a:lstStyle/>
          <a:p>
            <a:pPr marL="0" lvl="0" indent="0" algn="ctr">
              <a:lnSpc>
                <a:spcPts val="4200"/>
              </a:lnSpc>
              <a:spcBef>
                <a:spcPct val="0"/>
              </a:spcBef>
            </a:pPr>
            <a:r>
              <a:rPr lang="en-US" sz="3000">
                <a:solidFill>
                  <a:srgbClr val="000000"/>
                </a:solidFill>
                <a:latin typeface="Open Sans" panose="020B0606030504020204" charset="0"/>
                <a:cs typeface="Open Sans" panose="020B0606030504020204" charset="0"/>
              </a:rPr>
              <a:t>Simple Encryption and Decrpytion</a:t>
            </a:r>
            <a:endParaRPr lang="en-US" sz="3000">
              <a:solidFill>
                <a:srgbClr val="000000"/>
              </a:solidFill>
              <a:latin typeface="Open Sans" panose="020B0606030504020204" charset="0"/>
              <a:cs typeface="Open Sans" panose="020B0606030504020204" charset="0"/>
            </a:endParaRPr>
          </a:p>
        </p:txBody>
      </p:sp>
      <p:sp>
        <p:nvSpPr>
          <p:cNvPr id="14" name="TextBox 14"/>
          <p:cNvSpPr txBox="1"/>
          <p:nvPr/>
        </p:nvSpPr>
        <p:spPr>
          <a:xfrm>
            <a:off x="7193873" y="7581978"/>
            <a:ext cx="3899888" cy="523875"/>
          </a:xfrm>
          <a:prstGeom prst="rect">
            <a:avLst/>
          </a:prstGeom>
        </p:spPr>
        <p:txBody>
          <a:bodyPr lIns="0" tIns="0" rIns="0" bIns="0" rtlCol="0" anchor="t">
            <a:spAutoFit/>
          </a:bodyPr>
          <a:lstStyle/>
          <a:p>
            <a:pPr marL="0" lvl="0" indent="0" algn="ctr">
              <a:lnSpc>
                <a:spcPts val="4200"/>
              </a:lnSpc>
              <a:spcBef>
                <a:spcPct val="0"/>
              </a:spcBef>
            </a:pPr>
            <a:r>
              <a:rPr lang="en-US" sz="3000">
                <a:solidFill>
                  <a:srgbClr val="000000"/>
                </a:solidFill>
                <a:latin typeface="Open Sans" panose="020B0606030504020204" charset="0"/>
                <a:cs typeface="Open Sans" panose="020B0606030504020204" charset="0"/>
              </a:rPr>
              <a:t>Henon Map</a:t>
            </a:r>
            <a:endParaRPr lang="en-US" sz="3000">
              <a:solidFill>
                <a:srgbClr val="000000"/>
              </a:solidFill>
              <a:latin typeface="Open Sans" panose="020B0606030504020204" charset="0"/>
              <a:cs typeface="Open Sans" panose="020B0606030504020204" charset="0"/>
            </a:endParaRPr>
          </a:p>
        </p:txBody>
      </p:sp>
      <p:sp>
        <p:nvSpPr>
          <p:cNvPr id="15" name="TextBox 15"/>
          <p:cNvSpPr txBox="1"/>
          <p:nvPr/>
        </p:nvSpPr>
        <p:spPr>
          <a:xfrm>
            <a:off x="12454579" y="2292907"/>
            <a:ext cx="3899888" cy="523875"/>
          </a:xfrm>
          <a:prstGeom prst="rect">
            <a:avLst/>
          </a:prstGeom>
        </p:spPr>
        <p:txBody>
          <a:bodyPr lIns="0" tIns="0" rIns="0" bIns="0" rtlCol="0" anchor="t">
            <a:spAutoFit/>
          </a:bodyPr>
          <a:lstStyle/>
          <a:p>
            <a:pPr marL="0" lvl="0" indent="0" algn="ctr">
              <a:lnSpc>
                <a:spcPts val="4200"/>
              </a:lnSpc>
              <a:spcBef>
                <a:spcPct val="0"/>
              </a:spcBef>
            </a:pPr>
            <a:r>
              <a:rPr lang="en-US" sz="3000">
                <a:solidFill>
                  <a:srgbClr val="000000"/>
                </a:solidFill>
                <a:latin typeface="Open Sans" panose="020B0606030504020204" charset="0"/>
                <a:cs typeface="Open Sans" panose="020B0606030504020204" charset="0"/>
              </a:rPr>
              <a:t>Arnold Cat Map</a:t>
            </a:r>
            <a:endParaRPr lang="en-US" sz="3000">
              <a:solidFill>
                <a:srgbClr val="000000"/>
              </a:solidFill>
              <a:latin typeface="Open Sans" panose="020B0606030504020204" charset="0"/>
              <a:cs typeface="Open Sans" panose="020B0606030504020204" charset="0"/>
            </a:endParaRPr>
          </a:p>
        </p:txBody>
      </p:sp>
      <p:sp>
        <p:nvSpPr>
          <p:cNvPr id="17" name="AutoShape 17"/>
          <p:cNvSpPr/>
          <p:nvPr/>
        </p:nvSpPr>
        <p:spPr>
          <a:xfrm rot="-5400000">
            <a:off x="6287611" y="3280645"/>
            <a:ext cx="718744" cy="13293966"/>
          </a:xfrm>
          <a:prstGeom prst="rect">
            <a:avLst/>
          </a:prstGeom>
          <a:solidFill>
            <a:srgbClr val="1C202F"/>
          </a:solidFill>
        </p:spPr>
      </p:sp>
      <p:sp>
        <p:nvSpPr>
          <p:cNvPr id="18" name="AutoShape 18"/>
          <p:cNvSpPr/>
          <p:nvPr/>
        </p:nvSpPr>
        <p:spPr>
          <a:xfrm rot="-5400000">
            <a:off x="15431611" y="7430611"/>
            <a:ext cx="718744" cy="4994034"/>
          </a:xfrm>
          <a:prstGeom prst="rect">
            <a:avLst/>
          </a:prstGeom>
          <a:solidFill>
            <a:srgbClr val="C9C9D8"/>
          </a:solid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7E8083"/>
        </a:solidFill>
        <a:effectLst/>
      </p:bgPr>
    </p:bg>
    <p:spTree>
      <p:nvGrpSpPr>
        <p:cNvPr id="1" name=""/>
        <p:cNvGrpSpPr/>
        <p:nvPr/>
      </p:nvGrpSpPr>
      <p:grpSpPr>
        <a:xfrm>
          <a:off x="0" y="0"/>
          <a:ext cx="0" cy="0"/>
          <a:chOff x="0" y="0"/>
          <a:chExt cx="0" cy="0"/>
        </a:xfrm>
      </p:grpSpPr>
      <p:sp>
        <p:nvSpPr>
          <p:cNvPr id="2" name="TextBox 2"/>
          <p:cNvSpPr txBox="1"/>
          <p:nvPr/>
        </p:nvSpPr>
        <p:spPr>
          <a:xfrm>
            <a:off x="2312109" y="1841500"/>
            <a:ext cx="13663782" cy="7335520"/>
          </a:xfrm>
          <a:prstGeom prst="rect">
            <a:avLst/>
          </a:prstGeom>
        </p:spPr>
        <p:txBody>
          <a:bodyPr lIns="0" tIns="0" rIns="0" bIns="0" rtlCol="0" anchor="t">
            <a:spAutoFit/>
          </a:bodyPr>
          <a:lstStyle/>
          <a:p>
            <a:pPr>
              <a:lnSpc>
                <a:spcPts val="4400"/>
              </a:lnSpc>
            </a:pPr>
            <a:r>
              <a:rPr lang="en-US" sz="4000">
                <a:solidFill>
                  <a:srgbClr val="FFFFFF"/>
                </a:solidFill>
                <a:latin typeface="Open Sans" panose="020B0606030504020204" charset="0"/>
                <a:cs typeface="Open Sans" panose="020B0606030504020204" charset="0"/>
              </a:rPr>
              <a:t>Encryption</a:t>
            </a:r>
            <a:endParaRPr lang="en-US" sz="4000">
              <a:solidFill>
                <a:srgbClr val="FFFFFF"/>
              </a:solidFill>
              <a:latin typeface="Open Sans" panose="020B0606030504020204" charset="0"/>
              <a:cs typeface="Open Sans" panose="020B0606030504020204" charset="0"/>
            </a:endParaRPr>
          </a:p>
          <a:p>
            <a:pPr>
              <a:lnSpc>
                <a:spcPts val="4400"/>
              </a:lnSpc>
            </a:pPr>
            <a:endParaRPr>
              <a:latin typeface="Open Sans" panose="020B0606030504020204" charset="0"/>
              <a:cs typeface="Open Sans" panose="020B0606030504020204" charset="0"/>
            </a:endParaRPr>
          </a:p>
          <a:p>
            <a:pPr>
              <a:lnSpc>
                <a:spcPts val="4400"/>
              </a:lnSpc>
            </a:pPr>
            <a:r>
              <a:rPr lang="en-US" sz="4000">
                <a:solidFill>
                  <a:srgbClr val="FFFFFF"/>
                </a:solidFill>
                <a:latin typeface="Open Sans" panose="020B0606030504020204" charset="0"/>
                <a:cs typeface="Open Sans" panose="020B0606030504020204" charset="0"/>
              </a:rPr>
              <a:t>It is nothing but a simple process in which we convert our image or information into an encrypted or unreadable mode to prevent it from unauthorized access and keep it private and secure.</a:t>
            </a:r>
            <a:endParaRPr lang="en-US" sz="4000">
              <a:solidFill>
                <a:srgbClr val="FFFFFF"/>
              </a:solidFill>
              <a:latin typeface="Open Sans" panose="020B0606030504020204" charset="0"/>
              <a:cs typeface="Open Sans" panose="020B0606030504020204" charset="0"/>
            </a:endParaRPr>
          </a:p>
          <a:p>
            <a:pPr>
              <a:lnSpc>
                <a:spcPts val="4400"/>
              </a:lnSpc>
            </a:pPr>
            <a:endParaRPr>
              <a:latin typeface="Open Sans" panose="020B0606030504020204" charset="0"/>
              <a:cs typeface="Open Sans" panose="020B0606030504020204" charset="0"/>
            </a:endParaRPr>
          </a:p>
          <a:p>
            <a:pPr>
              <a:lnSpc>
                <a:spcPts val="4400"/>
              </a:lnSpc>
            </a:pPr>
            <a:r>
              <a:rPr lang="en-US" sz="4000">
                <a:solidFill>
                  <a:srgbClr val="FFFFFF"/>
                </a:solidFill>
                <a:latin typeface="Open Sans" panose="020B0606030504020204" charset="0"/>
                <a:cs typeface="Open Sans" panose="020B0606030504020204" charset="0"/>
              </a:rPr>
              <a:t>Decryption </a:t>
            </a:r>
            <a:endParaRPr lang="en-US" sz="4000">
              <a:solidFill>
                <a:srgbClr val="FFFFFF"/>
              </a:solidFill>
              <a:latin typeface="Open Sans" panose="020B0606030504020204" charset="0"/>
              <a:cs typeface="Open Sans" panose="020B0606030504020204" charset="0"/>
            </a:endParaRPr>
          </a:p>
          <a:p>
            <a:pPr>
              <a:lnSpc>
                <a:spcPts val="4400"/>
              </a:lnSpc>
            </a:pPr>
            <a:endParaRPr lang="en-US" sz="4000">
              <a:solidFill>
                <a:srgbClr val="FFFFFF"/>
              </a:solidFill>
              <a:latin typeface="Open Sans" panose="020B0606030504020204" charset="0"/>
              <a:cs typeface="Open Sans" panose="020B0606030504020204" charset="0"/>
            </a:endParaRPr>
          </a:p>
          <a:p>
            <a:pPr>
              <a:lnSpc>
                <a:spcPts val="4400"/>
              </a:lnSpc>
            </a:pPr>
            <a:r>
              <a:rPr lang="en-US" sz="4000">
                <a:solidFill>
                  <a:srgbClr val="FFFFFF"/>
                </a:solidFill>
                <a:latin typeface="Open Sans" panose="020B0606030504020204" charset="0"/>
                <a:cs typeface="Open Sans" panose="020B0606030504020204" charset="0"/>
              </a:rPr>
              <a:t>It is nothing but a process of converting our encrypted image or information into a viewable form.</a:t>
            </a:r>
            <a:endParaRPr lang="en-US" sz="4000">
              <a:solidFill>
                <a:srgbClr val="FFFFFF"/>
              </a:solidFill>
              <a:latin typeface="Open Sans" panose="020B0606030504020204" charset="0"/>
              <a:cs typeface="Open Sans" panose="020B0606030504020204" charset="0"/>
            </a:endParaRPr>
          </a:p>
          <a:p>
            <a:pPr>
              <a:lnSpc>
                <a:spcPts val="4400"/>
              </a:lnSpc>
            </a:pPr>
            <a:endParaRPr>
              <a:latin typeface="Open Sans" panose="020B0606030504020204" charset="0"/>
              <a:cs typeface="Open Sans" panose="020B0606030504020204" charset="0"/>
            </a:endParaRPr>
          </a:p>
          <a:p>
            <a:pPr marL="0" lvl="0" indent="0">
              <a:lnSpc>
                <a:spcPts val="4400"/>
              </a:lnSpc>
              <a:spcBef>
                <a:spcPct val="0"/>
              </a:spcBef>
            </a:pPr>
            <a:endParaRPr>
              <a:latin typeface="Open Sans" panose="020B0606030504020204" charset="0"/>
              <a:cs typeface="Open Sans" panose="020B0606030504020204" charset="0"/>
            </a:endParaRPr>
          </a:p>
        </p:txBody>
      </p:sp>
      <p:pic>
        <p:nvPicPr>
          <p:cNvPr id="3" name="Picture 3"/>
          <p:cNvPicPr>
            <a:picLocks noChangeAspect="1"/>
          </p:cNvPicPr>
          <p:nvPr/>
        </p:nvPicPr>
        <p:blipFill>
          <a:blip r:embed="rId1"/>
          <a:srcRect/>
          <a:stretch>
            <a:fillRect/>
          </a:stretch>
        </p:blipFill>
        <p:spPr>
          <a:xfrm>
            <a:off x="14706600" y="6591300"/>
            <a:ext cx="3382645" cy="3580130"/>
          </a:xfrm>
          <a:prstGeom prst="rect">
            <a:avLst/>
          </a:prstGeom>
        </p:spPr>
      </p:pic>
      <p:pic>
        <p:nvPicPr>
          <p:cNvPr id="5" name="Picture 5"/>
          <p:cNvPicPr>
            <a:picLocks noChangeAspect="1"/>
          </p:cNvPicPr>
          <p:nvPr/>
        </p:nvPicPr>
        <p:blipFill>
          <a:blip r:embed="rId2"/>
          <a:srcRect/>
          <a:stretch>
            <a:fillRect/>
          </a:stretch>
        </p:blipFill>
        <p:spPr>
          <a:xfrm rot="122722">
            <a:off x="271786" y="612605"/>
            <a:ext cx="2476725" cy="132598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Box 2"/>
          <p:cNvSpPr txBox="1"/>
          <p:nvPr/>
        </p:nvSpPr>
        <p:spPr>
          <a:xfrm>
            <a:off x="2312109" y="952500"/>
            <a:ext cx="13663782" cy="8463915"/>
          </a:xfrm>
          <a:prstGeom prst="rect">
            <a:avLst/>
          </a:prstGeom>
        </p:spPr>
        <p:txBody>
          <a:bodyPr lIns="0" tIns="0" rIns="0" bIns="0" rtlCol="0" anchor="t">
            <a:spAutoFit/>
          </a:bodyPr>
          <a:p>
            <a:pPr marL="0" lvl="0" indent="0">
              <a:lnSpc>
                <a:spcPts val="4400"/>
              </a:lnSpc>
              <a:spcBef>
                <a:spcPct val="0"/>
              </a:spcBef>
            </a:pPr>
            <a:r>
              <a:rPr lang="en-US" sz="4000" b="1">
                <a:latin typeface="Open Sans" panose="020B0606030504020204" charset="0"/>
                <a:cs typeface="Open Sans" panose="020B0606030504020204" charset="0"/>
                <a:sym typeface="+mn-ea"/>
              </a:rPr>
              <a:t>What are chaos maps?</a:t>
            </a:r>
            <a:endParaRPr lang="en-US" sz="4000" b="1">
              <a:latin typeface="Open Sans" panose="020B0606030504020204" charset="0"/>
              <a:cs typeface="Open Sans" panose="020B0606030504020204" charset="0"/>
              <a:sym typeface="+mn-ea"/>
            </a:endParaRPr>
          </a:p>
          <a:p>
            <a:pPr marL="0" lvl="0" indent="0">
              <a:lnSpc>
                <a:spcPts val="4400"/>
              </a:lnSpc>
              <a:spcBef>
                <a:spcPct val="0"/>
              </a:spcBef>
            </a:pPr>
            <a:endParaRPr lang="en-US" sz="4000" b="1">
              <a:latin typeface="Open Sans" panose="020B0606030504020204" charset="0"/>
              <a:cs typeface="Open Sans" panose="020B0606030504020204" charset="0"/>
            </a:endParaRPr>
          </a:p>
          <a:p>
            <a:pPr marL="0" lvl="0" indent="0">
              <a:lnSpc>
                <a:spcPts val="4400"/>
              </a:lnSpc>
              <a:spcBef>
                <a:spcPct val="0"/>
              </a:spcBef>
            </a:pPr>
            <a:r>
              <a:rPr lang="en-US" sz="4000">
                <a:latin typeface="Open Sans" panose="020B0606030504020204" charset="0"/>
                <a:cs typeface="Open Sans" panose="020B0606030504020204" charset="0"/>
                <a:sym typeface="+mn-ea"/>
              </a:rPr>
              <a:t>Chaos-based image encryption, commonly known as a chaotic system, is an approach to encrypting an image that involves chaotic maps, which are rows of random numbers generated by a mathematical calculation with certain initial values.</a:t>
            </a:r>
            <a:endParaRPr lang="en-US" sz="4000">
              <a:latin typeface="Open Sans" panose="020B0606030504020204" charset="0"/>
              <a:cs typeface="Open Sans" panose="020B0606030504020204" charset="0"/>
            </a:endParaRPr>
          </a:p>
          <a:p>
            <a:pPr marL="0" lvl="0" indent="0">
              <a:lnSpc>
                <a:spcPts val="4400"/>
              </a:lnSpc>
              <a:spcBef>
                <a:spcPct val="0"/>
              </a:spcBef>
            </a:pPr>
            <a:endParaRPr lang="en-US" sz="4000">
              <a:latin typeface="Open Sans" panose="020B0606030504020204" charset="0"/>
              <a:cs typeface="Open Sans" panose="020B0606030504020204" charset="0"/>
            </a:endParaRPr>
          </a:p>
          <a:p>
            <a:pPr marL="0" lvl="0" indent="0">
              <a:lnSpc>
                <a:spcPts val="4400"/>
              </a:lnSpc>
              <a:spcBef>
                <a:spcPct val="0"/>
              </a:spcBef>
            </a:pPr>
            <a:r>
              <a:rPr lang="en-US" sz="4000">
                <a:latin typeface="Open Sans" panose="020B0606030504020204" charset="0"/>
                <a:cs typeface="Open Sans" panose="020B0606030504020204" charset="0"/>
                <a:sym typeface="+mn-ea"/>
              </a:rPr>
              <a:t>Chaotic systems are a simple sub-type of nonlinear dynamical systems. They may contain very few interacting parts and these may follow very simple rules, but these systems all have a very sensitive dependence on their initial conditions. Despite their deterministic simplicity, over time these systems can produce totally unpredictable and wildly divergent (aka, chaotic) behavior.</a:t>
            </a:r>
            <a:endParaRPr>
              <a:latin typeface="Open Sans" panose="020B0606030504020204" charset="0"/>
              <a:cs typeface="Open Sans" panose="020B06060305040202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6630</Words>
  <Application>WPS Presentation</Application>
  <PresentationFormat>On-screen Show (4:3)</PresentationFormat>
  <Paragraphs>93</Paragraphs>
  <Slides>13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vt:i4>
      </vt:variant>
    </vt:vector>
  </HeadingPairs>
  <TitlesOfParts>
    <vt:vector size="22" baseType="lpstr">
      <vt:lpstr>Arial</vt:lpstr>
      <vt:lpstr>SimSun</vt:lpstr>
      <vt:lpstr>Wingdings</vt:lpstr>
      <vt:lpstr>Open Sans</vt:lpstr>
      <vt:lpstr>Arial</vt:lpstr>
      <vt:lpstr>Microsoft YaHei</vt:lpstr>
      <vt:lpstr>Arial Unicode MS</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Cryptogrphy</dc:title>
  <dc:creator/>
  <cp:lastModifiedBy>Srujanoday</cp:lastModifiedBy>
  <cp:revision>7</cp:revision>
  <dcterms:created xsi:type="dcterms:W3CDTF">2006-08-16T00:00:00Z</dcterms:created>
  <dcterms:modified xsi:type="dcterms:W3CDTF">2022-05-05T11:39:02Z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6C986DFA7D4C4FFF925B59B1E706F738</vt:lpwstr>
  </property>
  <property fmtid="{D5CDD505-2E9C-101B-9397-08002B2CF9AE}" pid="3" name="KSOProductBuildVer">
    <vt:lpwstr>1033-11.2.0.11074</vt:lpwstr>
  </property>
</Properties>
</file>