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Key here is to drive home point that our funnel catches more students at one end, and grows them to target their goals, and meet the goals of the employer. We drive supply, which drives demand and vice versa. The more students we effectively grow and match the more employers want to list on LIM and therefore the more students what to learn and grow.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Key here is to drive home point that our funnel catches more students at one end, and grows them to target their goals, and meet the goals of the employer. We drive supply, which drives demand and vice versa. The more students we effectively grow and match the more employers want to list on LIM and therefore the more students what to learn and grow.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Students in general are dissatisfied with the coop and career site. Citing their frustration comes from a messy feeling job sorting system.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Our students are diverse and their interests and needs are diverse’. Managing all of them is a tough task for coop and career coordinators. Uvic attracts students from all over the world. Sahil and I are exemplify how different students can have very different needs with a coop.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No one-shot solution.. Have to try and evaluate.. But thanks to design process, we know what we should try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latin typeface="Helvetica Neue"/>
                <a:ea typeface="Helvetica Neue"/>
                <a:cs typeface="Helvetica Neue"/>
                <a:sym typeface="Helvetica Neue"/>
              </a:rPr>
              <a:t> UVic-JFS</a:t>
            </a:r>
            <a:endParaRPr>
              <a:latin typeface="Helvetica Neue"/>
              <a:ea typeface="Helvetica Neue"/>
              <a:cs typeface="Helvetica Neue"/>
              <a:sym typeface="Helvetica Neue"/>
            </a:endParaRPr>
          </a:p>
          <a:p>
            <a:pPr indent="0" lvl="0" marL="0">
              <a:spcBef>
                <a:spcPts val="0"/>
              </a:spcBef>
              <a:spcAft>
                <a:spcPts val="0"/>
              </a:spcAft>
              <a:buNone/>
            </a:pPr>
            <a:r>
              <a:rPr lang="en-GB">
                <a:latin typeface="Helvetica Neue"/>
                <a:ea typeface="Helvetica Neue"/>
                <a:cs typeface="Helvetica Neue"/>
                <a:sym typeface="Helvetica Neue"/>
              </a:rPr>
              <a:t>(Job Filtering Software)</a:t>
            </a:r>
            <a:endParaRPr>
              <a:latin typeface="Helvetica Neue"/>
              <a:ea typeface="Helvetica Neue"/>
              <a:cs typeface="Helvetica Neue"/>
              <a:sym typeface="Helvetica Neue"/>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00">
                <a:solidFill>
                  <a:srgbClr val="666666"/>
                </a:solidFill>
                <a:latin typeface="Helvetica Neue Light"/>
                <a:ea typeface="Helvetica Neue Light"/>
                <a:cs typeface="Helvetica Neue Light"/>
                <a:sym typeface="Helvetica Neue Light"/>
              </a:rPr>
              <a:t>Team 2: </a:t>
            </a:r>
            <a:r>
              <a:rPr lang="en-GB" sz="1400">
                <a:solidFill>
                  <a:srgbClr val="666666"/>
                </a:solidFill>
                <a:latin typeface="Helvetica Neue Light"/>
                <a:ea typeface="Helvetica Neue Light"/>
                <a:cs typeface="Helvetica Neue Light"/>
                <a:sym typeface="Helvetica Neue Light"/>
              </a:rPr>
              <a:t>Eric Sela, Sahil Dawka, Jose Guerrero</a:t>
            </a:r>
            <a:endParaRPr sz="1400">
              <a:solidFill>
                <a:srgbClr val="666666"/>
              </a:solidFill>
              <a:latin typeface="Helvetica Neue Light"/>
              <a:ea typeface="Helvetica Neue Light"/>
              <a:cs typeface="Helvetica Neue Light"/>
              <a:sym typeface="Helvetica Neue Light"/>
            </a:endParaRPr>
          </a:p>
        </p:txBody>
      </p:sp>
      <p:pic>
        <p:nvPicPr>
          <p:cNvPr id="56" name="Shape 56"/>
          <p:cNvPicPr preferRelativeResize="0"/>
          <p:nvPr/>
        </p:nvPicPr>
        <p:blipFill>
          <a:blip r:embed="rId3">
            <a:alphaModFix/>
          </a:blip>
          <a:stretch>
            <a:fillRect/>
          </a:stretch>
        </p:blipFill>
        <p:spPr>
          <a:xfrm>
            <a:off x="0" y="2775"/>
            <a:ext cx="2219325" cy="704850"/>
          </a:xfrm>
          <a:prstGeom prst="rect">
            <a:avLst/>
          </a:prstGeom>
          <a:noFill/>
          <a:ln>
            <a:noFill/>
          </a:ln>
        </p:spPr>
      </p:pic>
      <p:pic>
        <p:nvPicPr>
          <p:cNvPr id="57" name="Shape 57"/>
          <p:cNvPicPr preferRelativeResize="0"/>
          <p:nvPr/>
        </p:nvPicPr>
        <p:blipFill>
          <a:blip r:embed="rId4">
            <a:alphaModFix/>
          </a:blip>
          <a:stretch>
            <a:fillRect/>
          </a:stretch>
        </p:blipFill>
        <p:spPr>
          <a:xfrm>
            <a:off x="8086725" y="2775"/>
            <a:ext cx="1057275" cy="1057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86" name="Shape 186"/>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187" name="Shape 187"/>
          <p:cNvSpPr txBox="1"/>
          <p:nvPr/>
        </p:nvSpPr>
        <p:spPr>
          <a:xfrm>
            <a:off x="462675" y="1728950"/>
            <a:ext cx="2179500" cy="12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8" name="Shape 188"/>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89" name="Shape 189"/>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190" name="Shape 190"/>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191" name="Shape 191"/>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pic>
        <p:nvPicPr>
          <p:cNvPr id="192" name="Shape 192"/>
          <p:cNvPicPr preferRelativeResize="0"/>
          <p:nvPr/>
        </p:nvPicPr>
        <p:blipFill>
          <a:blip r:embed="rId5">
            <a:alphaModFix/>
          </a:blip>
          <a:stretch>
            <a:fillRect/>
          </a:stretch>
        </p:blipFill>
        <p:spPr>
          <a:xfrm>
            <a:off x="1289823" y="925725"/>
            <a:ext cx="6564351" cy="3292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98" name="Shape 198"/>
          <p:cNvPicPr preferRelativeResize="0"/>
          <p:nvPr/>
        </p:nvPicPr>
        <p:blipFill>
          <a:blip r:embed="rId4">
            <a:alphaModFix/>
          </a:blip>
          <a:stretch>
            <a:fillRect/>
          </a:stretch>
        </p:blipFill>
        <p:spPr>
          <a:xfrm>
            <a:off x="8477100" y="2775"/>
            <a:ext cx="666900" cy="666900"/>
          </a:xfrm>
          <a:prstGeom prst="rect">
            <a:avLst/>
          </a:prstGeom>
          <a:noFill/>
          <a:ln>
            <a:noFill/>
          </a:ln>
        </p:spPr>
      </p:pic>
      <p:grpSp>
        <p:nvGrpSpPr>
          <p:cNvPr id="199" name="Shape 199"/>
          <p:cNvGrpSpPr/>
          <p:nvPr/>
        </p:nvGrpSpPr>
        <p:grpSpPr>
          <a:xfrm>
            <a:off x="4272197" y="1884551"/>
            <a:ext cx="2480150" cy="1728849"/>
            <a:chOff x="4526672" y="1857800"/>
            <a:chExt cx="2480150" cy="1728849"/>
          </a:xfrm>
        </p:grpSpPr>
        <p:sp>
          <p:nvSpPr>
            <p:cNvPr id="200" name="Shape 200"/>
            <p:cNvSpPr/>
            <p:nvPr/>
          </p:nvSpPr>
          <p:spPr>
            <a:xfrm>
              <a:off x="4849302" y="3079475"/>
              <a:ext cx="1958400" cy="133500"/>
            </a:xfrm>
            <a:prstGeom prst="rect">
              <a:avLst/>
            </a:prstGeom>
            <a:solidFill>
              <a:srgbClr val="0000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1" name="Shape 201"/>
            <p:cNvGrpSpPr/>
            <p:nvPr/>
          </p:nvGrpSpPr>
          <p:grpSpPr>
            <a:xfrm>
              <a:off x="4526672" y="1857800"/>
              <a:ext cx="2480150" cy="1728849"/>
              <a:chOff x="4526672" y="1857800"/>
              <a:chExt cx="2480150" cy="1728849"/>
            </a:xfrm>
          </p:grpSpPr>
          <p:grpSp>
            <p:nvGrpSpPr>
              <p:cNvPr id="202" name="Shape 202"/>
              <p:cNvGrpSpPr/>
              <p:nvPr/>
            </p:nvGrpSpPr>
            <p:grpSpPr>
              <a:xfrm>
                <a:off x="4808316" y="2800065"/>
                <a:ext cx="92400" cy="411825"/>
                <a:chOff x="845575" y="2563700"/>
                <a:chExt cx="92400" cy="411825"/>
              </a:xfrm>
            </p:grpSpPr>
            <p:cxnSp>
              <p:nvCxnSpPr>
                <p:cNvPr id="203" name="Shape 20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4" name="Shape 20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5" name="Shape 205"/>
              <p:cNvSpPr txBox="1"/>
              <p:nvPr/>
            </p:nvSpPr>
            <p:spPr>
              <a:xfrm>
                <a:off x="4526672" y="3215249"/>
                <a:ext cx="11364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GB" sz="1200">
                    <a:latin typeface="Roboto"/>
                    <a:ea typeface="Roboto"/>
                    <a:cs typeface="Roboto"/>
                    <a:sym typeface="Roboto"/>
                  </a:rPr>
                  <a:t>January 2019</a:t>
                </a:r>
                <a:endParaRPr b="1" sz="1200">
                  <a:latin typeface="Roboto"/>
                  <a:ea typeface="Roboto"/>
                  <a:cs typeface="Roboto"/>
                  <a:sym typeface="Roboto"/>
                </a:endParaRPr>
              </a:p>
            </p:txBody>
          </p:sp>
          <p:sp>
            <p:nvSpPr>
              <p:cNvPr id="206" name="Shape 206"/>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800">
                    <a:latin typeface="Roboto"/>
                    <a:ea typeface="Roboto"/>
                    <a:cs typeface="Roboto"/>
                    <a:sym typeface="Roboto"/>
                  </a:rPr>
                  <a:t>UVic Coop and Career rolls out filtering</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GB" sz="800">
                    <a:latin typeface="Roboto"/>
                    <a:ea typeface="Roboto"/>
                    <a:cs typeface="Roboto"/>
                    <a:sym typeface="Roboto"/>
                  </a:rPr>
                  <a:t>Students engage with filter and matching software during coop application process for summer 2019 jobs.</a:t>
                </a:r>
                <a:endParaRPr b="1" sz="800">
                  <a:latin typeface="Roboto"/>
                  <a:ea typeface="Roboto"/>
                  <a:cs typeface="Roboto"/>
                  <a:sym typeface="Roboto"/>
                </a:endParaRPr>
              </a:p>
            </p:txBody>
          </p:sp>
        </p:grpSp>
      </p:grpSp>
      <p:grpSp>
        <p:nvGrpSpPr>
          <p:cNvPr id="207" name="Shape 207"/>
          <p:cNvGrpSpPr/>
          <p:nvPr/>
        </p:nvGrpSpPr>
        <p:grpSpPr>
          <a:xfrm>
            <a:off x="6181326" y="2729350"/>
            <a:ext cx="2721149" cy="1735651"/>
            <a:chOff x="6435801" y="2702599"/>
            <a:chExt cx="2721149" cy="1735651"/>
          </a:xfrm>
        </p:grpSpPr>
        <p:sp>
          <p:nvSpPr>
            <p:cNvPr id="208" name="Shape 208"/>
            <p:cNvSpPr/>
            <p:nvPr/>
          </p:nvSpPr>
          <p:spPr>
            <a:xfrm>
              <a:off x="6807650" y="3079475"/>
              <a:ext cx="2349300" cy="133500"/>
            </a:xfrm>
            <a:prstGeom prst="rect">
              <a:avLst/>
            </a:pr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9" name="Shape 209"/>
            <p:cNvGrpSpPr/>
            <p:nvPr/>
          </p:nvGrpSpPr>
          <p:grpSpPr>
            <a:xfrm>
              <a:off x="6435801" y="2702599"/>
              <a:ext cx="2494572" cy="1735651"/>
              <a:chOff x="6435801" y="2702599"/>
              <a:chExt cx="2494572" cy="1735651"/>
            </a:xfrm>
          </p:grpSpPr>
          <p:grpSp>
            <p:nvGrpSpPr>
              <p:cNvPr id="210" name="Shape 210"/>
              <p:cNvGrpSpPr/>
              <p:nvPr/>
            </p:nvGrpSpPr>
            <p:grpSpPr>
              <a:xfrm rot="10800000">
                <a:off x="6760035" y="3079467"/>
                <a:ext cx="92400" cy="411825"/>
                <a:chOff x="2070100" y="2563700"/>
                <a:chExt cx="92400" cy="411825"/>
              </a:xfrm>
            </p:grpSpPr>
            <p:cxnSp>
              <p:nvCxnSpPr>
                <p:cNvPr id="211" name="Shape 21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12" name="Shape 21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3" name="Shape 213"/>
              <p:cNvSpPr txBox="1"/>
              <p:nvPr/>
            </p:nvSpPr>
            <p:spPr>
              <a:xfrm>
                <a:off x="6435801" y="2702599"/>
                <a:ext cx="13278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GB" sz="1200">
                    <a:latin typeface="Roboto"/>
                    <a:ea typeface="Roboto"/>
                    <a:cs typeface="Roboto"/>
                    <a:sym typeface="Roboto"/>
                  </a:rPr>
                  <a:t>Summer 2019</a:t>
                </a:r>
                <a:endParaRPr b="1" sz="1200">
                  <a:latin typeface="Roboto"/>
                  <a:ea typeface="Roboto"/>
                  <a:cs typeface="Roboto"/>
                  <a:sym typeface="Roboto"/>
                </a:endParaRPr>
              </a:p>
            </p:txBody>
          </p:sp>
          <p:sp>
            <p:nvSpPr>
              <p:cNvPr id="214" name="Shape 214"/>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800">
                    <a:latin typeface="Roboto"/>
                    <a:ea typeface="Roboto"/>
                    <a:cs typeface="Roboto"/>
                    <a:sym typeface="Roboto"/>
                  </a:rPr>
                  <a:t>Gather feedback</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GB" sz="800">
                    <a:latin typeface="Roboto"/>
                    <a:ea typeface="Roboto"/>
                    <a:cs typeface="Roboto"/>
                    <a:sym typeface="Roboto"/>
                  </a:rPr>
                  <a:t>Gather feedback from students to allow for refining </a:t>
                </a:r>
                <a:r>
                  <a:rPr lang="en-GB" sz="800">
                    <a:latin typeface="Roboto"/>
                    <a:ea typeface="Roboto"/>
                    <a:cs typeface="Roboto"/>
                    <a:sym typeface="Roboto"/>
                  </a:rPr>
                  <a:t>algorithm</a:t>
                </a:r>
                <a:r>
                  <a:rPr lang="en-GB" sz="800">
                    <a:latin typeface="Roboto"/>
                    <a:ea typeface="Roboto"/>
                    <a:cs typeface="Roboto"/>
                    <a:sym typeface="Roboto"/>
                  </a:rPr>
                  <a:t>.</a:t>
                </a:r>
                <a:endParaRPr b="1" sz="800">
                  <a:latin typeface="Roboto"/>
                  <a:ea typeface="Roboto"/>
                  <a:cs typeface="Roboto"/>
                  <a:sym typeface="Roboto"/>
                </a:endParaRPr>
              </a:p>
            </p:txBody>
          </p:sp>
        </p:grpSp>
      </p:grpSp>
      <p:grpSp>
        <p:nvGrpSpPr>
          <p:cNvPr id="215" name="Shape 215"/>
          <p:cNvGrpSpPr/>
          <p:nvPr/>
        </p:nvGrpSpPr>
        <p:grpSpPr>
          <a:xfrm>
            <a:off x="241516" y="1884551"/>
            <a:ext cx="2580731" cy="1728863"/>
            <a:chOff x="495991" y="1857800"/>
            <a:chExt cx="2580731" cy="1728863"/>
          </a:xfrm>
        </p:grpSpPr>
        <p:sp>
          <p:nvSpPr>
            <p:cNvPr id="216" name="Shape 216"/>
            <p:cNvSpPr/>
            <p:nvPr/>
          </p:nvSpPr>
          <p:spPr>
            <a:xfrm>
              <a:off x="932600" y="3079475"/>
              <a:ext cx="1958400" cy="133500"/>
            </a:xfrm>
            <a:prstGeom prst="rect">
              <a:avLst/>
            </a:prstGeom>
            <a:solidFill>
              <a:srgbClr val="0000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7" name="Shape 217"/>
            <p:cNvGrpSpPr/>
            <p:nvPr/>
          </p:nvGrpSpPr>
          <p:grpSpPr>
            <a:xfrm>
              <a:off x="495991" y="1857800"/>
              <a:ext cx="2580731" cy="1728863"/>
              <a:chOff x="495991" y="1857800"/>
              <a:chExt cx="2580731" cy="1728863"/>
            </a:xfrm>
          </p:grpSpPr>
          <p:sp>
            <p:nvSpPr>
              <p:cNvPr id="218" name="Shape 218"/>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GB" sz="1200">
                    <a:latin typeface="Roboto"/>
                    <a:ea typeface="Roboto"/>
                    <a:cs typeface="Roboto"/>
                    <a:sym typeface="Roboto"/>
                  </a:rPr>
                  <a:t>June</a:t>
                </a:r>
                <a:endParaRPr b="1" sz="1200">
                  <a:latin typeface="Roboto"/>
                  <a:ea typeface="Roboto"/>
                  <a:cs typeface="Roboto"/>
                  <a:sym typeface="Roboto"/>
                </a:endParaRPr>
              </a:p>
            </p:txBody>
          </p:sp>
          <p:grpSp>
            <p:nvGrpSpPr>
              <p:cNvPr id="219" name="Shape 219"/>
              <p:cNvGrpSpPr/>
              <p:nvPr/>
            </p:nvGrpSpPr>
            <p:grpSpPr>
              <a:xfrm>
                <a:off x="881025" y="2800065"/>
                <a:ext cx="92400" cy="411825"/>
                <a:chOff x="845575" y="2563700"/>
                <a:chExt cx="92400" cy="411825"/>
              </a:xfrm>
            </p:grpSpPr>
            <p:cxnSp>
              <p:nvCxnSpPr>
                <p:cNvPr id="220" name="Shape 2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21" name="Shape 2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2" name="Shape 222"/>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800">
                    <a:latin typeface="Roboto"/>
                    <a:ea typeface="Roboto"/>
                    <a:cs typeface="Roboto"/>
                    <a:sym typeface="Roboto"/>
                  </a:rPr>
                  <a:t>Present solution</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GB" sz="800">
                    <a:latin typeface="Roboto"/>
                    <a:ea typeface="Roboto"/>
                    <a:cs typeface="Roboto"/>
                    <a:sym typeface="Roboto"/>
                  </a:rPr>
                  <a:t>Uvic accepts proposal and moves ahead with enhanced job filtering to match students to their ideal role.</a:t>
                </a:r>
                <a:endParaRPr b="1" sz="800">
                  <a:latin typeface="Roboto"/>
                  <a:ea typeface="Roboto"/>
                  <a:cs typeface="Roboto"/>
                  <a:sym typeface="Roboto"/>
                </a:endParaRPr>
              </a:p>
            </p:txBody>
          </p:sp>
        </p:grpSp>
      </p:grpSp>
      <p:grpSp>
        <p:nvGrpSpPr>
          <p:cNvPr id="223" name="Shape 223"/>
          <p:cNvGrpSpPr/>
          <p:nvPr/>
        </p:nvGrpSpPr>
        <p:grpSpPr>
          <a:xfrm>
            <a:off x="2271125" y="2729350"/>
            <a:ext cx="2501350" cy="1735651"/>
            <a:chOff x="2525600" y="2702599"/>
            <a:chExt cx="2501350" cy="1735651"/>
          </a:xfrm>
        </p:grpSpPr>
        <p:sp>
          <p:nvSpPr>
            <p:cNvPr id="224" name="Shape 224"/>
            <p:cNvSpPr/>
            <p:nvPr/>
          </p:nvSpPr>
          <p:spPr>
            <a:xfrm>
              <a:off x="2890952" y="3079475"/>
              <a:ext cx="1958400" cy="133500"/>
            </a:xfrm>
            <a:prstGeom prst="rect">
              <a:avLst/>
            </a:pr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5" name="Shape 225"/>
            <p:cNvGrpSpPr/>
            <p:nvPr/>
          </p:nvGrpSpPr>
          <p:grpSpPr>
            <a:xfrm>
              <a:off x="2525600" y="2702599"/>
              <a:ext cx="2501350" cy="1735651"/>
              <a:chOff x="2525600" y="2702599"/>
              <a:chExt cx="2501350" cy="1735651"/>
            </a:xfrm>
          </p:grpSpPr>
          <p:sp>
            <p:nvSpPr>
              <p:cNvPr id="226" name="Shape 226"/>
              <p:cNvSpPr txBox="1"/>
              <p:nvPr/>
            </p:nvSpPr>
            <p:spPr>
              <a:xfrm>
                <a:off x="2525600" y="2702599"/>
                <a:ext cx="10470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GB" sz="1200">
                    <a:latin typeface="Roboto"/>
                    <a:ea typeface="Roboto"/>
                    <a:cs typeface="Roboto"/>
                    <a:sym typeface="Roboto"/>
                  </a:rPr>
                  <a:t>September</a:t>
                </a:r>
                <a:endParaRPr b="1" sz="1200">
                  <a:latin typeface="Roboto"/>
                  <a:ea typeface="Roboto"/>
                  <a:cs typeface="Roboto"/>
                  <a:sym typeface="Roboto"/>
                </a:endParaRPr>
              </a:p>
            </p:txBody>
          </p:sp>
          <p:grpSp>
            <p:nvGrpSpPr>
              <p:cNvPr id="227" name="Shape 227"/>
              <p:cNvGrpSpPr/>
              <p:nvPr/>
            </p:nvGrpSpPr>
            <p:grpSpPr>
              <a:xfrm rot="10800000">
                <a:off x="2849073" y="3079467"/>
                <a:ext cx="92400" cy="411825"/>
                <a:chOff x="2070100" y="2563700"/>
                <a:chExt cx="92400" cy="411825"/>
              </a:xfrm>
            </p:grpSpPr>
            <p:cxnSp>
              <p:nvCxnSpPr>
                <p:cNvPr id="228" name="Shape 22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29" name="Shape 22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0" name="Shape 230"/>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800">
                    <a:latin typeface="Roboto"/>
                    <a:ea typeface="Roboto"/>
                    <a:cs typeface="Roboto"/>
                    <a:sym typeface="Roboto"/>
                  </a:rPr>
                  <a:t>Uvic Computer Science Student</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GB" sz="800">
                    <a:latin typeface="Roboto"/>
                    <a:ea typeface="Roboto"/>
                    <a:cs typeface="Roboto"/>
                    <a:sym typeface="Roboto"/>
                  </a:rPr>
                  <a:t>UVic hires coop student to work on integrating </a:t>
                </a:r>
                <a:r>
                  <a:rPr lang="en-GB" sz="800">
                    <a:latin typeface="Roboto"/>
                    <a:ea typeface="Roboto"/>
                    <a:cs typeface="Roboto"/>
                    <a:sym typeface="Roboto"/>
                  </a:rPr>
                  <a:t>solution. In one work term this student will develop valuable skills and contribute to UVic’s vision.</a:t>
                </a:r>
                <a:r>
                  <a:rPr lang="en-GB" sz="800">
                    <a:latin typeface="Roboto"/>
                    <a:ea typeface="Roboto"/>
                    <a:cs typeface="Roboto"/>
                    <a:sym typeface="Roboto"/>
                  </a:rPr>
                  <a:t> </a:t>
                </a:r>
                <a:endParaRPr b="1" sz="800">
                  <a:latin typeface="Roboto"/>
                  <a:ea typeface="Roboto"/>
                  <a:cs typeface="Roboto"/>
                  <a:sym typeface="Roboto"/>
                </a:endParaRPr>
              </a:p>
            </p:txBody>
          </p:sp>
        </p:grpSp>
      </p:grpSp>
      <p:sp>
        <p:nvSpPr>
          <p:cNvPr id="231" name="Shape 231"/>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232" name="Shape 232"/>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233" name="Shape 233"/>
          <p:cNvSpPr txBox="1"/>
          <p:nvPr/>
        </p:nvSpPr>
        <p:spPr>
          <a:xfrm>
            <a:off x="503425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Solution</a:t>
            </a:r>
            <a:endParaRPr sz="1000"/>
          </a:p>
        </p:txBody>
      </p:sp>
      <p:sp>
        <p:nvSpPr>
          <p:cNvPr id="234" name="Shape 234"/>
          <p:cNvSpPr txBox="1"/>
          <p:nvPr/>
        </p:nvSpPr>
        <p:spPr>
          <a:xfrm>
            <a:off x="6755675"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Timeline</a:t>
            </a:r>
            <a:endParaRPr b="1" sz="1000"/>
          </a:p>
        </p:txBody>
      </p:sp>
      <p:grpSp>
        <p:nvGrpSpPr>
          <p:cNvPr id="235" name="Shape 235"/>
          <p:cNvGrpSpPr/>
          <p:nvPr/>
        </p:nvGrpSpPr>
        <p:grpSpPr>
          <a:xfrm>
            <a:off x="8863210" y="2846368"/>
            <a:ext cx="92400" cy="411825"/>
            <a:chOff x="2070100" y="2563700"/>
            <a:chExt cx="92400" cy="411825"/>
          </a:xfrm>
        </p:grpSpPr>
        <p:cxnSp>
          <p:nvCxnSpPr>
            <p:cNvPr id="236" name="Shape 23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37" name="Shape 23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8" name="Shape 238"/>
          <p:cNvSpPr txBox="1"/>
          <p:nvPr/>
        </p:nvSpPr>
        <p:spPr>
          <a:xfrm>
            <a:off x="7685800" y="2474975"/>
            <a:ext cx="1444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Future Expansion</a:t>
            </a:r>
            <a:endParaRPr b="1"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rot="-5919290">
            <a:off x="2447713" y="1714537"/>
            <a:ext cx="1176999" cy="1176999"/>
          </a:xfrm>
          <a:prstGeom prst="rect">
            <a:avLst/>
          </a:prstGeom>
          <a:noFill/>
          <a:ln>
            <a:noFill/>
          </a:ln>
        </p:spPr>
      </p:pic>
      <p:pic>
        <p:nvPicPr>
          <p:cNvPr id="244" name="Shape 244"/>
          <p:cNvPicPr preferRelativeResize="0"/>
          <p:nvPr/>
        </p:nvPicPr>
        <p:blipFill>
          <a:blip r:embed="rId3">
            <a:alphaModFix/>
          </a:blip>
          <a:stretch>
            <a:fillRect/>
          </a:stretch>
        </p:blipFill>
        <p:spPr>
          <a:xfrm rot="3435487">
            <a:off x="5453913" y="1983250"/>
            <a:ext cx="1176999" cy="1176999"/>
          </a:xfrm>
          <a:prstGeom prst="rect">
            <a:avLst/>
          </a:prstGeom>
          <a:noFill/>
          <a:ln>
            <a:noFill/>
          </a:ln>
        </p:spPr>
      </p:pic>
      <p:pic>
        <p:nvPicPr>
          <p:cNvPr id="245" name="Shape 245"/>
          <p:cNvPicPr preferRelativeResize="0"/>
          <p:nvPr/>
        </p:nvPicPr>
        <p:blipFill>
          <a:blip r:embed="rId4">
            <a:alphaModFix/>
          </a:blip>
          <a:stretch>
            <a:fillRect/>
          </a:stretch>
        </p:blipFill>
        <p:spPr>
          <a:xfrm>
            <a:off x="0" y="2775"/>
            <a:ext cx="1392490" cy="442250"/>
          </a:xfrm>
          <a:prstGeom prst="rect">
            <a:avLst/>
          </a:prstGeom>
          <a:noFill/>
          <a:ln>
            <a:noFill/>
          </a:ln>
        </p:spPr>
      </p:pic>
      <p:pic>
        <p:nvPicPr>
          <p:cNvPr id="246" name="Shape 246"/>
          <p:cNvPicPr preferRelativeResize="0"/>
          <p:nvPr/>
        </p:nvPicPr>
        <p:blipFill>
          <a:blip r:embed="rId5">
            <a:alphaModFix/>
          </a:blip>
          <a:stretch>
            <a:fillRect/>
          </a:stretch>
        </p:blipFill>
        <p:spPr>
          <a:xfrm>
            <a:off x="8477100" y="2775"/>
            <a:ext cx="666900" cy="666900"/>
          </a:xfrm>
          <a:prstGeom prst="rect">
            <a:avLst/>
          </a:prstGeom>
          <a:noFill/>
          <a:ln>
            <a:noFill/>
          </a:ln>
        </p:spPr>
      </p:pic>
      <p:sp>
        <p:nvSpPr>
          <p:cNvPr id="247" name="Shape 247"/>
          <p:cNvSpPr/>
          <p:nvPr/>
        </p:nvSpPr>
        <p:spPr>
          <a:xfrm>
            <a:off x="3286913" y="1315350"/>
            <a:ext cx="2512800" cy="2512800"/>
          </a:xfrm>
          <a:prstGeom prst="donut">
            <a:avLst>
              <a:gd fmla="val 25000"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txBox="1"/>
          <p:nvPr/>
        </p:nvSpPr>
        <p:spPr>
          <a:xfrm rot="-5102724">
            <a:off x="2123482" y="2039997"/>
            <a:ext cx="934391" cy="52608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latin typeface="Helvetica Neue Light"/>
                <a:ea typeface="Helvetica Neue Light"/>
                <a:cs typeface="Helvetica Neue Light"/>
                <a:sym typeface="Helvetica Neue Light"/>
              </a:rPr>
              <a:t>Supply</a:t>
            </a:r>
            <a:endParaRPr>
              <a:latin typeface="Helvetica Neue Light"/>
              <a:ea typeface="Helvetica Neue Light"/>
              <a:cs typeface="Helvetica Neue Light"/>
              <a:sym typeface="Helvetica Neue Light"/>
            </a:endParaRPr>
          </a:p>
        </p:txBody>
      </p:sp>
      <p:sp>
        <p:nvSpPr>
          <p:cNvPr id="249" name="Shape 249"/>
          <p:cNvSpPr txBox="1"/>
          <p:nvPr/>
        </p:nvSpPr>
        <p:spPr>
          <a:xfrm rot="5198985">
            <a:off x="5961818" y="2228494"/>
            <a:ext cx="934297" cy="526208"/>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latin typeface="Helvetica Neue Light"/>
                <a:ea typeface="Helvetica Neue Light"/>
                <a:cs typeface="Helvetica Neue Light"/>
                <a:sym typeface="Helvetica Neue Light"/>
              </a:rPr>
              <a:t>Demand</a:t>
            </a:r>
            <a:endParaRPr>
              <a:latin typeface="Helvetica Neue Light"/>
              <a:ea typeface="Helvetica Neue Light"/>
              <a:cs typeface="Helvetica Neue Light"/>
              <a:sym typeface="Helvetica Neue Light"/>
            </a:endParaRPr>
          </a:p>
        </p:txBody>
      </p:sp>
      <p:sp>
        <p:nvSpPr>
          <p:cNvPr id="250" name="Shape 250"/>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251" name="Shape 251"/>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252" name="Shape 252"/>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253" name="Shape 253"/>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ctrTitle"/>
          </p:nvPr>
        </p:nvSpPr>
        <p:spPr>
          <a:xfrm>
            <a:off x="311700" y="1134600"/>
            <a:ext cx="8520600" cy="2874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latin typeface="Helvetica Neue"/>
              <a:ea typeface="Helvetica Neue"/>
              <a:cs typeface="Helvetica Neue"/>
              <a:sym typeface="Helvetica Neue"/>
            </a:endParaRPr>
          </a:p>
          <a:p>
            <a:pPr indent="0" lvl="0" marL="0" rtl="0">
              <a:spcBef>
                <a:spcPts val="0"/>
              </a:spcBef>
              <a:spcAft>
                <a:spcPts val="0"/>
              </a:spcAft>
              <a:buNone/>
            </a:pPr>
            <a:r>
              <a:rPr lang="en-GB" sz="3000">
                <a:solidFill>
                  <a:srgbClr val="666666"/>
                </a:solidFill>
                <a:latin typeface="Helvetica Neue"/>
                <a:ea typeface="Helvetica Neue"/>
                <a:cs typeface="Helvetica Neue"/>
                <a:sym typeface="Helvetica Neue"/>
              </a:rPr>
              <a:t>UVic-JFS</a:t>
            </a:r>
            <a:endParaRPr sz="3000">
              <a:solidFill>
                <a:srgbClr val="666666"/>
              </a:solidFill>
              <a:latin typeface="Helvetica Neue"/>
              <a:ea typeface="Helvetica Neue"/>
              <a:cs typeface="Helvetica Neue"/>
              <a:sym typeface="Helvetica Neue"/>
            </a:endParaRPr>
          </a:p>
          <a:p>
            <a:pPr indent="0" lvl="0" marL="0">
              <a:spcBef>
                <a:spcPts val="0"/>
              </a:spcBef>
              <a:spcAft>
                <a:spcPts val="0"/>
              </a:spcAft>
              <a:buNone/>
            </a:pPr>
            <a:r>
              <a:rPr lang="en-GB" sz="3000">
                <a:solidFill>
                  <a:srgbClr val="666666"/>
                </a:solidFill>
                <a:latin typeface="Helvetica Neue"/>
                <a:ea typeface="Helvetica Neue"/>
                <a:cs typeface="Helvetica Neue"/>
                <a:sym typeface="Helvetica Neue"/>
              </a:rPr>
              <a:t>(Job Filtering Software)</a:t>
            </a:r>
            <a:endParaRPr sz="3000">
              <a:solidFill>
                <a:srgbClr val="666666"/>
              </a:solidFill>
              <a:latin typeface="Helvetica Neue"/>
              <a:ea typeface="Helvetica Neue"/>
              <a:cs typeface="Helvetica Neue"/>
              <a:sym typeface="Helvetica Neue"/>
            </a:endParaRPr>
          </a:p>
          <a:p>
            <a:pPr indent="0" lvl="0" marL="0">
              <a:spcBef>
                <a:spcPts val="0"/>
              </a:spcBef>
              <a:spcAft>
                <a:spcPts val="0"/>
              </a:spcAft>
              <a:buNone/>
            </a:pPr>
            <a:r>
              <a:t/>
            </a:r>
            <a:endParaRPr sz="3000">
              <a:latin typeface="Helvetica Neue"/>
              <a:ea typeface="Helvetica Neue"/>
              <a:cs typeface="Helvetica Neue"/>
              <a:sym typeface="Helvetica Neue"/>
            </a:endParaRPr>
          </a:p>
          <a:p>
            <a:pPr indent="0" lvl="0" marL="0">
              <a:spcBef>
                <a:spcPts val="0"/>
              </a:spcBef>
              <a:spcAft>
                <a:spcPts val="0"/>
              </a:spcAft>
              <a:buNone/>
            </a:pPr>
            <a:r>
              <a:rPr lang="en-GB" sz="3000">
                <a:latin typeface="Helvetica Neue"/>
                <a:ea typeface="Helvetica Neue"/>
                <a:cs typeface="Helvetica Neue"/>
                <a:sym typeface="Helvetica Neue"/>
              </a:rPr>
              <a:t>Thank you</a:t>
            </a:r>
            <a:endParaRPr sz="3000">
              <a:latin typeface="Helvetica Neue"/>
              <a:ea typeface="Helvetica Neue"/>
              <a:cs typeface="Helvetica Neue"/>
              <a:sym typeface="Helvetica Neue"/>
            </a:endParaRPr>
          </a:p>
          <a:p>
            <a:pPr indent="0" lvl="0" marL="0">
              <a:spcBef>
                <a:spcPts val="0"/>
              </a:spcBef>
              <a:spcAft>
                <a:spcPts val="0"/>
              </a:spcAft>
              <a:buNone/>
            </a:pPr>
            <a:r>
              <a:t/>
            </a:r>
            <a:endParaRPr sz="3000">
              <a:latin typeface="Helvetica Neue"/>
              <a:ea typeface="Helvetica Neue"/>
              <a:cs typeface="Helvetica Neue"/>
              <a:sym typeface="Helvetica Neue"/>
            </a:endParaRPr>
          </a:p>
          <a:p>
            <a:pPr indent="0" lvl="0" marL="0" rtl="0">
              <a:spcBef>
                <a:spcPts val="0"/>
              </a:spcBef>
              <a:spcAft>
                <a:spcPts val="0"/>
              </a:spcAft>
              <a:buNone/>
            </a:pPr>
            <a:r>
              <a:rPr lang="en-GB" sz="3000">
                <a:latin typeface="Helvetica Neue"/>
                <a:ea typeface="Helvetica Neue"/>
                <a:cs typeface="Helvetica Neue"/>
                <a:sym typeface="Helvetica Neue"/>
              </a:rPr>
              <a:t>Questions and Answers</a:t>
            </a:r>
            <a:endParaRPr sz="3000">
              <a:latin typeface="Helvetica Neue"/>
              <a:ea typeface="Helvetica Neue"/>
              <a:cs typeface="Helvetica Neue"/>
              <a:sym typeface="Helvetica Neue"/>
            </a:endParaRPr>
          </a:p>
        </p:txBody>
      </p:sp>
      <p:pic>
        <p:nvPicPr>
          <p:cNvPr id="259" name="Shape 259"/>
          <p:cNvPicPr preferRelativeResize="0"/>
          <p:nvPr/>
        </p:nvPicPr>
        <p:blipFill>
          <a:blip r:embed="rId3">
            <a:alphaModFix/>
          </a:blip>
          <a:stretch>
            <a:fillRect/>
          </a:stretch>
        </p:blipFill>
        <p:spPr>
          <a:xfrm>
            <a:off x="0" y="2775"/>
            <a:ext cx="2219325" cy="704850"/>
          </a:xfrm>
          <a:prstGeom prst="rect">
            <a:avLst/>
          </a:prstGeom>
          <a:noFill/>
          <a:ln>
            <a:noFill/>
          </a:ln>
        </p:spPr>
      </p:pic>
      <p:pic>
        <p:nvPicPr>
          <p:cNvPr id="260" name="Shape 260"/>
          <p:cNvPicPr preferRelativeResize="0"/>
          <p:nvPr/>
        </p:nvPicPr>
        <p:blipFill>
          <a:blip r:embed="rId4">
            <a:alphaModFix/>
          </a:blip>
          <a:stretch>
            <a:fillRect/>
          </a:stretch>
        </p:blipFill>
        <p:spPr>
          <a:xfrm>
            <a:off x="8086725" y="2775"/>
            <a:ext cx="1057275" cy="105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1373400"/>
            <a:ext cx="85206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latin typeface="Helvetica Neue Light"/>
                <a:ea typeface="Helvetica Neue Light"/>
                <a:cs typeface="Helvetica Neue Light"/>
                <a:sym typeface="Helvetica Neue Light"/>
              </a:rPr>
              <a:t>How could Co-op + Career use innovative and digital solutions to improve domestic and international student employment opportunity outcomes?</a:t>
            </a:r>
            <a:endParaRPr sz="1800">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u="sng">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Helvetica Neue Light"/>
              <a:ea typeface="Helvetica Neue Light"/>
              <a:cs typeface="Helvetica Neue Light"/>
              <a:sym typeface="Helvetica Neue Light"/>
            </a:endParaRPr>
          </a:p>
        </p:txBody>
      </p:sp>
      <p:pic>
        <p:nvPicPr>
          <p:cNvPr id="63" name="Shape 63"/>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64" name="Shape 64"/>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65" name="Shape 65"/>
          <p:cNvSpPr txBox="1"/>
          <p:nvPr/>
        </p:nvSpPr>
        <p:spPr>
          <a:xfrm>
            <a:off x="183270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Problem</a:t>
            </a:r>
            <a:endParaRPr b="1" sz="1000"/>
          </a:p>
        </p:txBody>
      </p:sp>
      <p:sp>
        <p:nvSpPr>
          <p:cNvPr id="66" name="Shape 66"/>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67" name="Shape 67"/>
          <p:cNvSpPr txBox="1"/>
          <p:nvPr/>
        </p:nvSpPr>
        <p:spPr>
          <a:xfrm>
            <a:off x="503425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Solution</a:t>
            </a:r>
            <a:endParaRPr sz="1000"/>
          </a:p>
        </p:txBody>
      </p:sp>
      <p:sp>
        <p:nvSpPr>
          <p:cNvPr id="68" name="Shape 68"/>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74" name="Shape 74"/>
          <p:cNvPicPr preferRelativeResize="0"/>
          <p:nvPr/>
        </p:nvPicPr>
        <p:blipFill>
          <a:blip r:embed="rId4">
            <a:alphaModFix/>
          </a:blip>
          <a:stretch>
            <a:fillRect/>
          </a:stretch>
        </p:blipFill>
        <p:spPr>
          <a:xfrm>
            <a:off x="8477100" y="2775"/>
            <a:ext cx="666900" cy="666900"/>
          </a:xfrm>
          <a:prstGeom prst="rect">
            <a:avLst/>
          </a:prstGeom>
          <a:noFill/>
          <a:ln>
            <a:noFill/>
          </a:ln>
        </p:spPr>
      </p:pic>
      <p:pic>
        <p:nvPicPr>
          <p:cNvPr id="75" name="Shape 75" title="Points scored"/>
          <p:cNvPicPr preferRelativeResize="0"/>
          <p:nvPr/>
        </p:nvPicPr>
        <p:blipFill>
          <a:blip r:embed="rId5">
            <a:alphaModFix/>
          </a:blip>
          <a:stretch>
            <a:fillRect/>
          </a:stretch>
        </p:blipFill>
        <p:spPr>
          <a:xfrm>
            <a:off x="0" y="1415675"/>
            <a:ext cx="4956999" cy="3278499"/>
          </a:xfrm>
          <a:prstGeom prst="rect">
            <a:avLst/>
          </a:prstGeom>
          <a:noFill/>
          <a:ln>
            <a:noFill/>
          </a:ln>
        </p:spPr>
      </p:pic>
      <p:pic>
        <p:nvPicPr>
          <p:cNvPr id="76" name="Shape 76"/>
          <p:cNvPicPr preferRelativeResize="0"/>
          <p:nvPr/>
        </p:nvPicPr>
        <p:blipFill>
          <a:blip r:embed="rId6">
            <a:alphaModFix/>
          </a:blip>
          <a:stretch>
            <a:fillRect/>
          </a:stretch>
        </p:blipFill>
        <p:spPr>
          <a:xfrm>
            <a:off x="5060324" y="1568075"/>
            <a:ext cx="3882201" cy="2757848"/>
          </a:xfrm>
          <a:prstGeom prst="rect">
            <a:avLst/>
          </a:prstGeom>
          <a:noFill/>
          <a:ln>
            <a:noFill/>
          </a:ln>
        </p:spPr>
      </p:pic>
      <p:sp>
        <p:nvSpPr>
          <p:cNvPr id="77" name="Shape 77"/>
          <p:cNvSpPr txBox="1"/>
          <p:nvPr/>
        </p:nvSpPr>
        <p:spPr>
          <a:xfrm>
            <a:off x="183270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Problem</a:t>
            </a:r>
            <a:endParaRPr b="1" sz="1000"/>
          </a:p>
        </p:txBody>
      </p:sp>
      <p:sp>
        <p:nvSpPr>
          <p:cNvPr id="78" name="Shape 78"/>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79" name="Shape 79"/>
          <p:cNvSpPr txBox="1"/>
          <p:nvPr/>
        </p:nvSpPr>
        <p:spPr>
          <a:xfrm>
            <a:off x="503425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Solution</a:t>
            </a:r>
            <a:endParaRPr sz="1000"/>
          </a:p>
        </p:txBody>
      </p:sp>
      <p:sp>
        <p:nvSpPr>
          <p:cNvPr id="80" name="Shape 80"/>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1373400"/>
            <a:ext cx="85206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latin typeface="Helvetica Neue Light"/>
                <a:ea typeface="Helvetica Neue Light"/>
                <a:cs typeface="Helvetica Neue Light"/>
                <a:sym typeface="Helvetica Neue Light"/>
              </a:rPr>
              <a:t>How could Co-op + Career use innovative and digital solutions to improve domestic and international student employment opportunity outcomes?</a:t>
            </a:r>
            <a:endParaRPr sz="1800">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u="sng">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Helvetica Neue Light"/>
              <a:ea typeface="Helvetica Neue Light"/>
              <a:cs typeface="Helvetica Neue Light"/>
              <a:sym typeface="Helvetica Neue Light"/>
            </a:endParaRPr>
          </a:p>
        </p:txBody>
      </p:sp>
      <p:pic>
        <p:nvPicPr>
          <p:cNvPr id="86" name="Shape 86"/>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87" name="Shape 87"/>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88" name="Shape 88"/>
          <p:cNvSpPr txBox="1"/>
          <p:nvPr/>
        </p:nvSpPr>
        <p:spPr>
          <a:xfrm>
            <a:off x="183270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Problem</a:t>
            </a:r>
            <a:endParaRPr b="1" sz="1000"/>
          </a:p>
        </p:txBody>
      </p:sp>
      <p:sp>
        <p:nvSpPr>
          <p:cNvPr id="89" name="Shape 89"/>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90" name="Shape 90"/>
          <p:cNvSpPr txBox="1"/>
          <p:nvPr/>
        </p:nvSpPr>
        <p:spPr>
          <a:xfrm>
            <a:off x="503425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Solution</a:t>
            </a:r>
            <a:endParaRPr sz="1000"/>
          </a:p>
        </p:txBody>
      </p:sp>
      <p:sp>
        <p:nvSpPr>
          <p:cNvPr id="91" name="Shape 91"/>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
        <p:nvSpPr>
          <p:cNvPr id="92" name="Shape 92"/>
          <p:cNvSpPr txBox="1"/>
          <p:nvPr/>
        </p:nvSpPr>
        <p:spPr>
          <a:xfrm>
            <a:off x="2029650" y="2040300"/>
            <a:ext cx="50847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u="sng">
                <a:solidFill>
                  <a:schemeClr val="dk1"/>
                </a:solidFill>
                <a:latin typeface="Helvetica Neue Light"/>
                <a:ea typeface="Helvetica Neue Light"/>
                <a:cs typeface="Helvetica Neue Light"/>
                <a:sym typeface="Helvetica Neue Light"/>
              </a:rPr>
              <a:t>UX discourages participation</a:t>
            </a:r>
            <a:endParaRPr sz="1800" u="sng">
              <a:solidFill>
                <a:schemeClr val="dk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spcBef>
                <a:spcPts val="0"/>
              </a:spcBef>
              <a:spcAft>
                <a:spcPts val="0"/>
              </a:spcAft>
              <a:buNone/>
            </a:pPr>
            <a:r>
              <a:rPr lang="en-GB" sz="1800" u="sng">
                <a:solidFill>
                  <a:schemeClr val="dk1"/>
                </a:solidFill>
                <a:latin typeface="Helvetica Neue Light"/>
                <a:ea typeface="Helvetica Neue Light"/>
                <a:cs typeface="Helvetica Neue Light"/>
                <a:sym typeface="Helvetica Neue Light"/>
              </a:rPr>
              <a:t>No triggers for reactive people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98" name="Shape 98"/>
          <p:cNvPicPr preferRelativeResize="0"/>
          <p:nvPr/>
        </p:nvPicPr>
        <p:blipFill>
          <a:blip r:embed="rId4">
            <a:alphaModFix/>
          </a:blip>
          <a:stretch>
            <a:fillRect/>
          </a:stretch>
        </p:blipFill>
        <p:spPr>
          <a:xfrm>
            <a:off x="8477100" y="2775"/>
            <a:ext cx="666900" cy="666900"/>
          </a:xfrm>
          <a:prstGeom prst="rect">
            <a:avLst/>
          </a:prstGeom>
          <a:noFill/>
          <a:ln>
            <a:noFill/>
          </a:ln>
        </p:spPr>
      </p:pic>
      <p:grpSp>
        <p:nvGrpSpPr>
          <p:cNvPr id="99" name="Shape 99"/>
          <p:cNvGrpSpPr/>
          <p:nvPr/>
        </p:nvGrpSpPr>
        <p:grpSpPr>
          <a:xfrm rot="1935774">
            <a:off x="2902513" y="1303093"/>
            <a:ext cx="3338970" cy="3338970"/>
            <a:chOff x="2902488" y="902232"/>
            <a:chExt cx="3339000" cy="3339000"/>
          </a:xfrm>
        </p:grpSpPr>
        <p:sp>
          <p:nvSpPr>
            <p:cNvPr id="100" name="Shape 100"/>
            <p:cNvSpPr/>
            <p:nvPr/>
          </p:nvSpPr>
          <p:spPr>
            <a:xfrm rot="-5400000">
              <a:off x="2902488" y="902232"/>
              <a:ext cx="3339000" cy="3339000"/>
            </a:xfrm>
            <a:prstGeom prst="ellipse">
              <a:avLst/>
            </a:prstGeom>
            <a:noFill/>
            <a:ln cap="flat" cmpd="sng" w="19050">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3123738" y="1123632"/>
              <a:ext cx="2896500" cy="2896200"/>
            </a:xfrm>
            <a:prstGeom prst="pie">
              <a:avLst>
                <a:gd fmla="val 21577108" name="adj1"/>
                <a:gd fmla="val 16214886" name="adj2"/>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2" name="Shape 102"/>
          <p:cNvGrpSpPr/>
          <p:nvPr/>
        </p:nvGrpSpPr>
        <p:grpSpPr>
          <a:xfrm>
            <a:off x="3663988" y="2064657"/>
            <a:ext cx="1815900" cy="1815900"/>
            <a:chOff x="3664038" y="1663782"/>
            <a:chExt cx="1815900" cy="1815900"/>
          </a:xfrm>
        </p:grpSpPr>
        <p:sp>
          <p:nvSpPr>
            <p:cNvPr id="103" name="Shape 103"/>
            <p:cNvSpPr/>
            <p:nvPr/>
          </p:nvSpPr>
          <p:spPr>
            <a:xfrm>
              <a:off x="3664038" y="1663782"/>
              <a:ext cx="1815900" cy="1815900"/>
            </a:xfrm>
            <a:prstGeom prst="ellipse">
              <a:avLst/>
            </a:prstGeom>
            <a:solidFill>
              <a:srgbClr val="1155CC"/>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txBox="1"/>
            <p:nvPr/>
          </p:nvSpPr>
          <p:spPr>
            <a:xfrm>
              <a:off x="3899988" y="2158482"/>
              <a:ext cx="1344000" cy="826500"/>
            </a:xfrm>
            <a:prstGeom prst="rect">
              <a:avLst/>
            </a:prstGeom>
            <a:solidFill>
              <a:srgbClr val="1155CC"/>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b="1" lang="en-GB">
                  <a:solidFill>
                    <a:srgbClr val="FFFFFF"/>
                  </a:solidFill>
                  <a:latin typeface="Roboto"/>
                  <a:ea typeface="Roboto"/>
                  <a:cs typeface="Roboto"/>
                  <a:sym typeface="Roboto"/>
                </a:rPr>
                <a:t>Our Students</a:t>
              </a:r>
              <a:endParaRPr b="1">
                <a:solidFill>
                  <a:srgbClr val="FFFFFF"/>
                </a:solidFill>
                <a:latin typeface="Roboto"/>
                <a:ea typeface="Roboto"/>
                <a:cs typeface="Roboto"/>
                <a:sym typeface="Roboto"/>
              </a:endParaRPr>
            </a:p>
          </p:txBody>
        </p:sp>
      </p:grpSp>
      <p:grpSp>
        <p:nvGrpSpPr>
          <p:cNvPr id="105" name="Shape 105"/>
          <p:cNvGrpSpPr/>
          <p:nvPr/>
        </p:nvGrpSpPr>
        <p:grpSpPr>
          <a:xfrm>
            <a:off x="4042015" y="846704"/>
            <a:ext cx="1068600" cy="1068600"/>
            <a:chOff x="2859873" y="853971"/>
            <a:chExt cx="1068600" cy="1068600"/>
          </a:xfrm>
        </p:grpSpPr>
        <p:sp>
          <p:nvSpPr>
            <p:cNvPr id="106" name="Shape 106"/>
            <p:cNvSpPr/>
            <p:nvPr/>
          </p:nvSpPr>
          <p:spPr>
            <a:xfrm>
              <a:off x="2859873" y="853971"/>
              <a:ext cx="1068600" cy="1068600"/>
            </a:xfrm>
            <a:prstGeom prst="ellipse">
              <a:avLst/>
            </a:prstGeom>
            <a:solidFill>
              <a:srgbClr val="1C45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nvSpPr>
          <p:spPr>
            <a:xfrm>
              <a:off x="3012800" y="1022197"/>
              <a:ext cx="762600" cy="732300"/>
            </a:xfrm>
            <a:prstGeom prst="rect">
              <a:avLst/>
            </a:prstGeom>
            <a:solidFill>
              <a:srgbClr val="1C4587"/>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GB" sz="800">
                  <a:solidFill>
                    <a:srgbClr val="FFFFFF"/>
                  </a:solidFill>
                  <a:latin typeface="Roboto"/>
                  <a:ea typeface="Roboto"/>
                  <a:cs typeface="Roboto"/>
                  <a:sym typeface="Roboto"/>
                </a:rPr>
                <a:t>Language</a:t>
              </a:r>
              <a:endParaRPr sz="800">
                <a:solidFill>
                  <a:srgbClr val="FFFFFF"/>
                </a:solidFill>
                <a:latin typeface="Roboto"/>
                <a:ea typeface="Roboto"/>
                <a:cs typeface="Roboto"/>
                <a:sym typeface="Roboto"/>
              </a:endParaRPr>
            </a:p>
          </p:txBody>
        </p:sp>
      </p:grpSp>
      <p:grpSp>
        <p:nvGrpSpPr>
          <p:cNvPr id="108" name="Shape 108"/>
          <p:cNvGrpSpPr/>
          <p:nvPr/>
        </p:nvGrpSpPr>
        <p:grpSpPr>
          <a:xfrm>
            <a:off x="4032195" y="4034248"/>
            <a:ext cx="1068600" cy="1068600"/>
            <a:chOff x="5214448" y="3234278"/>
            <a:chExt cx="1068600" cy="1068600"/>
          </a:xfrm>
        </p:grpSpPr>
        <p:sp>
          <p:nvSpPr>
            <p:cNvPr id="109" name="Shape 109"/>
            <p:cNvSpPr/>
            <p:nvPr/>
          </p:nvSpPr>
          <p:spPr>
            <a:xfrm>
              <a:off x="5214448" y="3234278"/>
              <a:ext cx="1068600" cy="1068600"/>
            </a:xfrm>
            <a:prstGeom prst="ellipse">
              <a:avLst/>
            </a:prstGeom>
            <a:solidFill>
              <a:srgbClr val="1C45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nvSpPr>
          <p:spPr>
            <a:xfrm>
              <a:off x="5367379" y="3402505"/>
              <a:ext cx="843600" cy="732300"/>
            </a:xfrm>
            <a:prstGeom prst="rect">
              <a:avLst/>
            </a:prstGeom>
            <a:solidFill>
              <a:srgbClr val="1C4587"/>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GB" sz="800">
                  <a:solidFill>
                    <a:srgbClr val="FFFFFF"/>
                  </a:solidFill>
                  <a:latin typeface="Roboto"/>
                  <a:ea typeface="Roboto"/>
                  <a:cs typeface="Roboto"/>
                  <a:sym typeface="Roboto"/>
                </a:rPr>
                <a:t>Expectations</a:t>
              </a:r>
              <a:endParaRPr sz="800">
                <a:solidFill>
                  <a:srgbClr val="FFFFFF"/>
                </a:solidFill>
                <a:latin typeface="Roboto"/>
                <a:ea typeface="Roboto"/>
                <a:cs typeface="Roboto"/>
                <a:sym typeface="Roboto"/>
              </a:endParaRPr>
            </a:p>
          </p:txBody>
        </p:sp>
      </p:grpSp>
      <p:grpSp>
        <p:nvGrpSpPr>
          <p:cNvPr id="111" name="Shape 111"/>
          <p:cNvGrpSpPr/>
          <p:nvPr/>
        </p:nvGrpSpPr>
        <p:grpSpPr>
          <a:xfrm>
            <a:off x="2445870" y="2441900"/>
            <a:ext cx="1068600" cy="1068600"/>
            <a:chOff x="5214448" y="3234278"/>
            <a:chExt cx="1068600" cy="1068600"/>
          </a:xfrm>
        </p:grpSpPr>
        <p:sp>
          <p:nvSpPr>
            <p:cNvPr id="112" name="Shape 112"/>
            <p:cNvSpPr/>
            <p:nvPr/>
          </p:nvSpPr>
          <p:spPr>
            <a:xfrm>
              <a:off x="5214448" y="3234278"/>
              <a:ext cx="1068600" cy="1068600"/>
            </a:xfrm>
            <a:prstGeom prst="ellipse">
              <a:avLst/>
            </a:prstGeom>
            <a:solidFill>
              <a:srgbClr val="1C45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5367375" y="3402503"/>
              <a:ext cx="762600" cy="732300"/>
            </a:xfrm>
            <a:prstGeom prst="rect">
              <a:avLst/>
            </a:prstGeom>
            <a:solidFill>
              <a:srgbClr val="1C4587"/>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GB" sz="800">
                  <a:solidFill>
                    <a:srgbClr val="FFFFFF"/>
                  </a:solidFill>
                  <a:latin typeface="Roboto"/>
                  <a:ea typeface="Roboto"/>
                  <a:cs typeface="Roboto"/>
                  <a:sym typeface="Roboto"/>
                </a:rPr>
                <a:t>Faculty</a:t>
              </a:r>
              <a:endParaRPr sz="800">
                <a:solidFill>
                  <a:srgbClr val="FFFFFF"/>
                </a:solidFill>
                <a:latin typeface="Roboto"/>
                <a:ea typeface="Roboto"/>
                <a:cs typeface="Roboto"/>
                <a:sym typeface="Roboto"/>
              </a:endParaRPr>
            </a:p>
          </p:txBody>
        </p:sp>
      </p:grpSp>
      <p:grpSp>
        <p:nvGrpSpPr>
          <p:cNvPr id="114" name="Shape 114"/>
          <p:cNvGrpSpPr/>
          <p:nvPr/>
        </p:nvGrpSpPr>
        <p:grpSpPr>
          <a:xfrm>
            <a:off x="5631378" y="2441900"/>
            <a:ext cx="1068600" cy="1068600"/>
            <a:chOff x="5214448" y="3234278"/>
            <a:chExt cx="1068600" cy="1068600"/>
          </a:xfrm>
        </p:grpSpPr>
        <p:sp>
          <p:nvSpPr>
            <p:cNvPr id="115" name="Shape 115"/>
            <p:cNvSpPr/>
            <p:nvPr/>
          </p:nvSpPr>
          <p:spPr>
            <a:xfrm>
              <a:off x="5214448" y="3234278"/>
              <a:ext cx="1068600" cy="1068600"/>
            </a:xfrm>
            <a:prstGeom prst="ellipse">
              <a:avLst/>
            </a:prstGeom>
            <a:solidFill>
              <a:srgbClr val="1C45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nvSpPr>
          <p:spPr>
            <a:xfrm>
              <a:off x="5367375" y="3402503"/>
              <a:ext cx="762600" cy="732300"/>
            </a:xfrm>
            <a:prstGeom prst="rect">
              <a:avLst/>
            </a:prstGeom>
            <a:solidFill>
              <a:srgbClr val="1C4587"/>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GB" sz="800">
                  <a:solidFill>
                    <a:srgbClr val="FFFFFF"/>
                  </a:solidFill>
                  <a:latin typeface="Roboto"/>
                  <a:ea typeface="Roboto"/>
                  <a:cs typeface="Roboto"/>
                  <a:sym typeface="Roboto"/>
                </a:rPr>
                <a:t>Experience</a:t>
              </a:r>
              <a:endParaRPr sz="800">
                <a:solidFill>
                  <a:srgbClr val="FFFFFF"/>
                </a:solidFill>
                <a:latin typeface="Roboto"/>
                <a:ea typeface="Roboto"/>
                <a:cs typeface="Roboto"/>
                <a:sym typeface="Roboto"/>
              </a:endParaRPr>
            </a:p>
          </p:txBody>
        </p:sp>
      </p:grpSp>
      <p:sp>
        <p:nvSpPr>
          <p:cNvPr id="117" name="Shape 117"/>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18" name="Shape 118"/>
          <p:cNvSpPr txBox="1"/>
          <p:nvPr/>
        </p:nvSpPr>
        <p:spPr>
          <a:xfrm>
            <a:off x="3433475"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Our User</a:t>
            </a:r>
            <a:endParaRPr b="1" sz="1000"/>
          </a:p>
        </p:txBody>
      </p:sp>
      <p:sp>
        <p:nvSpPr>
          <p:cNvPr id="119" name="Shape 119"/>
          <p:cNvSpPr txBox="1"/>
          <p:nvPr/>
        </p:nvSpPr>
        <p:spPr>
          <a:xfrm>
            <a:off x="503425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Solution</a:t>
            </a:r>
            <a:endParaRPr sz="1000"/>
          </a:p>
        </p:txBody>
      </p:sp>
      <p:sp>
        <p:nvSpPr>
          <p:cNvPr id="120" name="Shape 120"/>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26" name="Shape 126"/>
          <p:cNvPicPr preferRelativeResize="0"/>
          <p:nvPr/>
        </p:nvPicPr>
        <p:blipFill>
          <a:blip r:embed="rId4">
            <a:alphaModFix/>
          </a:blip>
          <a:stretch>
            <a:fillRect/>
          </a:stretch>
        </p:blipFill>
        <p:spPr>
          <a:xfrm>
            <a:off x="8477100" y="2775"/>
            <a:ext cx="666900" cy="666900"/>
          </a:xfrm>
          <a:prstGeom prst="rect">
            <a:avLst/>
          </a:prstGeom>
          <a:noFill/>
          <a:ln>
            <a:noFill/>
          </a:ln>
        </p:spPr>
      </p:pic>
      <p:grpSp>
        <p:nvGrpSpPr>
          <p:cNvPr id="127" name="Shape 127"/>
          <p:cNvGrpSpPr/>
          <p:nvPr/>
        </p:nvGrpSpPr>
        <p:grpSpPr>
          <a:xfrm rot="5400000">
            <a:off x="2903700" y="625362"/>
            <a:ext cx="3336610" cy="4541422"/>
            <a:chOff x="2991269" y="1153325"/>
            <a:chExt cx="3514811" cy="3252003"/>
          </a:xfrm>
        </p:grpSpPr>
        <p:sp>
          <p:nvSpPr>
            <p:cNvPr id="128" name="Shape 128"/>
            <p:cNvSpPr/>
            <p:nvPr/>
          </p:nvSpPr>
          <p:spPr>
            <a:xfrm>
              <a:off x="3477586" y="2585458"/>
              <a:ext cx="2541910" cy="950456"/>
            </a:xfrm>
            <a:custGeom>
              <a:pathLst>
                <a:path extrusionOk="0" h="43529" w="126826">
                  <a:moveTo>
                    <a:pt x="0" y="20002"/>
                  </a:moveTo>
                  <a:lnTo>
                    <a:pt x="63389" y="43529"/>
                  </a:lnTo>
                  <a:lnTo>
                    <a:pt x="126826" y="19907"/>
                  </a:lnTo>
                  <a:lnTo>
                    <a:pt x="63580" y="0"/>
                  </a:lnTo>
                  <a:close/>
                </a:path>
              </a:pathLst>
            </a:custGeom>
            <a:solidFill>
              <a:srgbClr val="FFFF00"/>
            </a:solidFill>
            <a:ln>
              <a:noFill/>
            </a:ln>
          </p:spPr>
        </p:sp>
        <p:sp>
          <p:nvSpPr>
            <p:cNvPr id="129" name="Shape 129"/>
            <p:cNvSpPr/>
            <p:nvPr/>
          </p:nvSpPr>
          <p:spPr>
            <a:xfrm>
              <a:off x="2991269"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1C4587"/>
            </a:solidFill>
            <a:ln>
              <a:noFill/>
            </a:ln>
          </p:spPr>
        </p:sp>
        <p:sp>
          <p:nvSpPr>
            <p:cNvPr id="130" name="Shape 130"/>
            <p:cNvSpPr/>
            <p:nvPr/>
          </p:nvSpPr>
          <p:spPr>
            <a:xfrm flipH="1">
              <a:off x="4747852"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1155CC"/>
            </a:solidFill>
            <a:ln>
              <a:noFill/>
            </a:ln>
          </p:spPr>
        </p:sp>
        <p:sp>
          <p:nvSpPr>
            <p:cNvPr id="131" name="Shape 131"/>
            <p:cNvSpPr/>
            <p:nvPr/>
          </p:nvSpPr>
          <p:spPr>
            <a:xfrm>
              <a:off x="3969199" y="2001324"/>
              <a:ext cx="1565850" cy="585863"/>
            </a:xfrm>
            <a:custGeom>
              <a:pathLst>
                <a:path extrusionOk="0" h="8150" w="24053">
                  <a:moveTo>
                    <a:pt x="0" y="3827"/>
                  </a:moveTo>
                  <a:lnTo>
                    <a:pt x="11976" y="8150"/>
                  </a:lnTo>
                  <a:lnTo>
                    <a:pt x="24053" y="3827"/>
                  </a:lnTo>
                  <a:lnTo>
                    <a:pt x="12126" y="0"/>
                  </a:lnTo>
                  <a:close/>
                </a:path>
              </a:pathLst>
            </a:custGeom>
            <a:solidFill>
              <a:srgbClr val="FFFF00"/>
            </a:solidFill>
            <a:ln>
              <a:noFill/>
            </a:ln>
          </p:spPr>
        </p:sp>
        <p:sp>
          <p:nvSpPr>
            <p:cNvPr id="132" name="Shape 132"/>
            <p:cNvSpPr/>
            <p:nvPr/>
          </p:nvSpPr>
          <p:spPr>
            <a:xfrm>
              <a:off x="3563255" y="2275837"/>
              <a:ext cx="1189300" cy="1015326"/>
            </a:xfrm>
            <a:custGeom>
              <a:pathLst>
                <a:path extrusionOk="0" h="14114" w="18238">
                  <a:moveTo>
                    <a:pt x="6262" y="0"/>
                  </a:moveTo>
                  <a:lnTo>
                    <a:pt x="18238" y="4324"/>
                  </a:lnTo>
                  <a:lnTo>
                    <a:pt x="18238" y="14114"/>
                  </a:lnTo>
                  <a:lnTo>
                    <a:pt x="0" y="7554"/>
                  </a:lnTo>
                  <a:close/>
                </a:path>
              </a:pathLst>
            </a:custGeom>
            <a:solidFill>
              <a:srgbClr val="1C4587"/>
            </a:solidFill>
            <a:ln>
              <a:noFill/>
            </a:ln>
          </p:spPr>
        </p:sp>
        <p:sp>
          <p:nvSpPr>
            <p:cNvPr id="133" name="Shape 133"/>
            <p:cNvSpPr/>
            <p:nvPr/>
          </p:nvSpPr>
          <p:spPr>
            <a:xfrm flipH="1">
              <a:off x="4749365" y="2275837"/>
              <a:ext cx="1189300" cy="1015326"/>
            </a:xfrm>
            <a:custGeom>
              <a:pathLst>
                <a:path extrusionOk="0" h="14114" w="18238">
                  <a:moveTo>
                    <a:pt x="6262" y="0"/>
                  </a:moveTo>
                  <a:lnTo>
                    <a:pt x="18238" y="4324"/>
                  </a:lnTo>
                  <a:lnTo>
                    <a:pt x="18238" y="14114"/>
                  </a:lnTo>
                  <a:lnTo>
                    <a:pt x="0" y="7554"/>
                  </a:lnTo>
                  <a:close/>
                </a:path>
              </a:pathLst>
            </a:custGeom>
            <a:solidFill>
              <a:srgbClr val="1155CC"/>
            </a:solidFill>
            <a:ln>
              <a:noFill/>
            </a:ln>
          </p:spPr>
        </p:sp>
        <p:sp>
          <p:nvSpPr>
            <p:cNvPr id="134" name="Shape 134"/>
            <p:cNvSpPr/>
            <p:nvPr/>
          </p:nvSpPr>
          <p:spPr>
            <a:xfrm>
              <a:off x="4059061" y="1153325"/>
              <a:ext cx="693508" cy="1201140"/>
            </a:xfrm>
            <a:custGeom>
              <a:pathLst>
                <a:path extrusionOk="0" h="16697" w="10635">
                  <a:moveTo>
                    <a:pt x="10635" y="0"/>
                  </a:moveTo>
                  <a:lnTo>
                    <a:pt x="0" y="12722"/>
                  </a:lnTo>
                  <a:lnTo>
                    <a:pt x="10635" y="16697"/>
                  </a:lnTo>
                  <a:close/>
                </a:path>
              </a:pathLst>
            </a:custGeom>
            <a:solidFill>
              <a:srgbClr val="1C4587"/>
            </a:solidFill>
            <a:ln>
              <a:noFill/>
            </a:ln>
          </p:spPr>
        </p:sp>
        <p:sp>
          <p:nvSpPr>
            <p:cNvPr id="135" name="Shape 135"/>
            <p:cNvSpPr/>
            <p:nvPr/>
          </p:nvSpPr>
          <p:spPr>
            <a:xfrm flipH="1">
              <a:off x="4749350" y="1153325"/>
              <a:ext cx="693508" cy="1201140"/>
            </a:xfrm>
            <a:custGeom>
              <a:pathLst>
                <a:path extrusionOk="0" h="16697" w="10635">
                  <a:moveTo>
                    <a:pt x="10635" y="0"/>
                  </a:moveTo>
                  <a:lnTo>
                    <a:pt x="0" y="12722"/>
                  </a:lnTo>
                  <a:lnTo>
                    <a:pt x="10635" y="16697"/>
                  </a:lnTo>
                  <a:close/>
                </a:path>
              </a:pathLst>
            </a:custGeom>
            <a:solidFill>
              <a:srgbClr val="1155CC"/>
            </a:solidFill>
            <a:ln>
              <a:noFill/>
            </a:ln>
          </p:spPr>
        </p:sp>
      </p:grpSp>
      <p:sp>
        <p:nvSpPr>
          <p:cNvPr id="136" name="Shape 136"/>
          <p:cNvSpPr txBox="1"/>
          <p:nvPr/>
        </p:nvSpPr>
        <p:spPr>
          <a:xfrm>
            <a:off x="462675" y="1728950"/>
            <a:ext cx="2179500" cy="125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nvSpPr>
        <p:spPr>
          <a:xfrm rot="1416427">
            <a:off x="3952493" y="1513624"/>
            <a:ext cx="2386739" cy="479608"/>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2000">
                <a:latin typeface="Helvetica Neue Light"/>
                <a:ea typeface="Helvetica Neue Light"/>
                <a:cs typeface="Helvetica Neue Light"/>
                <a:sym typeface="Helvetica Neue Light"/>
              </a:rPr>
              <a:t>Employment Funnel</a:t>
            </a:r>
            <a:endParaRPr sz="2000">
              <a:latin typeface="Helvetica Neue Light"/>
              <a:ea typeface="Helvetica Neue Light"/>
              <a:cs typeface="Helvetica Neue Light"/>
              <a:sym typeface="Helvetica Neue Light"/>
            </a:endParaRPr>
          </a:p>
        </p:txBody>
      </p:sp>
      <p:sp>
        <p:nvSpPr>
          <p:cNvPr id="138" name="Shape 138"/>
          <p:cNvSpPr txBox="1"/>
          <p:nvPr/>
        </p:nvSpPr>
        <p:spPr>
          <a:xfrm>
            <a:off x="510400" y="2449525"/>
            <a:ext cx="1649100" cy="89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latin typeface="Helvetica Neue Light"/>
                <a:ea typeface="Helvetica Neue Light"/>
                <a:cs typeface="Helvetica Neue Light"/>
                <a:sym typeface="Helvetica Neue Light"/>
              </a:rPr>
              <a:t>Un-focused</a:t>
            </a:r>
            <a:endParaRPr>
              <a:latin typeface="Helvetica Neue Light"/>
              <a:ea typeface="Helvetica Neue Light"/>
              <a:cs typeface="Helvetica Neue Light"/>
              <a:sym typeface="Helvetica Neue Light"/>
            </a:endParaRPr>
          </a:p>
          <a:p>
            <a:pPr indent="0" lvl="0" marL="0">
              <a:spcBef>
                <a:spcPts val="0"/>
              </a:spcBef>
              <a:spcAft>
                <a:spcPts val="0"/>
              </a:spcAft>
              <a:buNone/>
            </a:pPr>
            <a:r>
              <a:rPr lang="en-GB">
                <a:latin typeface="Helvetica Neue Light"/>
                <a:ea typeface="Helvetica Neue Light"/>
                <a:cs typeface="Helvetica Neue Light"/>
                <a:sym typeface="Helvetica Neue Light"/>
              </a:rPr>
              <a:t>In-experienced</a:t>
            </a:r>
            <a:endParaRPr>
              <a:latin typeface="Helvetica Neue Light"/>
              <a:ea typeface="Helvetica Neue Light"/>
              <a:cs typeface="Helvetica Neue Light"/>
              <a:sym typeface="Helvetica Neue Light"/>
            </a:endParaRPr>
          </a:p>
          <a:p>
            <a:pPr indent="0" lvl="0" marL="0">
              <a:spcBef>
                <a:spcPts val="0"/>
              </a:spcBef>
              <a:spcAft>
                <a:spcPts val="0"/>
              </a:spcAft>
              <a:buNone/>
            </a:pPr>
            <a:r>
              <a:rPr lang="en-GB">
                <a:latin typeface="Helvetica Neue Light"/>
                <a:ea typeface="Helvetica Neue Light"/>
                <a:cs typeface="Helvetica Neue Light"/>
                <a:sym typeface="Helvetica Neue Light"/>
              </a:rPr>
              <a:t>Un-prepared</a:t>
            </a:r>
            <a:endParaRPr>
              <a:latin typeface="Helvetica Neue Light"/>
              <a:ea typeface="Helvetica Neue Light"/>
              <a:cs typeface="Helvetica Neue Light"/>
              <a:sym typeface="Helvetica Neue Light"/>
            </a:endParaRPr>
          </a:p>
        </p:txBody>
      </p:sp>
      <p:sp>
        <p:nvSpPr>
          <p:cNvPr id="139" name="Shape 139"/>
          <p:cNvSpPr txBox="1"/>
          <p:nvPr/>
        </p:nvSpPr>
        <p:spPr>
          <a:xfrm>
            <a:off x="6842725" y="2449525"/>
            <a:ext cx="1649100" cy="89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latin typeface="Helvetica Neue Light"/>
                <a:ea typeface="Helvetica Neue Light"/>
                <a:cs typeface="Helvetica Neue Light"/>
                <a:sym typeface="Helvetica Neue Light"/>
              </a:rPr>
              <a:t>Definite</a:t>
            </a:r>
            <a:endParaRPr>
              <a:latin typeface="Helvetica Neue Light"/>
              <a:ea typeface="Helvetica Neue Light"/>
              <a:cs typeface="Helvetica Neue Light"/>
              <a:sym typeface="Helvetica Neue Light"/>
            </a:endParaRPr>
          </a:p>
          <a:p>
            <a:pPr indent="0" lvl="0" marL="0" rtl="0">
              <a:spcBef>
                <a:spcPts val="0"/>
              </a:spcBef>
              <a:spcAft>
                <a:spcPts val="0"/>
              </a:spcAft>
              <a:buNone/>
            </a:pPr>
            <a:r>
              <a:rPr lang="en-GB">
                <a:latin typeface="Helvetica Neue Light"/>
                <a:ea typeface="Helvetica Neue Light"/>
                <a:cs typeface="Helvetica Neue Light"/>
                <a:sym typeface="Helvetica Neue Light"/>
              </a:rPr>
              <a:t>Professional</a:t>
            </a:r>
            <a:endParaRPr>
              <a:latin typeface="Helvetica Neue Light"/>
              <a:ea typeface="Helvetica Neue Light"/>
              <a:cs typeface="Helvetica Neue Light"/>
              <a:sym typeface="Helvetica Neue Light"/>
            </a:endParaRPr>
          </a:p>
          <a:p>
            <a:pPr indent="0" lvl="0" marL="0" rtl="0">
              <a:spcBef>
                <a:spcPts val="0"/>
              </a:spcBef>
              <a:spcAft>
                <a:spcPts val="0"/>
              </a:spcAft>
              <a:buNone/>
            </a:pPr>
            <a:r>
              <a:rPr lang="en-GB">
                <a:latin typeface="Helvetica Neue Light"/>
                <a:ea typeface="Helvetica Neue Light"/>
                <a:cs typeface="Helvetica Neue Light"/>
                <a:sym typeface="Helvetica Neue Light"/>
              </a:rPr>
              <a:t>Equipped</a:t>
            </a:r>
            <a:endParaRPr>
              <a:latin typeface="Helvetica Neue Light"/>
              <a:ea typeface="Helvetica Neue Light"/>
              <a:cs typeface="Helvetica Neue Light"/>
              <a:sym typeface="Helvetica Neue Light"/>
            </a:endParaRPr>
          </a:p>
        </p:txBody>
      </p:sp>
      <p:sp>
        <p:nvSpPr>
          <p:cNvPr id="140" name="Shape 140"/>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41" name="Shape 141"/>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142" name="Shape 142"/>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143" name="Shape 143"/>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49" name="Shape 149"/>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150" name="Shape 150"/>
          <p:cNvSpPr txBox="1"/>
          <p:nvPr/>
        </p:nvSpPr>
        <p:spPr>
          <a:xfrm>
            <a:off x="462675" y="1728950"/>
            <a:ext cx="2179500" cy="12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52" name="Shape 152"/>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153" name="Shape 153"/>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154" name="Shape 154"/>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
        <p:nvSpPr>
          <p:cNvPr id="155" name="Shape 155"/>
          <p:cNvSpPr txBox="1"/>
          <p:nvPr/>
        </p:nvSpPr>
        <p:spPr>
          <a:xfrm>
            <a:off x="929725" y="1185900"/>
            <a:ext cx="7194000" cy="3136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[Meta] Redirect student’s mental energy from Search to Apply</a:t>
            </a:r>
            <a:endParaRPr sz="1800">
              <a:latin typeface="Helvetica Neue Light"/>
              <a:ea typeface="Helvetica Neue Light"/>
              <a:cs typeface="Helvetica Neue Light"/>
              <a:sym typeface="Helvetica Neue Light"/>
            </a:endParaRPr>
          </a:p>
          <a:p>
            <a:pPr indent="-342900" lvl="0" marL="457200" rtl="0">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[Meta] Gamify process and spoon-feed resources</a:t>
            </a:r>
            <a:br>
              <a:rPr lang="en-GB" sz="1800">
                <a:latin typeface="Helvetica Neue Light"/>
                <a:ea typeface="Helvetica Neue Light"/>
                <a:cs typeface="Helvetica Neue Light"/>
                <a:sym typeface="Helvetica Neue Light"/>
              </a:rPr>
            </a:b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Personalized filtering / recommendation (anonymous)</a:t>
            </a: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Categorized sorting - Dream | Reach | Safe</a:t>
            </a: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Goal setting (number of applications to send out)</a:t>
            </a: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Auto-prioritization + Reminders/Calendar export</a:t>
            </a: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Tutorial / Test / Questionnaire</a:t>
            </a:r>
            <a:endParaRPr sz="1800">
              <a:latin typeface="Helvetica Neue Light"/>
              <a:ea typeface="Helvetica Neue Light"/>
              <a:cs typeface="Helvetica Neue Light"/>
              <a:sym typeface="Helvetica Neue Light"/>
            </a:endParaRPr>
          </a:p>
          <a:p>
            <a:pPr indent="-342900" lvl="1" marL="914400" rtl="0">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Materials Peer Review</a:t>
            </a:r>
            <a:br>
              <a:rPr lang="en-GB" sz="1800">
                <a:latin typeface="Helvetica Neue Light"/>
                <a:ea typeface="Helvetica Neue Light"/>
                <a:cs typeface="Helvetica Neue Light"/>
                <a:sym typeface="Helvetica Neue Light"/>
              </a:rPr>
            </a:br>
            <a:endParaRPr sz="1800">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61" name="Shape 161"/>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162" name="Shape 162"/>
          <p:cNvSpPr txBox="1"/>
          <p:nvPr/>
        </p:nvSpPr>
        <p:spPr>
          <a:xfrm>
            <a:off x="462675" y="1728950"/>
            <a:ext cx="2179500" cy="12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63" name="Shape 163"/>
          <p:cNvPicPr preferRelativeResize="0"/>
          <p:nvPr/>
        </p:nvPicPr>
        <p:blipFill>
          <a:blip r:embed="rId5">
            <a:alphaModFix/>
          </a:blip>
          <a:stretch>
            <a:fillRect/>
          </a:stretch>
        </p:blipFill>
        <p:spPr>
          <a:xfrm>
            <a:off x="133350" y="791999"/>
            <a:ext cx="2241850" cy="3987524"/>
          </a:xfrm>
          <a:prstGeom prst="rect">
            <a:avLst/>
          </a:prstGeom>
          <a:noFill/>
          <a:ln>
            <a:noFill/>
          </a:ln>
        </p:spPr>
      </p:pic>
      <p:pic>
        <p:nvPicPr>
          <p:cNvPr id="164" name="Shape 164"/>
          <p:cNvPicPr preferRelativeResize="0"/>
          <p:nvPr/>
        </p:nvPicPr>
        <p:blipFill>
          <a:blip r:embed="rId6">
            <a:alphaModFix/>
          </a:blip>
          <a:stretch>
            <a:fillRect/>
          </a:stretch>
        </p:blipFill>
        <p:spPr>
          <a:xfrm>
            <a:off x="2758975" y="1124625"/>
            <a:ext cx="6197026" cy="3486372"/>
          </a:xfrm>
          <a:prstGeom prst="rect">
            <a:avLst/>
          </a:prstGeom>
          <a:noFill/>
          <a:ln>
            <a:noFill/>
          </a:ln>
        </p:spPr>
      </p:pic>
      <p:sp>
        <p:nvSpPr>
          <p:cNvPr id="165" name="Shape 165"/>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66" name="Shape 166"/>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167" name="Shape 167"/>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168" name="Shape 168"/>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0" y="2775"/>
            <a:ext cx="1392490" cy="442250"/>
          </a:xfrm>
          <a:prstGeom prst="rect">
            <a:avLst/>
          </a:prstGeom>
          <a:noFill/>
          <a:ln>
            <a:noFill/>
          </a:ln>
        </p:spPr>
      </p:pic>
      <p:pic>
        <p:nvPicPr>
          <p:cNvPr id="174" name="Shape 174"/>
          <p:cNvPicPr preferRelativeResize="0"/>
          <p:nvPr/>
        </p:nvPicPr>
        <p:blipFill>
          <a:blip r:embed="rId4">
            <a:alphaModFix/>
          </a:blip>
          <a:stretch>
            <a:fillRect/>
          </a:stretch>
        </p:blipFill>
        <p:spPr>
          <a:xfrm>
            <a:off x="8477100" y="2775"/>
            <a:ext cx="666900" cy="666900"/>
          </a:xfrm>
          <a:prstGeom prst="rect">
            <a:avLst/>
          </a:prstGeom>
          <a:noFill/>
          <a:ln>
            <a:noFill/>
          </a:ln>
        </p:spPr>
      </p:pic>
      <p:sp>
        <p:nvSpPr>
          <p:cNvPr id="175" name="Shape 175"/>
          <p:cNvSpPr txBox="1"/>
          <p:nvPr/>
        </p:nvSpPr>
        <p:spPr>
          <a:xfrm>
            <a:off x="462675" y="1728950"/>
            <a:ext cx="2179500" cy="12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txBox="1"/>
          <p:nvPr/>
        </p:nvSpPr>
        <p:spPr>
          <a:xfrm>
            <a:off x="1832700"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Problem</a:t>
            </a:r>
            <a:endParaRPr sz="1000"/>
          </a:p>
        </p:txBody>
      </p:sp>
      <p:sp>
        <p:nvSpPr>
          <p:cNvPr id="177" name="Shape 177"/>
          <p:cNvSpPr txBox="1"/>
          <p:nvPr/>
        </p:nvSpPr>
        <p:spPr>
          <a:xfrm>
            <a:off x="34334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Our User</a:t>
            </a:r>
            <a:endParaRPr sz="1000"/>
          </a:p>
        </p:txBody>
      </p:sp>
      <p:sp>
        <p:nvSpPr>
          <p:cNvPr id="178" name="Shape 178"/>
          <p:cNvSpPr txBox="1"/>
          <p:nvPr/>
        </p:nvSpPr>
        <p:spPr>
          <a:xfrm>
            <a:off x="5034250" y="135375"/>
            <a:ext cx="1047000" cy="48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Solution</a:t>
            </a:r>
            <a:endParaRPr b="1" sz="1000"/>
          </a:p>
        </p:txBody>
      </p:sp>
      <p:sp>
        <p:nvSpPr>
          <p:cNvPr id="179" name="Shape 179"/>
          <p:cNvSpPr txBox="1"/>
          <p:nvPr/>
        </p:nvSpPr>
        <p:spPr>
          <a:xfrm>
            <a:off x="6755675" y="135375"/>
            <a:ext cx="1047000" cy="48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Timeline</a:t>
            </a:r>
            <a:endParaRPr sz="1000"/>
          </a:p>
        </p:txBody>
      </p:sp>
      <p:pic>
        <p:nvPicPr>
          <p:cNvPr id="180" name="Shape 180"/>
          <p:cNvPicPr preferRelativeResize="0"/>
          <p:nvPr/>
        </p:nvPicPr>
        <p:blipFill>
          <a:blip r:embed="rId5">
            <a:alphaModFix/>
          </a:blip>
          <a:stretch>
            <a:fillRect/>
          </a:stretch>
        </p:blipFill>
        <p:spPr>
          <a:xfrm>
            <a:off x="1271475" y="939575"/>
            <a:ext cx="6601049" cy="326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