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9" autoAdjust="0"/>
  </p:normalViewPr>
  <p:slideViewPr>
    <p:cSldViewPr snapToGrid="0" snapToObjects="1">
      <p:cViewPr varScale="1">
        <p:scale>
          <a:sx n="74" d="100"/>
          <a:sy n="74" d="100"/>
        </p:scale>
        <p:origin x="-2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006AB-F5D1-AC47-88D2-06A75C71972E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94A18-66BC-F34A-9322-C109FD08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94A18-66BC-F34A-9322-C109FD08CD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November 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7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orkshop@ueseo.org" TargetMode="Externa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5" Type="http://schemas.openxmlformats.org/officeDocument/2006/relationships/image" Target="../media/image14.png"/><Relationship Id="rId6" Type="http://schemas.microsoft.com/office/2007/relationships/hdphoto" Target="../media/hdphoto2.wdp"/><Relationship Id="rId7" Type="http://schemas.openxmlformats.org/officeDocument/2006/relationships/image" Target="../media/image15.png"/><Relationship Id="rId8" Type="http://schemas.openxmlformats.org/officeDocument/2006/relationships/image" Target="../media/image2.jpe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中大用户体验网站设计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何吉波</a:t>
            </a:r>
            <a:endParaRPr lang="en-US" altLang="zh-CN" dirty="0" smtClean="0"/>
          </a:p>
          <a:p>
            <a:r>
              <a:rPr lang="en-US" dirty="0" err="1" smtClean="0"/>
              <a:t>hejibo</a:t>
            </a:r>
            <a:r>
              <a:rPr lang="en-US" altLang="zh-CN" dirty="0" err="1" smtClean="0"/>
              <a:t>@usee.tech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8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1-02 at 2.1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2260"/>
          </a:xfrm>
          <a:prstGeom prst="rect">
            <a:avLst/>
          </a:prstGeom>
        </p:spPr>
      </p:pic>
      <p:pic>
        <p:nvPicPr>
          <p:cNvPr id="16" name="Picture 15" descr="usee logo横版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6" t="38220" r="60712" b="42813"/>
          <a:stretch/>
        </p:blipFill>
        <p:spPr>
          <a:xfrm>
            <a:off x="701778" y="1130301"/>
            <a:ext cx="969122" cy="332322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-4377758" y="1336924"/>
            <a:ext cx="3525599" cy="1253365"/>
          </a:xfrm>
          <a:prstGeom prst="borderCallout1">
            <a:avLst>
              <a:gd name="adj1" fmla="val 18750"/>
              <a:gd name="adj2" fmla="val -8333"/>
              <a:gd name="adj3" fmla="val -12097"/>
              <a:gd name="adj4" fmla="val 1403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左上角的中山大学的logo换成usee</a:t>
            </a:r>
            <a:r>
              <a:rPr lang="en-US" dirty="0"/>
              <a:t> </a:t>
            </a:r>
            <a:r>
              <a:rPr lang="en-US" dirty="0" err="1"/>
              <a:t>tech的logo</a:t>
            </a:r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useeet.github.io</a:t>
            </a:r>
            <a:r>
              <a:rPr lang="en-US" dirty="0"/>
              <a:t>/</a:t>
            </a:r>
            <a:r>
              <a:rPr lang="en-US" dirty="0" err="1"/>
              <a:t>uxcourse</a:t>
            </a:r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img</a:t>
            </a:r>
            <a:r>
              <a:rPr lang="en-US" dirty="0"/>
              <a:t>/</a:t>
            </a:r>
            <a:r>
              <a:rPr lang="en-US" dirty="0" err="1"/>
              <a:t>usee.jpg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92462" y="4650655"/>
            <a:ext cx="33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r>
              <a:rPr lang="en-US" dirty="0"/>
              <a:t>月1日前注册，享受</a:t>
            </a:r>
            <a:r>
              <a:rPr lang="en-US" b="1" dirty="0"/>
              <a:t>9.5折</a:t>
            </a:r>
            <a:r>
              <a:rPr lang="en-US" dirty="0"/>
              <a:t>提前注册优惠 （Early Bird</a:t>
            </a:r>
            <a:r>
              <a:rPr lang="en-US" dirty="0" smtClean="0"/>
              <a:t>）</a:t>
            </a:r>
            <a:endParaRPr lang="en-US" dirty="0"/>
          </a:p>
        </p:txBody>
      </p:sp>
      <p:sp>
        <p:nvSpPr>
          <p:cNvPr id="18" name="Line Callout 2 17"/>
          <p:cNvSpPr/>
          <p:nvPr/>
        </p:nvSpPr>
        <p:spPr>
          <a:xfrm>
            <a:off x="9144000" y="4224522"/>
            <a:ext cx="4342435" cy="16617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736"/>
              <a:gd name="adj6" fmla="val -57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</a:t>
            </a:r>
            <a:r>
              <a:rPr lang="zh-TW" altLang="en-US" dirty="0"/>
              <a:t>在“活动时间：</a:t>
            </a:r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24 - 26</a:t>
            </a:r>
            <a:r>
              <a:rPr lang="zh-TW" altLang="en-US" dirty="0"/>
              <a:t>日”下方加上下面的文字 ：</a:t>
            </a:r>
          </a:p>
          <a:p>
            <a:pPr algn="ctr"/>
            <a:r>
              <a:rPr lang="zh-TW" altLang="en-US" dirty="0"/>
              <a:t>“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日前注册，享受</a:t>
            </a:r>
            <a:r>
              <a:rPr lang="en-US" altLang="zh-TW" dirty="0"/>
              <a:t>9.5</a:t>
            </a:r>
            <a:r>
              <a:rPr lang="zh-TW" altLang="en-US" dirty="0"/>
              <a:t>折提前注册优惠 （</a:t>
            </a:r>
            <a:r>
              <a:rPr lang="en-US" altLang="zh-TW" dirty="0"/>
              <a:t>Early Bird</a:t>
            </a:r>
            <a:r>
              <a:rPr lang="zh-TW" altLang="en-US" dirty="0"/>
              <a:t>）”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9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1-02 at 2.17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947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0911" y="2473306"/>
            <a:ext cx="41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广东省广州市中山大学学</a:t>
            </a:r>
            <a:r>
              <a:rPr lang="zh-CN" altLang="en-US" dirty="0" smtClean="0"/>
              <a:t>人馆</a:t>
            </a:r>
            <a:r>
              <a:rPr lang="zh-CN" altLang="en-US" dirty="0"/>
              <a:t>酒店</a:t>
            </a:r>
            <a:r>
              <a:rPr lang="en-US" dirty="0"/>
              <a:t> 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9641093" y="1570884"/>
            <a:ext cx="2706858" cy="26237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419"/>
              <a:gd name="adj6" fmla="val -1158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在时间下面加上具体的会议地址：</a:t>
            </a:r>
            <a:endParaRPr lang="en-US" altLang="zh-CN" dirty="0" smtClean="0"/>
          </a:p>
          <a:p>
            <a:pPr algn="ctr"/>
            <a:r>
              <a:rPr lang="zh-CN" altLang="en-US" dirty="0"/>
              <a:t>广东省广州市中山大学学人馆酒店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16" name="Line Callout 2 15"/>
          <p:cNvSpPr/>
          <p:nvPr/>
        </p:nvSpPr>
        <p:spPr>
          <a:xfrm>
            <a:off x="-3542308" y="3392444"/>
            <a:ext cx="3408636" cy="985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032"/>
              <a:gd name="adj6" fmla="val 1346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在四个培训类目前加上数字 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  <a:r>
              <a:rPr lang="zh-TW" altLang="en-US" dirty="0"/>
              <a:t>， </a:t>
            </a:r>
            <a:r>
              <a:rPr lang="en-US" altLang="zh-TW" dirty="0"/>
              <a:t>3</a:t>
            </a:r>
            <a:r>
              <a:rPr lang="zh-TW" altLang="en-US" dirty="0"/>
              <a:t>， 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6993" y="3483702"/>
            <a:ext cx="5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63370" y="3451436"/>
            <a:ext cx="54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40186" y="3458336"/>
            <a:ext cx="4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17198" y="3490609"/>
            <a:ext cx="4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0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1-02 at 2.23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94" y="0"/>
            <a:ext cx="7060223" cy="6858000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-2985917" y="2002957"/>
            <a:ext cx="2832023" cy="2299585"/>
          </a:xfrm>
          <a:prstGeom prst="borderCallout1">
            <a:avLst>
              <a:gd name="adj1" fmla="val 18750"/>
              <a:gd name="adj2" fmla="val -8333"/>
              <a:gd name="adj3" fmla="val 114760"/>
              <a:gd name="adj4" fmla="val 2798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由于何景杰没有写职位，所以他的文字比别人高一些。 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r>
              <a:rPr lang="zh-CN" altLang="en-US" dirty="0" smtClean="0"/>
              <a:t>请把他的职位那一行空着，保证各个内容对齐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779691" y="566316"/>
            <a:ext cx="2508111" cy="3088996"/>
            <a:chOff x="6779691" y="566316"/>
            <a:chExt cx="2508111" cy="3088996"/>
          </a:xfrm>
        </p:grpSpPr>
        <p:sp>
          <p:nvSpPr>
            <p:cNvPr id="17" name="Rectangle 16"/>
            <p:cNvSpPr/>
            <p:nvPr/>
          </p:nvSpPr>
          <p:spPr>
            <a:xfrm>
              <a:off x="6779691" y="566316"/>
              <a:ext cx="2381473" cy="3088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4" descr="仪永杰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328" y="690860"/>
              <a:ext cx="1024177" cy="1334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06329" y="2247156"/>
              <a:ext cx="2381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仪永杰</a:t>
              </a:r>
              <a:br>
                <a:rPr lang="zh-CN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</a:br>
              <a:r>
                <a:rPr lang="zh-CN" altLang="en-US" sz="1200" dirty="0" smtClean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融一凤巢创</a:t>
              </a:r>
              <a:r>
                <a:rPr lang="zh-CN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始人 </a:t>
              </a:r>
              <a:r>
                <a:rPr lang="en-US" altLang="zh-CN" sz="1200" dirty="0" smtClean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CEO</a:t>
              </a:r>
              <a:endParaRPr lang="en-US" altLang="zh-CN" sz="1200" dirty="0">
                <a:solidFill>
                  <a:srgbClr val="7F7F7F"/>
                </a:solidFill>
                <a:latin typeface="方正细黑一简体" charset="0"/>
                <a:ea typeface="方正细黑一简体" charset="0"/>
                <a:cs typeface="Arial" charset="0"/>
                <a:sym typeface="方正细黑一简体" charset="0"/>
              </a:endParaRPr>
            </a:p>
            <a:p>
              <a:pPr defTabSz="457200"/>
              <a:r>
                <a:rPr lang="zh-CN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工业设计行业</a:t>
              </a:r>
              <a:r>
                <a:rPr lang="en-US" altLang="zh-CN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15</a:t>
              </a:r>
              <a:r>
                <a:rPr lang="zh-CN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年工作经验</a:t>
              </a:r>
              <a:r>
                <a:rPr lang="zh-CN" altLang="en-US" sz="1200" dirty="0" smtClean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，深圳市工业设计行业协会副会长</a:t>
              </a:r>
              <a:r>
                <a:rPr lang="zh-CN" altLang="en-US" sz="1200" dirty="0" smtClean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，</a:t>
              </a:r>
              <a:endParaRPr lang="zh-CN" altLang="en-US" sz="1200" dirty="0">
                <a:solidFill>
                  <a:srgbClr val="7F7F7F"/>
                </a:solidFill>
                <a:latin typeface="方正细黑一简体" charset="0"/>
                <a:ea typeface="方正细黑一简体" charset="0"/>
                <a:cs typeface="Arial" charset="0"/>
                <a:sym typeface="方正细黑一简体" charset="0"/>
              </a:endParaRPr>
            </a:p>
            <a:p>
              <a:pPr defTabSz="457200"/>
              <a:r>
                <a:rPr lang="zh-CN" altLang="en-US" sz="1200" dirty="0" smtClean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所带领团队获得红点</a:t>
              </a:r>
              <a:r>
                <a:rPr lang="zh-CN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、</a:t>
              </a:r>
              <a:r>
                <a:rPr lang="en-US" altLang="zh-CN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G-mark</a:t>
              </a:r>
              <a:r>
                <a:rPr lang="zh-CN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、红星至尊等多个</a:t>
              </a:r>
              <a:r>
                <a:rPr lang="zh-CN" altLang="en-US" sz="1200" dirty="0" smtClean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国内外设计奖项</a:t>
              </a:r>
              <a:endParaRPr lang="zh-CN" altLang="en-US" sz="1200" dirty="0">
                <a:solidFill>
                  <a:srgbClr val="7F7F7F"/>
                </a:solidFill>
                <a:latin typeface="方正细黑一简体" charset="0"/>
                <a:ea typeface="方正细黑一简体" charset="0"/>
                <a:cs typeface="Arial" charset="0"/>
                <a:sym typeface="方正细黑一简体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20509" y="3736227"/>
            <a:ext cx="2508111" cy="3088996"/>
            <a:chOff x="6779691" y="566316"/>
            <a:chExt cx="2508111" cy="3088996"/>
          </a:xfrm>
        </p:grpSpPr>
        <p:sp>
          <p:nvSpPr>
            <p:cNvPr id="31" name="Rectangle 30"/>
            <p:cNvSpPr/>
            <p:nvPr/>
          </p:nvSpPr>
          <p:spPr>
            <a:xfrm>
              <a:off x="6779691" y="566316"/>
              <a:ext cx="2381473" cy="3088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6329" y="2247156"/>
              <a:ext cx="2381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1200" dirty="0" smtClean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彭玲娇</a:t>
              </a:r>
              <a:endParaRPr lang="en-US" altLang="zh-CN" sz="1200" dirty="0" smtClean="0">
                <a:solidFill>
                  <a:srgbClr val="7F7F7F"/>
                </a:solidFill>
                <a:latin typeface="方正细黑一简体" charset="0"/>
                <a:ea typeface="方正细黑一简体" charset="0"/>
                <a:cs typeface="Arial" charset="0"/>
                <a:sym typeface="方正细黑一简体" charset="0"/>
              </a:endParaRPr>
            </a:p>
            <a:p>
              <a:pPr algn="ctr" defTabSz="457200"/>
              <a:r>
                <a:rPr lang="zh-TW" altLang="en-US" sz="1200" dirty="0" smtClean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京东用户研究经理</a:t>
              </a:r>
              <a:endParaRPr lang="en-US" altLang="zh-TW" sz="1200" dirty="0" smtClean="0">
                <a:solidFill>
                  <a:srgbClr val="7F7F7F"/>
                </a:solidFill>
                <a:latin typeface="方正细黑一简体" charset="0"/>
                <a:ea typeface="方正细黑一简体" charset="0"/>
                <a:cs typeface="Arial" charset="0"/>
                <a:sym typeface="方正细黑一简体" charset="0"/>
              </a:endParaRPr>
            </a:p>
            <a:p>
              <a:pPr defTabSz="457200"/>
              <a:r>
                <a:rPr lang="zh-TW" altLang="en-US" sz="1200" dirty="0" smtClean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曾在人人网</a:t>
              </a:r>
              <a:r>
                <a:rPr lang="zh-TW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、腾讯电商、微信从事用户研究工作，丰富的电商及</a:t>
              </a:r>
              <a:r>
                <a:rPr lang="en-US" altLang="zh-TW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SNS</a:t>
              </a:r>
              <a:r>
                <a:rPr lang="zh-TW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>用户研究经验</a:t>
              </a:r>
              <a:r>
                <a:rPr lang="zh-CN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  <a:t/>
              </a:r>
              <a:br>
                <a:rPr lang="zh-CN" altLang="en-US" sz="1200" dirty="0">
                  <a:solidFill>
                    <a:srgbClr val="7F7F7F"/>
                  </a:solidFill>
                  <a:latin typeface="方正细黑一简体" charset="0"/>
                  <a:ea typeface="方正细黑一简体" charset="0"/>
                  <a:cs typeface="Arial" charset="0"/>
                  <a:sym typeface="方正细黑一简体" charset="0"/>
                </a:rPr>
              </a:br>
              <a:endParaRPr lang="zh-CN" altLang="en-US" sz="1200" dirty="0">
                <a:solidFill>
                  <a:srgbClr val="7F7F7F"/>
                </a:solidFill>
                <a:latin typeface="方正细黑一简体" charset="0"/>
                <a:ea typeface="方正细黑一简体" charset="0"/>
                <a:cs typeface="Arial" charset="0"/>
                <a:sym typeface="方正细黑一简体" charset="0"/>
              </a:endParaRPr>
            </a:p>
          </p:txBody>
        </p:sp>
      </p:grpSp>
      <p:pic>
        <p:nvPicPr>
          <p:cNvPr id="21" name="Picture 20" descr="PengLingJia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64" y="3736227"/>
            <a:ext cx="1557995" cy="1487177"/>
          </a:xfrm>
          <a:prstGeom prst="rect">
            <a:avLst/>
          </a:prstGeom>
        </p:spPr>
      </p:pic>
      <p:sp>
        <p:nvSpPr>
          <p:cNvPr id="25" name="Line Callout 2 24"/>
          <p:cNvSpPr/>
          <p:nvPr/>
        </p:nvSpPr>
        <p:spPr>
          <a:xfrm>
            <a:off x="10778849" y="2448925"/>
            <a:ext cx="3261117" cy="1997119"/>
          </a:xfrm>
          <a:prstGeom prst="border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增加两个企业嘉宾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6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6-11-02 at 3.0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5558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312609" y="1467273"/>
            <a:ext cx="5131968" cy="6692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“亲，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日前注册，享受</a:t>
            </a:r>
            <a:r>
              <a:rPr lang="en-US" altLang="zh-CN" dirty="0">
                <a:solidFill>
                  <a:srgbClr val="FF0000"/>
                </a:solidFill>
              </a:rPr>
              <a:t>9.5</a:t>
            </a:r>
            <a:r>
              <a:rPr lang="zh-CN" altLang="en-US" dirty="0" smtClean="0">
                <a:solidFill>
                  <a:srgbClr val="FF0000"/>
                </a:solidFill>
              </a:rPr>
              <a:t>折</a:t>
            </a:r>
            <a:r>
              <a:rPr lang="zh-CN" altLang="en-US" dirty="0" smtClean="0">
                <a:solidFill>
                  <a:srgbClr val="FF0000"/>
                </a:solidFill>
              </a:rPr>
              <a:t>优惠噢。</a:t>
            </a:r>
            <a:r>
              <a:rPr lang="en-US" altLang="zh-CN" dirty="0" smtClean="0">
                <a:solidFill>
                  <a:srgbClr val="FF0000"/>
                </a:solidFill>
              </a:rPr>
              <a:t>^-^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Line Callout 1 71"/>
          <p:cNvSpPr/>
          <p:nvPr/>
        </p:nvSpPr>
        <p:spPr>
          <a:xfrm>
            <a:off x="-4239452" y="2715742"/>
            <a:ext cx="3192462" cy="1158374"/>
          </a:xfrm>
          <a:prstGeom prst="borderCallout1">
            <a:avLst>
              <a:gd name="adj1" fmla="val 18750"/>
              <a:gd name="adj2" fmla="val -8333"/>
              <a:gd name="adj3" fmla="val -54907"/>
              <a:gd name="adj4" fmla="val 1428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师弟的总价计算很好。不过，请在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代码中加上，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日前注册，享受</a:t>
            </a:r>
            <a:r>
              <a:rPr lang="en-US" altLang="zh-CN" dirty="0" smtClean="0"/>
              <a:t>9.5</a:t>
            </a:r>
            <a:r>
              <a:rPr lang="zh-CN" altLang="en-US" dirty="0" smtClean="0"/>
              <a:t>折优惠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8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6-11-02 at 3.0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8066973" y="1922042"/>
            <a:ext cx="4136470" cy="2248103"/>
          </a:xfrm>
          <a:prstGeom prst="border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由于支付前请先填写报名表，所以应该是报名表在左，付费表格在右</a:t>
            </a:r>
          </a:p>
          <a:p>
            <a:pPr algn="ctr"/>
            <a:r>
              <a:rPr lang="zh-TW" altLang="en-US" dirty="0"/>
              <a:t>或者报名表在上，付费表格在下。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1-02 at 3.0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26535"/>
          </a:xfrm>
          <a:prstGeom prst="rect">
            <a:avLst/>
          </a:prstGeom>
        </p:spPr>
      </p:pic>
      <p:pic>
        <p:nvPicPr>
          <p:cNvPr id="7" name="Picture 6" descr="usee.tech-alipay-qr co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8" y="2914499"/>
            <a:ext cx="2629001" cy="3943501"/>
          </a:xfrm>
          <a:prstGeom prst="rect">
            <a:avLst/>
          </a:prstGeom>
        </p:spPr>
      </p:pic>
      <p:sp>
        <p:nvSpPr>
          <p:cNvPr id="9" name="Line Callout 2 8"/>
          <p:cNvSpPr/>
          <p:nvPr/>
        </p:nvSpPr>
        <p:spPr>
          <a:xfrm>
            <a:off x="-3570065" y="2914499"/>
            <a:ext cx="3243952" cy="15101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818"/>
              <a:gd name="adj6" fmla="val 13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将两个用于占位的支付码替换为</a:t>
            </a:r>
            <a:r>
              <a:rPr lang="en-US" altLang="zh-TW" dirty="0" err="1"/>
              <a:t>usee.tech-alipay-qr</a:t>
            </a:r>
            <a:r>
              <a:rPr lang="en-US" altLang="zh-TW" dirty="0"/>
              <a:t> </a:t>
            </a:r>
            <a:r>
              <a:rPr lang="en-US" altLang="zh-TW" dirty="0" err="1"/>
              <a:t>code.jpg</a:t>
            </a:r>
            <a:r>
              <a:rPr lang="zh-TW" altLang="en-US" dirty="0"/>
              <a:t>，这是一个真实有效的支付二维码。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67869" y="2402552"/>
            <a:ext cx="2660384" cy="51194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请扫描下面的支付宝二维码，支付</a:t>
            </a:r>
            <a:r>
              <a:rPr lang="en-US" altLang="zh-CN" dirty="0" smtClean="0">
                <a:solidFill>
                  <a:srgbClr val="FF0000"/>
                </a:solidFill>
              </a:rPr>
              <a:t>XXXX</a:t>
            </a:r>
            <a:r>
              <a:rPr lang="zh-CN" altLang="en-US" dirty="0" smtClean="0">
                <a:solidFill>
                  <a:srgbClr val="FF0000"/>
                </a:solidFill>
              </a:rPr>
              <a:t>元。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1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5578" y="214477"/>
            <a:ext cx="37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培训咨询，联系我们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9902" y="716643"/>
            <a:ext cx="89033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8189" y="917685"/>
            <a:ext cx="34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请填写下面的表单，我们会尽快回复您们的来信。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8188" y="1608513"/>
            <a:ext cx="107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* 姓名：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97237" y="1608513"/>
            <a:ext cx="221999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88" y="2070481"/>
            <a:ext cx="32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* 邮箱：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497237" y="2070481"/>
            <a:ext cx="221999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8188" y="2641223"/>
            <a:ext cx="32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* 电话：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497237" y="2641223"/>
            <a:ext cx="221999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492" y="3338654"/>
            <a:ext cx="33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* 咨询问题或者建议：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39492" y="3804503"/>
            <a:ext cx="3346988" cy="182728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hlinkClick r:id="" action="ppaction://hlinkshowjump?jump=nextslide"/>
          </p:cNvPr>
          <p:cNvSpPr/>
          <p:nvPr/>
        </p:nvSpPr>
        <p:spPr>
          <a:xfrm>
            <a:off x="588944" y="5915887"/>
            <a:ext cx="3297536" cy="56819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14589" y="984533"/>
            <a:ext cx="0" cy="4683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409" y="1270077"/>
            <a:ext cx="330838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您也可以直接写邮件联系我们，我们的邮箱是：</a:t>
            </a:r>
            <a:endParaRPr lang="en-US" altLang="zh-CN" dirty="0" smtClean="0"/>
          </a:p>
        </p:txBody>
      </p:sp>
      <p:sp>
        <p:nvSpPr>
          <p:cNvPr id="17" name="Rectangle 16">
            <a:hlinkClick r:id="rId2"/>
          </p:cNvPr>
          <p:cNvSpPr/>
          <p:nvPr/>
        </p:nvSpPr>
        <p:spPr>
          <a:xfrm>
            <a:off x="5029409" y="2087992"/>
            <a:ext cx="224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workshop@ueseo.org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409" y="2692323"/>
            <a:ext cx="330838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或者加入我们的培训咨询微信群。</a:t>
            </a:r>
            <a:endParaRPr lang="en-US" altLang="zh-CN" dirty="0" smtClean="0"/>
          </a:p>
        </p:txBody>
      </p:sp>
      <p:pic>
        <p:nvPicPr>
          <p:cNvPr id="18" name="Picture 17" descr="咨询用户体验@中大群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6" b="17880"/>
          <a:stretch/>
        </p:blipFill>
        <p:spPr>
          <a:xfrm>
            <a:off x="5298809" y="3576270"/>
            <a:ext cx="2839908" cy="308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1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28 at 3.3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9" y="723816"/>
            <a:ext cx="9144000" cy="3504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339590"/>
            <a:ext cx="9144000" cy="43951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9504" y="2606964"/>
            <a:ext cx="7351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800000"/>
                </a:solidFill>
              </a:rPr>
              <a:t>用户体验系列培训</a:t>
            </a:r>
            <a:endParaRPr lang="en-US" altLang="zh-CN" sz="4000" b="1" dirty="0" smtClean="0">
              <a:solidFill>
                <a:srgbClr val="800000"/>
              </a:solidFill>
            </a:endParaRPr>
          </a:p>
          <a:p>
            <a:r>
              <a:rPr lang="en-US" altLang="zh-CN" sz="4000" b="1" dirty="0" smtClean="0">
                <a:solidFill>
                  <a:srgbClr val="800000"/>
                </a:solidFill>
              </a:rPr>
              <a:t>User</a:t>
            </a:r>
            <a:r>
              <a:rPr lang="zh-CN" altLang="en-US" sz="4000" b="1" dirty="0" smtClean="0">
                <a:solidFill>
                  <a:srgbClr val="800000"/>
                </a:solidFill>
              </a:rPr>
              <a:t> </a:t>
            </a:r>
            <a:r>
              <a:rPr lang="en-US" altLang="zh-CN" sz="4000" b="1" dirty="0" smtClean="0">
                <a:solidFill>
                  <a:srgbClr val="800000"/>
                </a:solidFill>
              </a:rPr>
              <a:t>Experience</a:t>
            </a:r>
            <a:r>
              <a:rPr lang="zh-CN" altLang="en-US" sz="4000" b="1" dirty="0" smtClean="0">
                <a:solidFill>
                  <a:srgbClr val="800000"/>
                </a:solidFill>
              </a:rPr>
              <a:t> </a:t>
            </a:r>
            <a:r>
              <a:rPr lang="en-US" altLang="zh-CN" sz="4000" b="1" dirty="0" smtClean="0">
                <a:solidFill>
                  <a:srgbClr val="800000"/>
                </a:solidFill>
              </a:rPr>
              <a:t>Workshop</a:t>
            </a:r>
            <a:r>
              <a:rPr lang="zh-CN" altLang="en-US" sz="4000" b="1" dirty="0" smtClean="0">
                <a:solidFill>
                  <a:srgbClr val="800000"/>
                </a:solidFill>
              </a:rPr>
              <a:t> </a:t>
            </a:r>
            <a:r>
              <a:rPr lang="en-US" altLang="zh-CN" sz="4000" b="1" dirty="0" smtClean="0">
                <a:solidFill>
                  <a:srgbClr val="800000"/>
                </a:solidFill>
              </a:rPr>
              <a:t>Series</a:t>
            </a:r>
          </a:p>
          <a:p>
            <a:pPr algn="ctr"/>
            <a:r>
              <a:rPr lang="en-US" dirty="0" smtClean="0">
                <a:solidFill>
                  <a:srgbClr val="800000"/>
                </a:solidFill>
              </a:rPr>
              <a:t>Copyrighted</a:t>
            </a:r>
            <a:r>
              <a:rPr lang="zh-CN" altLang="en-US" dirty="0" smtClean="0">
                <a:solidFill>
                  <a:srgbClr val="800000"/>
                </a:solidFill>
              </a:rPr>
              <a:t>. </a:t>
            </a:r>
            <a:r>
              <a:rPr lang="en-US" altLang="zh-CN" dirty="0" smtClean="0">
                <a:solidFill>
                  <a:srgbClr val="800000"/>
                </a:solidFill>
              </a:rPr>
              <a:t>All</a:t>
            </a:r>
            <a:r>
              <a:rPr lang="zh-CN" altLang="en-US" dirty="0" smtClean="0">
                <a:solidFill>
                  <a:srgbClr val="800000"/>
                </a:solidFill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</a:rPr>
              <a:t>Rights</a:t>
            </a:r>
            <a:r>
              <a:rPr lang="zh-CN" altLang="en-US" dirty="0" smtClean="0">
                <a:solidFill>
                  <a:srgbClr val="800000"/>
                </a:solidFill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</a:rPr>
              <a:t>Reserved</a:t>
            </a:r>
            <a:r>
              <a:rPr lang="zh-CN" altLang="en-US" dirty="0">
                <a:solidFill>
                  <a:srgbClr val="800000"/>
                </a:solidFill>
              </a:rPr>
              <a:t>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858" y="4413341"/>
            <a:ext cx="46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我们感谢下列机构的大力支持和赞助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83799" y="5080729"/>
            <a:ext cx="8960201" cy="1414869"/>
            <a:chOff x="183799" y="5080729"/>
            <a:chExt cx="12457562" cy="1648828"/>
          </a:xfrm>
        </p:grpSpPr>
        <p:pic>
          <p:nvPicPr>
            <p:cNvPr id="10" name="Picture 9" descr="中大Logo.JPG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3059" y="5080729"/>
              <a:ext cx="1615728" cy="1648828"/>
            </a:xfrm>
            <a:prstGeom prst="rect">
              <a:avLst/>
            </a:prstGeom>
          </p:spPr>
        </p:pic>
        <p:pic>
          <p:nvPicPr>
            <p:cNvPr id="13" name="Picture 12" descr="wsuhead.jpg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" r="99429">
                          <a14:foregroundMark x1="81143" y1="80928" x2="81143" y2="80928"/>
                          <a14:foregroundMark x1="68143" y1="47938" x2="68143" y2="47938"/>
                          <a14:foregroundMark x1="92286" y1="44330" x2="92286" y2="44330"/>
                          <a14:foregroundMark x1="56286" y1="77320" x2="56286" y2="77320"/>
                          <a14:foregroundMark x1="49714" y1="47938" x2="49714" y2="47938"/>
                          <a14:foregroundMark x1="57000" y1="30412" x2="57000" y2="30412"/>
                          <a14:backgroundMark x1="60857" y1="50515" x2="60857" y2="50515"/>
                          <a14:backgroundMark x1="63143" y1="34021" x2="63143" y2="34021"/>
                          <a14:backgroundMark x1="62857" y1="15979" x2="62857" y2="15979"/>
                          <a14:backgroundMark x1="58571" y1="11340" x2="58571" y2="11340"/>
                          <a14:backgroundMark x1="35000" y1="7732" x2="35000" y2="7732"/>
                          <a14:backgroundMark x1="18000" y1="46907" x2="18000" y2="46907"/>
                          <a14:backgroundMark x1="66143" y1="91753" x2="66143" y2="91753"/>
                          <a14:backgroundMark x1="56000" y1="55155" x2="56000" y2="55155"/>
                          <a14:backgroundMark x1="14429" y1="90722" x2="14429" y2="90722"/>
                          <a14:backgroundMark x1="22857" y1="90722" x2="22857" y2="90722"/>
                          <a14:backgroundMark x1="28857" y1="91753" x2="28857" y2="91753"/>
                          <a14:backgroundMark x1="44143" y1="63402" x2="44143" y2="63402"/>
                          <a14:backgroundMark x1="39000" y1="62371" x2="39000" y2="62371"/>
                          <a14:backgroundMark x1="33429" y1="63402" x2="33429" y2="63402"/>
                          <a14:backgroundMark x1="29143" y1="63402" x2="29143" y2="63402"/>
                          <a14:backgroundMark x1="25143" y1="63402" x2="25143" y2="63402"/>
                          <a14:backgroundMark x1="22286" y1="64433" x2="22286" y2="64433"/>
                          <a14:backgroundMark x1="39571" y1="39691" x2="39571" y2="39691"/>
                          <a14:backgroundMark x1="35286" y1="42268" x2="35286" y2="42268"/>
                          <a14:backgroundMark x1="30714" y1="39691" x2="30714" y2="39691"/>
                          <a14:backgroundMark x1="24571" y1="31443" x2="24571" y2="31443"/>
                          <a14:backgroundMark x1="44571" y1="39691" x2="44571" y2="39691"/>
                          <a14:backgroundMark x1="47714" y1="39691" x2="47714" y2="39691"/>
                          <a14:backgroundMark x1="51429" y1="39691" x2="51429" y2="396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787" y="5331403"/>
              <a:ext cx="2268528" cy="1164195"/>
            </a:xfrm>
            <a:prstGeom prst="rect">
              <a:avLst/>
            </a:prstGeom>
          </p:spPr>
        </p:pic>
        <p:pic>
          <p:nvPicPr>
            <p:cNvPr id="14" name="Picture 13" descr="logo_sy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916" y="5544777"/>
              <a:ext cx="2244505" cy="953418"/>
            </a:xfrm>
            <a:prstGeom prst="rect">
              <a:avLst/>
            </a:prstGeom>
          </p:spPr>
        </p:pic>
        <p:pic>
          <p:nvPicPr>
            <p:cNvPr id="15" name="Picture 14" descr="usee logo横版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06" t="38220" r="60712" b="42813"/>
            <a:stretch/>
          </p:blipFill>
          <p:spPr>
            <a:xfrm>
              <a:off x="183799" y="5544777"/>
              <a:ext cx="2339260" cy="802155"/>
            </a:xfrm>
            <a:prstGeom prst="rect">
              <a:avLst/>
            </a:prstGeom>
          </p:spPr>
        </p:pic>
        <p:pic>
          <p:nvPicPr>
            <p:cNvPr id="3" name="Picture 2" descr="rone phoeni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91" y="5544777"/>
              <a:ext cx="3514070" cy="1139344"/>
            </a:xfrm>
            <a:prstGeom prst="rect">
              <a:avLst/>
            </a:prstGeom>
          </p:spPr>
        </p:pic>
      </p:grpSp>
      <p:sp>
        <p:nvSpPr>
          <p:cNvPr id="9" name="Line Callout 2 8"/>
          <p:cNvSpPr/>
          <p:nvPr/>
        </p:nvSpPr>
        <p:spPr>
          <a:xfrm>
            <a:off x="10339027" y="3976102"/>
            <a:ext cx="2390055" cy="1583364"/>
          </a:xfrm>
          <a:prstGeom prst="border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在底部logo区域中加上rone</a:t>
            </a:r>
            <a:r>
              <a:rPr lang="en-US" dirty="0"/>
              <a:t> </a:t>
            </a:r>
            <a:r>
              <a:rPr lang="en-US" dirty="0" err="1"/>
              <a:t>phoenix.png这个logo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0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287</Words>
  <Application>Microsoft Macintosh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中大用户体验网站设计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Wichita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Jibo He</dc:creator>
  <cp:lastModifiedBy>Jibo He</cp:lastModifiedBy>
  <cp:revision>230</cp:revision>
  <dcterms:created xsi:type="dcterms:W3CDTF">2016-10-19T19:30:08Z</dcterms:created>
  <dcterms:modified xsi:type="dcterms:W3CDTF">2016-11-02T20:43:33Z</dcterms:modified>
</cp:coreProperties>
</file>