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Encode Sans"/>
      <p:regular r:id="rId21"/>
      <p:bold r:id="rId22"/>
    </p:embeddedFont>
    <p:embeddedFont>
      <p:font typeface="Montserrat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EncodeSans-bold.fntdata"/><Relationship Id="rId10" Type="http://schemas.openxmlformats.org/officeDocument/2006/relationships/slide" Target="slides/slide4.xml"/><Relationship Id="rId21" Type="http://schemas.openxmlformats.org/officeDocument/2006/relationships/font" Target="fonts/EncodeSans-regular.fntdata"/><Relationship Id="rId13" Type="http://schemas.openxmlformats.org/officeDocument/2006/relationships/slide" Target="slides/slide7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23" Type="http://schemas.openxmlformats.org/officeDocument/2006/relationships/font" Target="fonts/Montserra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a8e1ff9fa_2_83:notes"/>
          <p:cNvSpPr/>
          <p:nvPr>
            <p:ph idx="2" type="sldImg"/>
          </p:nvPr>
        </p:nvSpPr>
        <p:spPr>
          <a:xfrm>
            <a:off x="381394" y="685800"/>
            <a:ext cx="60952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2a8e1ff9fa_2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c88f4743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c88f4743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c88f4743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c88f4743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c88f4743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c88f4743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c88f4743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3c88f4743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3c88f4743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3c88f4743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777ff40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777ff40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af0da17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af0da17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c88f4743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c88f4743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c88f474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c88f474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c88f474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c88f474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f451ac9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f451ac9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c88f4743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c88f4743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c88f4743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c88f4743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8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68894" l="0" r="0" t="1"/>
          <a:stretch/>
        </p:blipFill>
        <p:spPr>
          <a:xfrm>
            <a:off x="1" y="3278663"/>
            <a:ext cx="9144009" cy="1864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_base_5.png"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89" y="1605205"/>
            <a:ext cx="641748" cy="6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0" y="1793537"/>
            <a:ext cx="854806" cy="27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6476" y="3116496"/>
            <a:ext cx="3066307" cy="75530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1692323" y="388965"/>
            <a:ext cx="6594259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2400"/>
              <a:buFont typeface="Arial"/>
              <a:buNone/>
              <a:defRPr sz="2400">
                <a:solidFill>
                  <a:srgbClr val="44515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692279" y="1702045"/>
            <a:ext cx="6594482" cy="13782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44515F"/>
              </a:buClr>
              <a:buSzPts val="1500"/>
              <a:buFont typeface="Arial"/>
              <a:buNone/>
              <a:defRPr sz="1500">
                <a:solidFill>
                  <a:srgbClr val="44515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66" name="Google Shape;66;p14"/>
          <p:cNvSpPr txBox="1"/>
          <p:nvPr/>
        </p:nvSpPr>
        <p:spPr>
          <a:xfrm>
            <a:off x="139784" y="4746409"/>
            <a:ext cx="759001" cy="2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500"/>
              <a:buFont typeface="Arial"/>
              <a:buNone/>
            </a:pP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2018, </a:t>
            </a:r>
            <a:b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Instituto de Telecomunicações</a:t>
            </a:r>
            <a:endParaRPr sz="10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5627" y="3974990"/>
            <a:ext cx="2466380" cy="8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980948" y="926306"/>
            <a:ext cx="7638063" cy="358616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/>
            </a:lvl1pPr>
            <a:lvl2pPr indent="-3111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•"/>
              <a:defRPr/>
            </a:lvl2pPr>
            <a:lvl3pPr indent="-3746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4375" y="101135"/>
            <a:ext cx="1271060" cy="394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613" y="4650560"/>
            <a:ext cx="2074468" cy="4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-223217" y="-443594"/>
            <a:ext cx="9699222" cy="1383786"/>
            <a:chOff x="65233" y="-705343"/>
            <a:chExt cx="12932282" cy="1845047"/>
          </a:xfrm>
        </p:grpSpPr>
        <p:pic>
          <p:nvPicPr>
            <p:cNvPr descr="Escudo com visto com preenchimento sólido" id="77" name="Google Shape;77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4280389" y="-312363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78" name="Google Shape;7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10358032" y="-1062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79" name="Google Shape;79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8870285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0" name="Google Shape;80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68134" y="218383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1" name="Google Shape;81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5428027" y="-592405"/>
              <a:ext cx="914400" cy="934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82" name="Google Shape;82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50043" y="-316068"/>
              <a:ext cx="1164532" cy="1164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3" name="Google Shape;8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8490699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4" name="Google Shape;8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86766">
              <a:off x="5261874" y="255627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5" name="Google Shape;85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83759" y="352891"/>
              <a:ext cx="516769" cy="516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6" name="Google Shape;8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10134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7" name="Google Shape;8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7683310" y="-12917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8" name="Google Shape;8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829794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9" name="Google Shape;89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11777274" y="-168640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0" name="Google Shape;9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2878531" y="2747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91" name="Google Shape;9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1390784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2" name="Google Shape;92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265019" y="324006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3" name="Google Shape;93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11089368" y="-467926"/>
              <a:ext cx="789585" cy="80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94" name="Google Shape;94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96178" y="-376463"/>
              <a:ext cx="771345" cy="7713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5" name="Google Shape;9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1011198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6" name="Google Shape;9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30633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7" name="Google Shape;9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254609" y="3592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98" name="Google Shape;9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350293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6"/>
          <p:cNvGrpSpPr/>
          <p:nvPr/>
        </p:nvGrpSpPr>
        <p:grpSpPr>
          <a:xfrm>
            <a:off x="85726" y="98288"/>
            <a:ext cx="1107128" cy="80990"/>
            <a:chOff x="1045641" y="1497309"/>
            <a:chExt cx="1476169" cy="108000"/>
          </a:xfrm>
        </p:grpSpPr>
        <p:pic>
          <p:nvPicPr>
            <p:cNvPr descr="Círculos 100% com preenchimento sólido" id="100" name="Google Shape;100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1094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1" name="Google Shape;101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45641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2" name="Google Shape;102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3200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3" name="Google Shape;103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27453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4" name="Google Shape;104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1381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5" name="Google Shape;105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22906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6" name="Google Shape;106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18359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7" name="Google Shape;107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36547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6"/>
          <p:cNvGrpSpPr/>
          <p:nvPr/>
        </p:nvGrpSpPr>
        <p:grpSpPr>
          <a:xfrm>
            <a:off x="0" y="4928821"/>
            <a:ext cx="9144010" cy="215470"/>
            <a:chOff x="0" y="6571760"/>
            <a:chExt cx="12192000" cy="287293"/>
          </a:xfrm>
        </p:grpSpPr>
        <p:sp>
          <p:nvSpPr>
            <p:cNvPr id="109" name="Google Shape;109;p16"/>
            <p:cNvSpPr/>
            <p:nvPr/>
          </p:nvSpPr>
          <p:spPr>
            <a:xfrm>
              <a:off x="9692640" y="6571760"/>
              <a:ext cx="2499360" cy="286240"/>
            </a:xfrm>
            <a:prstGeom prst="rect">
              <a:avLst/>
            </a:prstGeom>
            <a:solidFill>
              <a:srgbClr val="9287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0" y="6571760"/>
              <a:ext cx="5338762" cy="287293"/>
            </a:xfrm>
            <a:prstGeom prst="rect">
              <a:avLst/>
            </a:prstGeom>
            <a:solidFill>
              <a:srgbClr val="0F0D1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1E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338763" y="6571760"/>
              <a:ext cx="4353877" cy="28729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004076" y="4928820"/>
            <a:ext cx="3268269" cy="2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0" y="4928819"/>
            <a:ext cx="4004075" cy="214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084616" y="4934881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69372" y="304038"/>
            <a:ext cx="7808826" cy="3431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17142B"/>
              </a:buClr>
              <a:buSzPts val="1300"/>
              <a:buFont typeface="Montserrat"/>
              <a:buNone/>
              <a:defRPr b="1">
                <a:solidFill>
                  <a:srgbClr val="17142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">
  <p:cSld name="1_Defaul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93631" y="4803914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981077" y="927101"/>
            <a:ext cx="7635883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0" name="Google Shape;120;p17"/>
          <p:cNvSpPr txBox="1"/>
          <p:nvPr/>
        </p:nvSpPr>
        <p:spPr>
          <a:xfrm>
            <a:off x="4505744" y="4923184"/>
            <a:ext cx="4063241" cy="220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0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2022, Instituto de Telecomunicações</a:t>
            </a:r>
            <a:endParaRPr sz="10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629841" y="576971"/>
            <a:ext cx="7886709" cy="892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29842" y="1564000"/>
            <a:ext cx="386834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629842" y="2181934"/>
            <a:ext cx="386834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3" type="body"/>
          </p:nvPr>
        </p:nvSpPr>
        <p:spPr>
          <a:xfrm>
            <a:off x="4629155" y="1564000"/>
            <a:ext cx="388739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7" name="Google Shape;127;p18"/>
          <p:cNvSpPr txBox="1"/>
          <p:nvPr>
            <p:ph idx="4" type="body"/>
          </p:nvPr>
        </p:nvSpPr>
        <p:spPr>
          <a:xfrm>
            <a:off x="4629155" y="2181934"/>
            <a:ext cx="388739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0007" y="4908947"/>
            <a:ext cx="1159670" cy="2083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6D05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ED6D05"/>
                </a:solidFill>
                <a:latin typeface="Arial"/>
                <a:ea typeface="Arial"/>
                <a:cs typeface="Arial"/>
                <a:sym typeface="Arial"/>
              </a:rPr>
              <a:t>deimos-space.com</a:t>
            </a:r>
            <a:endParaRPr b="0" i="0" sz="700" u="none" cap="none" strike="noStrike">
              <a:solidFill>
                <a:srgbClr val="ED6D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type="title"/>
          </p:nvPr>
        </p:nvSpPr>
        <p:spPr>
          <a:xfrm>
            <a:off x="643351" y="157936"/>
            <a:ext cx="788670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5B"/>
              </a:buClr>
              <a:buSzPts val="1800"/>
              <a:buFont typeface="Encode Sans"/>
              <a:buNone/>
              <a:defRPr b="1" i="0"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28651" y="1167339"/>
            <a:ext cx="7886709" cy="35261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5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76404" l="0" r="0" t="0"/>
          <a:stretch/>
        </p:blipFill>
        <p:spPr>
          <a:xfrm>
            <a:off x="1" y="3728820"/>
            <a:ext cx="9144009" cy="141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12423" r="0" t="12020"/>
          <a:stretch/>
        </p:blipFill>
        <p:spPr>
          <a:xfrm rot="5400000">
            <a:off x="6304688" y="-16733"/>
            <a:ext cx="2822587" cy="28560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982639" y="928049"/>
            <a:ext cx="7635929" cy="330958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132" y="4724071"/>
            <a:ext cx="1220606" cy="300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2843">
          <p15:clr>
            <a:srgbClr val="F26B43"/>
          </p15:clr>
        </p15:guide>
        <p15:guide id="5" pos="618">
          <p15:clr>
            <a:srgbClr val="F26B43"/>
          </p15:clr>
        </p15:guide>
        <p15:guide id="6" pos="5429">
          <p15:clr>
            <a:srgbClr val="F26B43"/>
          </p15:clr>
        </p15:guide>
        <p15:guide id="7" pos="2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hyperlink" Target="https://www.it.pt/Groups/Index/72" TargetMode="External"/><Relationship Id="rId6" Type="http://schemas.openxmlformats.org/officeDocument/2006/relationships/hyperlink" Target="https://www.linkedin.com/company/quantum-communications-group-it-av/%E2%80%8B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loud.ibm.com/docs/key-protect?topic=key-protect-key-states" TargetMode="External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306607" y="-282585"/>
            <a:ext cx="7312404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i="0" lang="pt-PT" sz="33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rPr>
              <a:t>Quantum Communications Group</a:t>
            </a:r>
            <a:endParaRPr b="1" i="0" sz="2400" u="none" cap="none" strike="noStrike">
              <a:solidFill>
                <a:srgbClr val="4451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706032" y="1289277"/>
            <a:ext cx="1933213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Coordinator:</a:t>
            </a:r>
            <a:endParaRPr sz="1000"/>
          </a:p>
        </p:txBody>
      </p:sp>
      <p:sp>
        <p:nvSpPr>
          <p:cNvPr id="139" name="Google Shape;139;p20"/>
          <p:cNvSpPr/>
          <p:nvPr/>
        </p:nvSpPr>
        <p:spPr>
          <a:xfrm>
            <a:off x="5712285" y="2138883"/>
            <a:ext cx="1675964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Websites: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705045" y="1497652"/>
            <a:ext cx="2113527" cy="5316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Armando Nolasco Pinto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anp@ua.pt</a:t>
            </a:r>
            <a:endParaRPr sz="10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14" y="394691"/>
            <a:ext cx="849703" cy="4890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r code&#10;&#10;Description automatically generated"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7421" y="2195382"/>
            <a:ext cx="1040563" cy="986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5704288" y="2414208"/>
            <a:ext cx="138530" cy="2911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776984" y="2445797"/>
            <a:ext cx="2113504" cy="4501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https://www.it.pt/Groups/Index/72</a:t>
            </a:r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Arial"/>
              <a:buNone/>
            </a:pPr>
            <a:r>
              <a:rPr b="0" i="0" lang="pt-PT" sz="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b="0" i="0" lang="pt-PT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https://www.linkedin.com/company/quantum-communications-group-it-av/</a:t>
            </a:r>
            <a:endParaRPr sz="1000"/>
          </a:p>
        </p:txBody>
      </p:sp>
      <p:sp>
        <p:nvSpPr>
          <p:cNvPr id="145" name="Google Shape;145;p20"/>
          <p:cNvSpPr txBox="1"/>
          <p:nvPr/>
        </p:nvSpPr>
        <p:spPr>
          <a:xfrm>
            <a:off x="1082628" y="1289275"/>
            <a:ext cx="41205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lang="pt-PT" sz="2800">
                <a:solidFill>
                  <a:srgbClr val="44515F"/>
                </a:solidFill>
              </a:rPr>
              <a:t>DISCRETION - D3.1: SDN Preliminary Design Report - KML</a:t>
            </a:r>
            <a:endParaRPr b="1" sz="2000">
              <a:solidFill>
                <a:srgbClr val="44515F"/>
              </a:solidFill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1082632" y="2705402"/>
            <a:ext cx="1933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lang="pt-PT" sz="1500">
                <a:solidFill>
                  <a:srgbClr val="05386A"/>
                </a:solidFill>
              </a:rPr>
              <a:t>Diogo Matos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1692323" y="388965"/>
            <a:ext cx="6594300" cy="1206300"/>
          </a:xfrm>
          <a:prstGeom prst="rect">
            <a:avLst/>
          </a:prstGeom>
        </p:spPr>
        <p:txBody>
          <a:bodyPr anchorCtr="0" anchor="b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KMS FUNCTIONAL MODULES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98094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863" y="213300"/>
            <a:ext cx="5975474" cy="453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6540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pt-PT">
                <a:solidFill>
                  <a:schemeClr val="dk1"/>
                </a:solidFill>
              </a:rPr>
              <a:t>QKD North Bound Interface: </a:t>
            </a:r>
            <a:endParaRPr b="1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ETSI 004 based interface to the applications;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SDN Agent interaction;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Inter KMS communication (for auth, sync and key relay).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pt-PT">
                <a:solidFill>
                  <a:schemeClr val="dk1"/>
                </a:solidFill>
              </a:rPr>
              <a:t>QoS provider:</a:t>
            </a:r>
            <a:endParaRPr b="1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Gathers and calculates all parameters required for QoS information.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pt-PT">
                <a:solidFill>
                  <a:schemeClr val="dk1"/>
                </a:solidFill>
              </a:rPr>
              <a:t>Synchronization manager: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Handles the synchronization protocol with the peer KMS;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Since all keys must be in sync with between peers, this </a:t>
            </a:r>
            <a:r>
              <a:rPr lang="pt-PT">
                <a:solidFill>
                  <a:schemeClr val="dk1"/>
                </a:solidFill>
              </a:rPr>
              <a:t>module is used in almost all features.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pt-PT">
                <a:solidFill>
                  <a:schemeClr val="dk1"/>
                </a:solidFill>
              </a:rPr>
              <a:t>Security module: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Implements all cryptographic algorithms used during operation of the KMS;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This includes the ITS algorithms such as Key combination and Wegman Carter authentication as well as Post Quantum Cryptography algorithms.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6540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pt-PT">
                <a:solidFill>
                  <a:schemeClr val="dk1"/>
                </a:solidFill>
              </a:rPr>
              <a:t>Key Forwarding Module</a:t>
            </a:r>
            <a:r>
              <a:rPr b="1" lang="pt-PT">
                <a:solidFill>
                  <a:schemeClr val="dk1"/>
                </a:solidFill>
              </a:rPr>
              <a:t>: </a:t>
            </a:r>
            <a:endParaRPr b="1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Handles the key relay process.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pt-PT">
                <a:solidFill>
                  <a:schemeClr val="dk1"/>
                </a:solidFill>
              </a:rPr>
              <a:t>Key manager</a:t>
            </a:r>
            <a:r>
              <a:rPr b="1" lang="pt-PT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Maintains and handles the keys;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Is mainly used for key material retrieval, storage, etc.;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It’s involved in any activity related with keys (almost all).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pt-PT">
                <a:solidFill>
                  <a:schemeClr val="dk1"/>
                </a:solidFill>
              </a:rPr>
              <a:t>Device handler</a:t>
            </a:r>
            <a:r>
              <a:rPr b="1" lang="pt-PT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Handles both the RNG and QKD device using/implementing their interface;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pt-PT">
                <a:solidFill>
                  <a:schemeClr val="dk1"/>
                </a:solidFill>
              </a:rPr>
              <a:t>Database interface</a:t>
            </a:r>
            <a:r>
              <a:rPr b="1" lang="pt-PT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H</a:t>
            </a:r>
            <a:r>
              <a:rPr lang="pt-PT">
                <a:solidFill>
                  <a:schemeClr val="dk1"/>
                </a:solidFill>
              </a:rPr>
              <a:t>andles all direct interactions with the database;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Used everytime key material entry is stored, retrieved, modified or deleted. It also has information stored about other components such as connected devices.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pt-PT">
                <a:solidFill>
                  <a:schemeClr val="dk1"/>
                </a:solidFill>
              </a:rPr>
              <a:t>Base functionality: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Handles several quality-of-life features such as logging and configuration.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KMS Interfaces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98094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488" y="831549"/>
            <a:ext cx="7752925" cy="34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/>
        </p:nvSpPr>
        <p:spPr>
          <a:xfrm>
            <a:off x="980950" y="4266175"/>
            <a:ext cx="682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* </a:t>
            </a:r>
            <a:r>
              <a:rPr lang="pt-PT" sz="1000"/>
              <a:t>For setup and maintenance such as modifying the amount and type of connected devices for example, but also to update pre-shared keys, a maintenance interface is required too.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1692323" y="388965"/>
            <a:ext cx="6594300" cy="1206300"/>
          </a:xfrm>
          <a:prstGeom prst="rect">
            <a:avLst/>
          </a:prstGeom>
        </p:spPr>
        <p:txBody>
          <a:bodyPr anchorCtr="0" anchor="b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DISCRETION SYSTEM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63" y="198775"/>
            <a:ext cx="5032875" cy="445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5592100" y="843925"/>
            <a:ext cx="3348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multiple </a:t>
            </a:r>
            <a:r>
              <a:rPr lang="pt-PT"/>
              <a:t>identically</a:t>
            </a:r>
            <a:r>
              <a:rPr lang="pt-PT"/>
              <a:t> structured nodes all connected by a encrypted network managed by the SDN Controller;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each QKD node has multiple interfaces, applications, capabilities and key association (</a:t>
            </a:r>
            <a:r>
              <a:rPr lang="pt-PT"/>
              <a:t>quantum</a:t>
            </a:r>
            <a:r>
              <a:rPr lang="pt-PT"/>
              <a:t>) links;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each node has a SDN Agent representing the SDN Controller locally;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each node has a QKD Key provider and random numbers generator;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each node has a </a:t>
            </a:r>
            <a:r>
              <a:rPr b="1" lang="pt-PT"/>
              <a:t>Key Management System(KMS)</a:t>
            </a:r>
            <a:r>
              <a:rPr lang="pt-PT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KMS </a:t>
            </a:r>
            <a:r>
              <a:rPr lang="pt-PT"/>
              <a:t>main features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6540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Receive the symmetric key material generated by the QKD modules;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Store key material, metadata and other keys such as pre-shared keys (PSK);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Manage the stored key material;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Derive keys from QKD key material;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Provide keys to the applications;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Relay key material through the QKDN to remote peers;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Interact with SDN;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Authenticate peer KMSs, apps and other directly connected components;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Synchronize</a:t>
            </a:r>
            <a:r>
              <a:rPr lang="pt-PT">
                <a:solidFill>
                  <a:srgbClr val="000000"/>
                </a:solidFill>
              </a:rPr>
              <a:t> with peers;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…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Key material </a:t>
            </a:r>
            <a:r>
              <a:rPr lang="pt-PT"/>
              <a:t>retrieval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27549" y="963400"/>
            <a:ext cx="38178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The KMS is connected to one or more QKD modules;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The interface between the two can be push or pull based. Push based means the QKD module sends the key material right after its generation. In a pull based interface, the KMS need to make a request in order to get key material;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Both modes can follow the ETSI QKD GS 004 standard.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350" y="704750"/>
            <a:ext cx="4846251" cy="37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4203725" y="4358575"/>
            <a:ext cx="472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/>
              <a:t>Outlined protocol in a two node scenario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Key material storage and management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753600" y="926300"/>
            <a:ext cx="46068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rgbClr val="261E38"/>
              </a:buClr>
              <a:buSzPts val="1300"/>
              <a:buChar char="-"/>
            </a:pPr>
            <a:r>
              <a:rPr lang="pt-PT">
                <a:solidFill>
                  <a:srgbClr val="261E38"/>
                </a:solidFill>
              </a:rPr>
              <a:t>The KMS has a database to store different kind of keys or key material;</a:t>
            </a:r>
            <a:endParaRPr>
              <a:solidFill>
                <a:srgbClr val="261E38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61E38"/>
              </a:buClr>
              <a:buSzPts val="1300"/>
              <a:buChar char="-"/>
            </a:pPr>
            <a:r>
              <a:rPr lang="pt-PT">
                <a:solidFill>
                  <a:srgbClr val="261E38"/>
                </a:solidFill>
              </a:rPr>
              <a:t>Each key or key material has metadata attached to it, such as UUID, state, creation time, </a:t>
            </a:r>
            <a:r>
              <a:rPr lang="pt-PT">
                <a:solidFill>
                  <a:srgbClr val="261E38"/>
                </a:solidFill>
              </a:rPr>
              <a:t>identification</a:t>
            </a:r>
            <a:r>
              <a:rPr lang="pt-PT">
                <a:solidFill>
                  <a:srgbClr val="261E38"/>
                </a:solidFill>
              </a:rPr>
              <a:t> of the peers, etc;</a:t>
            </a:r>
            <a:endParaRPr>
              <a:solidFill>
                <a:srgbClr val="261E38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61E38"/>
              </a:buClr>
              <a:buSzPts val="1300"/>
              <a:buChar char="-"/>
            </a:pPr>
            <a:r>
              <a:rPr lang="pt-PT">
                <a:solidFill>
                  <a:srgbClr val="261E38"/>
                </a:solidFill>
              </a:rPr>
              <a:t>The database stores key pre-shared keys as well. These are used during bootstrap to secure the initial inter KMS communication when no QKD key material is available;</a:t>
            </a:r>
            <a:endParaRPr>
              <a:solidFill>
                <a:srgbClr val="261E38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1E38"/>
              </a:solidFill>
            </a:endParaRPr>
          </a:p>
          <a:p>
            <a:pPr indent="-311150" lvl="0" marL="457200" rtl="0" algn="l">
              <a:spcBef>
                <a:spcPts val="400"/>
              </a:spcBef>
              <a:spcAft>
                <a:spcPts val="0"/>
              </a:spcAft>
              <a:buClr>
                <a:srgbClr val="261E38"/>
              </a:buClr>
              <a:buSzPts val="1300"/>
              <a:buChar char="-"/>
            </a:pPr>
            <a:r>
              <a:rPr lang="pt-PT">
                <a:solidFill>
                  <a:srgbClr val="261E38"/>
                </a:solidFill>
              </a:rPr>
              <a:t>The KMS implements a key lifecycle management as well key </a:t>
            </a:r>
            <a:r>
              <a:rPr lang="pt-PT">
                <a:solidFill>
                  <a:srgbClr val="261E38"/>
                </a:solidFill>
              </a:rPr>
              <a:t>synchronization</a:t>
            </a:r>
            <a:r>
              <a:rPr lang="pt-PT">
                <a:solidFill>
                  <a:srgbClr val="261E38"/>
                </a:solidFill>
              </a:rPr>
              <a:t> between peers (both when receiving key material and when provisioning it);</a:t>
            </a:r>
            <a:endParaRPr>
              <a:solidFill>
                <a:srgbClr val="261E38"/>
              </a:solidFill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900" y="1331651"/>
            <a:ext cx="2175475" cy="21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Typical</a:t>
            </a:r>
            <a:r>
              <a:rPr lang="pt-PT"/>
              <a:t>  key lifecycle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753000" y="3739777"/>
            <a:ext cx="7638000" cy="532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400"/>
              </a:spcAft>
              <a:buNone/>
            </a:pPr>
            <a:r>
              <a:rPr b="1" lang="pt-PT" sz="1000" u="sng">
                <a:solidFill>
                  <a:schemeClr val="hlink"/>
                </a:solidFill>
                <a:hlinkClick r:id="rId3"/>
              </a:rPr>
              <a:t>https://cloud.ibm.com/docs/key-protect?topic=key-protect-key-states</a:t>
            </a:r>
            <a:r>
              <a:rPr b="1" lang="pt-PT" sz="1000">
                <a:solidFill>
                  <a:schemeClr val="dk1"/>
                </a:solidFill>
              </a:rPr>
              <a:t> </a:t>
            </a:r>
            <a:r>
              <a:rPr b="1" lang="pt-PT" sz="1000">
                <a:solidFill>
                  <a:srgbClr val="7F7F7F"/>
                </a:solidFill>
              </a:rPr>
              <a:t>for more info</a:t>
            </a:r>
            <a:endParaRPr b="1" sz="1000">
              <a:solidFill>
                <a:srgbClr val="7F7F7F"/>
              </a:solidFill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000" y="881888"/>
            <a:ext cx="7638000" cy="2857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Provide keys to applications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654100" y="926300"/>
            <a:ext cx="51885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rgbClr val="17142B"/>
              </a:buClr>
              <a:buSzPts val="1300"/>
              <a:buChar char="-"/>
            </a:pPr>
            <a:r>
              <a:rPr lang="pt-PT">
                <a:solidFill>
                  <a:srgbClr val="17142B"/>
                </a:solidFill>
              </a:rPr>
              <a:t>The KMS implements an ETSI QKD GS 004 </a:t>
            </a:r>
            <a:r>
              <a:rPr lang="pt-PT">
                <a:solidFill>
                  <a:srgbClr val="17142B"/>
                </a:solidFill>
              </a:rPr>
              <a:t>compliant</a:t>
            </a:r>
            <a:r>
              <a:rPr lang="pt-PT">
                <a:solidFill>
                  <a:srgbClr val="17142B"/>
                </a:solidFill>
              </a:rPr>
              <a:t> interface </a:t>
            </a:r>
            <a:r>
              <a:rPr lang="pt-PT">
                <a:solidFill>
                  <a:srgbClr val="17142B"/>
                </a:solidFill>
              </a:rPr>
              <a:t>based on three low level calls:</a:t>
            </a:r>
            <a:endParaRPr>
              <a:solidFill>
                <a:srgbClr val="17142B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pt-PT">
                <a:solidFill>
                  <a:schemeClr val="dk1"/>
                </a:solidFill>
              </a:rPr>
              <a:t>OPEN_CONNECT - </a:t>
            </a:r>
            <a:r>
              <a:rPr lang="pt-PT">
                <a:solidFill>
                  <a:schemeClr val="dk1"/>
                </a:solidFill>
              </a:rPr>
              <a:t>Reserve an association (Key_stream_ID) for a set of future keys at both ends of the QKD link and establish a set of QOS parameters.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pt-PT">
                <a:solidFill>
                  <a:schemeClr val="dk1"/>
                </a:solidFill>
              </a:rPr>
              <a:t>CLOSE - </a:t>
            </a:r>
            <a:r>
              <a:rPr lang="pt-PT">
                <a:solidFill>
                  <a:schemeClr val="dk1"/>
                </a:solidFill>
              </a:rPr>
              <a:t>Terminate the association established for this Key_stream_ID.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pt-PT">
                <a:solidFill>
                  <a:schemeClr val="dk1"/>
                </a:solidFill>
              </a:rPr>
              <a:t>GET_KEY - </a:t>
            </a:r>
            <a:r>
              <a:rPr lang="pt-PT">
                <a:solidFill>
                  <a:schemeClr val="dk1"/>
                </a:solidFill>
              </a:rPr>
              <a:t>Obtain a specific amount of key material for a given Key_stream_ID.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42B"/>
              </a:buClr>
              <a:buSzPts val="1300"/>
              <a:buChar char="-"/>
            </a:pPr>
            <a:r>
              <a:rPr lang="pt-PT">
                <a:solidFill>
                  <a:srgbClr val="17142B"/>
                </a:solidFill>
              </a:rPr>
              <a:t>An additional ETSI QKD GS 014 interface might be built on top of the previous making the calls more accessible and abstract to Secure Applications developers</a:t>
            </a:r>
            <a:endParaRPr>
              <a:solidFill>
                <a:srgbClr val="17142B"/>
              </a:solidFill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725" y="1619250"/>
            <a:ext cx="1790100" cy="17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QKDN key relay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632400" y="2856350"/>
            <a:ext cx="7986600" cy="1656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Since the QKD devices only generates symmetric key material between two directly connected devices, it must be a way to propagate keys between two arbitrary nodes;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The source node derives a key to be relayed from the RNG and uses the QKD generated key material to protect it using Information-Theoretic Security (ITS) algorithms such as OTP;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This relay </a:t>
            </a:r>
            <a:r>
              <a:rPr lang="pt-PT">
                <a:solidFill>
                  <a:schemeClr val="dk1"/>
                </a:solidFill>
              </a:rPr>
              <a:t>process</a:t>
            </a:r>
            <a:r>
              <a:rPr lang="pt-PT">
                <a:solidFill>
                  <a:schemeClr val="dk1"/>
                </a:solidFill>
              </a:rPr>
              <a:t> is very </a:t>
            </a:r>
            <a:r>
              <a:rPr lang="pt-PT">
                <a:solidFill>
                  <a:schemeClr val="dk1"/>
                </a:solidFill>
              </a:rPr>
              <a:t>susceptible</a:t>
            </a:r>
            <a:r>
              <a:rPr lang="pt-PT">
                <a:solidFill>
                  <a:schemeClr val="dk1"/>
                </a:solidFill>
              </a:rPr>
              <a:t> to create a overload in the network. To mitigate that, the SDN Agent of the source node (with help from the SDN controller) </a:t>
            </a:r>
            <a:r>
              <a:rPr lang="pt-PT">
                <a:solidFill>
                  <a:schemeClr val="dk1"/>
                </a:solidFill>
              </a:rPr>
              <a:t>calculates</a:t>
            </a:r>
            <a:r>
              <a:rPr lang="pt-PT">
                <a:solidFill>
                  <a:schemeClr val="dk1"/>
                </a:solidFill>
              </a:rPr>
              <a:t> the optimal relay route and notifies all intermediate trusted nodes.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575" y="641375"/>
            <a:ext cx="5419074" cy="22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nk 2001">
  <a:themeElements>
    <a:clrScheme name="IT-COLORS">
      <a:dk1>
        <a:srgbClr val="14191C"/>
      </a:dk1>
      <a:lt1>
        <a:srgbClr val="FFFFFF"/>
      </a:lt1>
      <a:dk2>
        <a:srgbClr val="201B3A"/>
      </a:dk2>
      <a:lt2>
        <a:srgbClr val="F5F3EE"/>
      </a:lt2>
      <a:accent1>
        <a:srgbClr val="074B8E"/>
      </a:accent1>
      <a:accent2>
        <a:srgbClr val="6E8BC5"/>
      </a:accent2>
      <a:accent3>
        <a:srgbClr val="455D9D"/>
      </a:accent3>
      <a:accent4>
        <a:srgbClr val="6A1236"/>
      </a:accent4>
      <a:accent5>
        <a:srgbClr val="310E2E"/>
      </a:accent5>
      <a:accent6>
        <a:srgbClr val="CE193F"/>
      </a:accent6>
      <a:hlink>
        <a:srgbClr val="9E9E9E"/>
      </a:hlink>
      <a:folHlink>
        <a:srgbClr val="9E94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