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ncode Sans"/>
      <p:regular r:id="rId21"/>
      <p:bold r:id="rId22"/>
    </p:embeddedFont>
    <p:embeddedFont>
      <p:font typeface="Montserrat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EncodeSans-bold.fntdata"/><Relationship Id="rId10" Type="http://schemas.openxmlformats.org/officeDocument/2006/relationships/slide" Target="slides/slide4.xml"/><Relationship Id="rId21" Type="http://schemas.openxmlformats.org/officeDocument/2006/relationships/font" Target="fonts/EncodeSans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885d45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b885d45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QKD North Bound Interface: </a:t>
            </a:r>
            <a:endParaRPr b="1"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ETSI 004 based interface to the applications;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SDN Agent interaction;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Inter KMS communication (for auth, sync and key relay).</a:t>
            </a:r>
            <a:endParaRPr sz="1300">
              <a:solidFill>
                <a:srgbClr val="14191C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QoS provider:</a:t>
            </a:r>
            <a:endParaRPr b="1"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Gathers and calculates all parameters required for QoS information.</a:t>
            </a:r>
            <a:endParaRPr sz="1300">
              <a:solidFill>
                <a:srgbClr val="14191C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Synchronization manager: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Handles the synchronization protocol with the peer KMS;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Since all keys must be in sync with between peers, this module is used in almost all features.</a:t>
            </a:r>
            <a:endParaRPr sz="1300">
              <a:solidFill>
                <a:srgbClr val="14191C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Security module: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Implements all cryptographic algorithms used during operation of the KMS;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This includes the ITS algorithms such as Key combination and Wegman Carter authentication as well as Post Quantum Cryptography algorithms.</a:t>
            </a:r>
            <a:endParaRPr sz="1300">
              <a:solidFill>
                <a:srgbClr val="14191C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Key Forwarding Module: </a:t>
            </a:r>
            <a:endParaRPr b="1"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Handles the key relay process.</a:t>
            </a:r>
            <a:endParaRPr sz="1300">
              <a:solidFill>
                <a:srgbClr val="14191C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Key manager:</a:t>
            </a:r>
            <a:endParaRPr b="1"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Maintains and handles the keys;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Is mainly used for key material retrieval, storage, etc.;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It’s involved in any activity related with keys (almost all).</a:t>
            </a:r>
            <a:endParaRPr sz="1300">
              <a:solidFill>
                <a:srgbClr val="14191C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b="1" lang="pt-PT" sz="1300">
                <a:solidFill>
                  <a:srgbClr val="14191C"/>
                </a:solidFill>
              </a:rPr>
              <a:t>Base functionality:</a:t>
            </a:r>
            <a:endParaRPr sz="1300">
              <a:solidFill>
                <a:srgbClr val="14191C"/>
              </a:solidFill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91C"/>
              </a:buClr>
              <a:buSzPts val="1300"/>
              <a:buChar char="-"/>
            </a:pPr>
            <a:r>
              <a:rPr lang="pt-PT" sz="1300">
                <a:solidFill>
                  <a:srgbClr val="14191C"/>
                </a:solidFill>
              </a:rPr>
              <a:t>Handles several quality-of-life features such as logging and configuration.</a:t>
            </a:r>
            <a:endParaRPr sz="1300">
              <a:solidFill>
                <a:srgbClr val="14191C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ba14cf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ba14cf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14191C"/>
                </a:solidFill>
              </a:rPr>
              <a:t>Periodic routines should keep the life-cycle of each key flowing as expected.</a:t>
            </a:r>
            <a:endParaRPr sz="1300">
              <a:solidFill>
                <a:srgbClr val="14191C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14191C"/>
                </a:solidFill>
              </a:rPr>
              <a:t>Passa para suspended quando a sua validade passa</a:t>
            </a:r>
            <a:endParaRPr sz="1300">
              <a:solidFill>
                <a:srgbClr val="14191C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14191C"/>
                </a:solidFill>
              </a:rPr>
              <a:t>Passa deactivated uma hora depois de expirar</a:t>
            </a:r>
            <a:endParaRPr sz="1300">
              <a:solidFill>
                <a:srgbClr val="14191C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14191C"/>
                </a:solidFill>
              </a:rPr>
              <a:t>Ter operações de wrap, unwrap e rotate de chaves.</a:t>
            </a:r>
            <a:endParaRPr sz="1300">
              <a:solidFill>
                <a:srgbClr val="14191C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14191C"/>
                </a:solidFill>
              </a:rPr>
              <a:t>Possivelmente o rotate será desnecessário caso uma chave só possa ser dada uma única vez e com um curto período de vida.</a:t>
            </a:r>
            <a:endParaRPr sz="1300">
              <a:solidFill>
                <a:srgbClr val="14191C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b885d45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b885d45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falta fazer relay que irá complicar o processo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bc2eaaf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bc2eaaf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bc2eaa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bc2eaa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autenticação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vimos autenticação usando certificados com suporte pos quantico para autenticação e uso de kem com pqa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uso de psk com tls-psk sobre tcp (não uso de criptografia </a:t>
            </a:r>
            <a:r>
              <a:rPr lang="pt-PT"/>
              <a:t>pública</a:t>
            </a:r>
            <a:r>
              <a:rPr lang="pt-PT"/>
              <a:t> e limitações dos PQA)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atualização de psk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4ab13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4ab13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Apresentar aspeto geral da rede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6830b2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6830b2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Apresentar entidades principais.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6830b2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6830b2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885d4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885d4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885d45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885d45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885d45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885d45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b6830b2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b6830b2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chemeClr val="dk1"/>
                </a:solidFill>
              </a:rPr>
              <a:t>Symmetric keys are required to be present at two arbitrary nodes in the QKDN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885d45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885d45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explicar processo e resultados (d-distancia, n-numero de diferentes caminhos). matriz de routing cadeia de markov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KML - architecture proposal</a:t>
            </a:r>
            <a:endParaRPr b="1" sz="28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70540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Management System Modules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535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700" y="641375"/>
            <a:ext cx="4490801" cy="40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storage and key life-cycle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150" y="1686575"/>
            <a:ext cx="6551675" cy="24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980950" y="641375"/>
            <a:ext cx="76377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 sz="1300">
                <a:solidFill>
                  <a:srgbClr val="261E38"/>
                </a:solidFill>
              </a:rPr>
              <a:t>Key material and its metadata is always authenticated before storage</a:t>
            </a:r>
            <a:endParaRPr sz="1300">
              <a:solidFill>
                <a:srgbClr val="261E38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 sz="1300">
                <a:solidFill>
                  <a:srgbClr val="261E38"/>
                </a:solidFill>
              </a:rPr>
              <a:t>KMS has a database to store different kind of keys or key material. They can be </a:t>
            </a:r>
            <a:r>
              <a:rPr lang="pt-PT" sz="1300">
                <a:solidFill>
                  <a:srgbClr val="261E38"/>
                </a:solidFill>
              </a:rPr>
              <a:t>divided</a:t>
            </a:r>
            <a:r>
              <a:rPr lang="pt-PT" sz="1300">
                <a:solidFill>
                  <a:srgbClr val="261E38"/>
                </a:solidFill>
              </a:rPr>
              <a:t> into </a:t>
            </a:r>
            <a:r>
              <a:rPr lang="pt-PT" sz="1300">
                <a:solidFill>
                  <a:srgbClr val="261E38"/>
                </a:solidFill>
              </a:rPr>
              <a:t>distinct</a:t>
            </a:r>
            <a:r>
              <a:rPr lang="pt-PT" sz="1300">
                <a:solidFill>
                  <a:srgbClr val="261E38"/>
                </a:solidFill>
              </a:rPr>
              <a:t> main state groups (pre-active, active, deactive)</a:t>
            </a:r>
            <a:endParaRPr sz="1300">
              <a:solidFill>
                <a:srgbClr val="261E38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1E38"/>
              </a:buClr>
              <a:buSzPts val="1300"/>
              <a:buChar char="-"/>
            </a:pPr>
            <a:r>
              <a:rPr lang="pt-PT" sz="1300">
                <a:solidFill>
                  <a:srgbClr val="261E38"/>
                </a:solidFill>
              </a:rPr>
              <a:t>Each key or key material has metadata attached to it, such as KSID, state, creation time, identification of the peers, etc.</a:t>
            </a:r>
            <a:endParaRPr sz="1300">
              <a:solidFill>
                <a:srgbClr val="261E3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provisioning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27550" y="812988"/>
            <a:ext cx="8291100" cy="631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Interface based on</a:t>
            </a:r>
            <a:r>
              <a:rPr lang="pt-PT">
                <a:solidFill>
                  <a:schemeClr val="dk1"/>
                </a:solidFill>
              </a:rPr>
              <a:t> ETSI GS</a:t>
            </a:r>
            <a:r>
              <a:rPr lang="pt-PT">
                <a:solidFill>
                  <a:schemeClr val="dk1"/>
                </a:solidFill>
              </a:rPr>
              <a:t> QKD 004 that specifies an API between the KMS and the applications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974400" y="1616425"/>
            <a:ext cx="71964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808080"/>
                </a:solidFill>
              </a:rPr>
              <a:t>Interface QKD (</a:t>
            </a:r>
            <a:endParaRPr sz="13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808080"/>
                </a:solidFill>
              </a:rPr>
              <a:t>	OPEN_CONNECT (in source, in destination, inout QOS, inout KSID, out status);</a:t>
            </a:r>
            <a:endParaRPr sz="1300">
              <a:solidFill>
                <a:srgbClr val="808080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808080"/>
                </a:solidFill>
              </a:rPr>
              <a:t>GET_KEY (in Key_stream_ID, inout index, out Key_buffer, inout Metadata, out status);</a:t>
            </a:r>
            <a:endParaRPr sz="1300">
              <a:solidFill>
                <a:srgbClr val="808080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808080"/>
                </a:solidFill>
              </a:rPr>
              <a:t>CLOSE (in Key_stream_ID, out status);</a:t>
            </a:r>
            <a:endParaRPr sz="13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pt-PT" sz="1300">
                <a:solidFill>
                  <a:srgbClr val="808080"/>
                </a:solidFill>
              </a:rPr>
              <a:t>)</a:t>
            </a:r>
            <a:endParaRPr sz="130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100" y="414783"/>
            <a:ext cx="4895707" cy="419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Next steps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53598" y="500181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Authentication and secure </a:t>
            </a:r>
            <a:r>
              <a:rPr lang="pt-PT">
                <a:solidFill>
                  <a:schemeClr val="dk1"/>
                </a:solidFill>
              </a:rPr>
              <a:t>communication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⇔ KMS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APP ⇔ KMS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⇔ QKD device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KMS/APP ⇔ SDN agent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SDN agent ⇔ SDN controller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Key relay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method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entities </a:t>
            </a:r>
            <a:r>
              <a:rPr lang="pt-PT">
                <a:solidFill>
                  <a:schemeClr val="dk1"/>
                </a:solidFill>
              </a:rPr>
              <a:t>involved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message interchange (including key auth)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synchronization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crucial points of synchronization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message interchange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continuous</a:t>
            </a:r>
            <a:r>
              <a:rPr lang="pt-PT">
                <a:solidFill>
                  <a:schemeClr val="dk1"/>
                </a:solidFill>
              </a:rPr>
              <a:t> authentication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SDN controller (&amp; agent) interaction with KMS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QoS requests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KMS information share for system normal functioning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Oblivious keys integration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QKD network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536475" y="1955700"/>
            <a:ext cx="2941200" cy="1336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Multiple sites with one or more nodes inside them have one or more peers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Network is managed by the SDN controller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75" y="864550"/>
            <a:ext cx="5032002" cy="35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QKD node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13" y="315158"/>
            <a:ext cx="7696375" cy="419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App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02800" y="2044650"/>
            <a:ext cx="3819600" cy="105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Any QKD key based service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Multiple </a:t>
            </a:r>
            <a:r>
              <a:rPr lang="pt-PT">
                <a:solidFill>
                  <a:schemeClr val="dk1"/>
                </a:solidFill>
              </a:rPr>
              <a:t>inside</a:t>
            </a:r>
            <a:r>
              <a:rPr lang="pt-PT">
                <a:solidFill>
                  <a:schemeClr val="dk1"/>
                </a:solidFill>
              </a:rPr>
              <a:t> the same node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Quantum Genome e.g.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Use KMS in order to </a:t>
            </a:r>
            <a:r>
              <a:rPr lang="pt-PT">
                <a:solidFill>
                  <a:schemeClr val="dk1"/>
                </a:solidFill>
              </a:rPr>
              <a:t>retrieve</a:t>
            </a:r>
            <a:r>
              <a:rPr lang="pt-PT">
                <a:solidFill>
                  <a:schemeClr val="dk1"/>
                </a:solidFill>
              </a:rPr>
              <a:t> keys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649" y="1285895"/>
            <a:ext cx="3429000" cy="2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7510800" y="1951225"/>
            <a:ext cx="495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SDN Agent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53000" y="1587163"/>
            <a:ext cx="3819000" cy="1707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Connect to the SDN controller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It’s the SDN controller representative inside each node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Is always in communication with KMS in order to keep QoS measures, for routing control and </a:t>
            </a:r>
            <a:r>
              <a:rPr lang="pt-PT">
                <a:solidFill>
                  <a:schemeClr val="dk1"/>
                </a:solidFill>
              </a:rPr>
              <a:t>retrieve</a:t>
            </a:r>
            <a:r>
              <a:rPr lang="pt-PT">
                <a:solidFill>
                  <a:schemeClr val="dk1"/>
                </a:solidFill>
              </a:rPr>
              <a:t> and provide information concerning the KML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649" y="1285895"/>
            <a:ext cx="3429000" cy="2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7490125" y="2909600"/>
            <a:ext cx="495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QKD Device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39575" y="2007588"/>
            <a:ext cx="3810900" cy="11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Generates quantum key </a:t>
            </a:r>
            <a:r>
              <a:rPr lang="pt-PT">
                <a:solidFill>
                  <a:schemeClr val="dk1"/>
                </a:solidFill>
              </a:rPr>
              <a:t>material</a:t>
            </a:r>
            <a:r>
              <a:rPr lang="pt-PT">
                <a:solidFill>
                  <a:schemeClr val="dk1"/>
                </a:solidFill>
              </a:rPr>
              <a:t> in sync with a peer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Provides key material to the KMS through an interface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649" y="1285895"/>
            <a:ext cx="3429000" cy="2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>
            <a:off x="5794000" y="3847300"/>
            <a:ext cx="495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Management System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980950" y="1203811"/>
            <a:ext cx="3810900" cy="303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Receive </a:t>
            </a:r>
            <a:r>
              <a:rPr lang="pt-PT">
                <a:solidFill>
                  <a:srgbClr val="000000"/>
                </a:solidFill>
              </a:rPr>
              <a:t>the symmetric quantum key material generated from a QKD device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Store key material, metadata </a:t>
            </a:r>
            <a:r>
              <a:rPr lang="pt-PT">
                <a:solidFill>
                  <a:srgbClr val="000000"/>
                </a:solidFill>
              </a:rPr>
              <a:t>and other information about its state;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Manage the stored key material;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Derive keys from QKD key material;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Provide keys to the applications;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Relay key material through the QKDN to remote peers;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Interact with SDN;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Authenticate peer KMSs, apps and other directly connected components;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Synchronize with peers;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649" y="1285895"/>
            <a:ext cx="3429000" cy="2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6"/>
          <p:cNvCxnSpPr/>
          <p:nvPr/>
        </p:nvCxnSpPr>
        <p:spPr>
          <a:xfrm>
            <a:off x="5759525" y="2957875"/>
            <a:ext cx="495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relay - centralized node solution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618875" y="1361038"/>
            <a:ext cx="3819000" cy="18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Communication secure by OTP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If done bidirectionally only the two KMSs that want to create a shared key will know the key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Coordination</a:t>
            </a:r>
            <a:r>
              <a:rPr lang="pt-PT">
                <a:solidFill>
                  <a:schemeClr val="dk1"/>
                </a:solidFill>
              </a:rPr>
              <a:t> is crucial and needs to be well planned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All nodes rely on the same key relay centralized node, this fact might congest it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Larger network may require multiple key relay </a:t>
            </a:r>
            <a:r>
              <a:rPr lang="pt-PT">
                <a:solidFill>
                  <a:schemeClr val="dk1"/>
                </a:solidFill>
              </a:rPr>
              <a:t>centralized</a:t>
            </a:r>
            <a:r>
              <a:rPr lang="pt-PT">
                <a:solidFill>
                  <a:schemeClr val="dk1"/>
                </a:solidFill>
              </a:rPr>
              <a:t> nodes.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875" y="926289"/>
            <a:ext cx="4316375" cy="3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relay - </a:t>
            </a:r>
            <a:r>
              <a:rPr lang="pt-PT"/>
              <a:t>stochastic</a:t>
            </a:r>
            <a:r>
              <a:rPr lang="pt-PT"/>
              <a:t> solution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53599" y="878050"/>
            <a:ext cx="3819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Communication secure by OTP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Increased</a:t>
            </a:r>
            <a:r>
              <a:rPr lang="pt-PT">
                <a:solidFill>
                  <a:schemeClr val="dk1"/>
                </a:solidFill>
              </a:rPr>
              <a:t> network’s overall congestion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Use of a routing matrix provided by the SDN controller generated taking into account QoS measures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Security decreases with distance but i</a:t>
            </a:r>
            <a:r>
              <a:rPr lang="pt-PT">
                <a:solidFill>
                  <a:schemeClr val="dk1"/>
                </a:solidFill>
              </a:rPr>
              <a:t>ncreases</a:t>
            </a:r>
            <a:r>
              <a:rPr lang="pt-PT">
                <a:solidFill>
                  <a:schemeClr val="dk1"/>
                </a:solidFill>
              </a:rPr>
              <a:t> with a higher number of </a:t>
            </a:r>
            <a:r>
              <a:rPr lang="pt-PT">
                <a:solidFill>
                  <a:schemeClr val="dk1"/>
                </a:solidFill>
              </a:rPr>
              <a:t>distinct</a:t>
            </a:r>
            <a:r>
              <a:rPr lang="pt-PT">
                <a:solidFill>
                  <a:schemeClr val="dk1"/>
                </a:solidFill>
              </a:rPr>
              <a:t> paths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74" y="1033458"/>
            <a:ext cx="38957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087" y="2757552"/>
            <a:ext cx="3212025" cy="14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