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</p:sldIdLst>
  <p:sldSz cy="5143500" cx="9144000"/>
  <p:notesSz cx="6858000" cy="9144000"/>
  <p:embeddedFontLst>
    <p:embeddedFont>
      <p:font typeface="Encode Sans"/>
      <p:regular r:id="rId11"/>
      <p:bold r:id="rId12"/>
    </p:embeddedFont>
    <p:embeddedFont>
      <p:font typeface="Montserrat"/>
      <p:bold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DF7C2B-BE45-488F-B87A-6C8F24FBE537}">
  <a:tblStyle styleId="{83DF7C2B-BE45-488F-B87A-6C8F24FBE5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ncodeSans-regular.fntdata"/><Relationship Id="rId10" Type="http://schemas.openxmlformats.org/officeDocument/2006/relationships/slide" Target="slides/slide3.xml"/><Relationship Id="rId13" Type="http://schemas.openxmlformats.org/officeDocument/2006/relationships/font" Target="fonts/Montserrat-bold.fntdata"/><Relationship Id="rId12" Type="http://schemas.openxmlformats.org/officeDocument/2006/relationships/font" Target="fonts/Encode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a8e1ff9fa_2_83:notes"/>
          <p:cNvSpPr/>
          <p:nvPr>
            <p:ph idx="2" type="sldImg"/>
          </p:nvPr>
        </p:nvSpPr>
        <p:spPr>
          <a:xfrm>
            <a:off x="381394" y="685800"/>
            <a:ext cx="609521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22a8e1ff9fa_2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1a670a6c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1a670a6c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d34502a0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d34502a0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showMasterSp="0">
  <p:cSld name="Defaul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68894" l="0" r="0" t="1"/>
          <a:stretch/>
        </p:blipFill>
        <p:spPr>
          <a:xfrm>
            <a:off x="1" y="3278663"/>
            <a:ext cx="9144009" cy="1864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_base_5.png"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89" y="1605205"/>
            <a:ext cx="641748" cy="6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0" y="1793537"/>
            <a:ext cx="854806" cy="27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6476" y="3116496"/>
            <a:ext cx="3066307" cy="75530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1692323" y="388965"/>
            <a:ext cx="6594259" cy="1206181"/>
          </a:xfrm>
          <a:prstGeom prst="rect">
            <a:avLst/>
          </a:prstGeom>
          <a:noFill/>
          <a:ln>
            <a:noFill/>
          </a:ln>
        </p:spPr>
        <p:txBody>
          <a:bodyPr anchorCtr="0" anchor="b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2400"/>
              <a:buFont typeface="Arial"/>
              <a:buNone/>
              <a:defRPr sz="2400">
                <a:solidFill>
                  <a:srgbClr val="44515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692279" y="1702045"/>
            <a:ext cx="6594482" cy="13782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44515F"/>
              </a:buClr>
              <a:buSzPts val="1500"/>
              <a:buFont typeface="Arial"/>
              <a:buNone/>
              <a:defRPr sz="1500">
                <a:solidFill>
                  <a:srgbClr val="44515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66" name="Google Shape;66;p14"/>
          <p:cNvSpPr txBox="1"/>
          <p:nvPr/>
        </p:nvSpPr>
        <p:spPr>
          <a:xfrm>
            <a:off x="139784" y="4746409"/>
            <a:ext cx="759001" cy="242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500"/>
              <a:buFont typeface="Arial"/>
              <a:buNone/>
            </a:pPr>
            <a: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2018, </a:t>
            </a:r>
            <a:b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PT" sz="5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Instituto de Telecomunicações</a:t>
            </a:r>
            <a:endParaRPr sz="1000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5627" y="3974990"/>
            <a:ext cx="2466380" cy="85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 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sz="700"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980948" y="926306"/>
            <a:ext cx="7638063" cy="358616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/>
            </a:lvl1pPr>
            <a:lvl2pPr indent="-3111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•"/>
              <a:defRPr/>
            </a:lvl2pPr>
            <a:lvl3pPr indent="-37465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4375" y="101135"/>
            <a:ext cx="1271060" cy="394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"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3613" y="4650560"/>
            <a:ext cx="2074468" cy="49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6"/>
          <p:cNvGrpSpPr/>
          <p:nvPr/>
        </p:nvGrpSpPr>
        <p:grpSpPr>
          <a:xfrm>
            <a:off x="-223217" y="-443594"/>
            <a:ext cx="9699222" cy="1383786"/>
            <a:chOff x="65233" y="-705343"/>
            <a:chExt cx="12932282" cy="1845047"/>
          </a:xfrm>
        </p:grpSpPr>
        <p:pic>
          <p:nvPicPr>
            <p:cNvPr descr="Escudo com visto com preenchimento sólido" id="77" name="Google Shape;77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853735">
              <a:off x="4280389" y="-312363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78" name="Google Shape;78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682491">
              <a:off x="10358032" y="-1062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have com preenchimento sólido" id="79" name="Google Shape;79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51063">
              <a:off x="8870285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0" name="Google Shape;80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68134" y="218383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81" name="Google Shape;81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16394">
              <a:off x="5428027" y="-592405"/>
              <a:ext cx="914400" cy="9345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âmara de segurança com preenchimento sólido" id="82" name="Google Shape;82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50043" y="-316068"/>
              <a:ext cx="1164532" cy="11645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83" name="Google Shape;83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4038">
              <a:off x="8490699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84" name="Google Shape;84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286766">
              <a:off x="5261874" y="255627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5" name="Google Shape;85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83759" y="352891"/>
              <a:ext cx="516769" cy="5167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86" name="Google Shape;86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10134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87" name="Google Shape;87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709072">
              <a:off x="7683310" y="-12917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88" name="Google Shape;88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829794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89" name="Google Shape;89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853735">
              <a:off x="11777274" y="-168640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90" name="Google Shape;9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682491">
              <a:off x="2878531" y="2747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have com preenchimento sólido" id="91" name="Google Shape;91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51063">
              <a:off x="1390784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92" name="Google Shape;92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265019" y="324006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93" name="Google Shape;93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16394">
              <a:off x="11089368" y="-467926"/>
              <a:ext cx="789585" cy="807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âmara de segurança com preenchimento sólido" id="94" name="Google Shape;94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596178" y="-376463"/>
              <a:ext cx="771345" cy="7713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sbloquear com preenchimento sólido" id="95" name="Google Shape;9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4038">
              <a:off x="1011198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fre com preenchimento sólido" id="96" name="Google Shape;96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30633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tintivo de colaborador com preenchimento sólido" id="97" name="Google Shape;97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709072">
              <a:off x="254609" y="3592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scudo com visto com preenchimento sólido" id="98" name="Google Shape;98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350293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6"/>
          <p:cNvGrpSpPr/>
          <p:nvPr/>
        </p:nvGrpSpPr>
        <p:grpSpPr>
          <a:xfrm>
            <a:off x="85726" y="98288"/>
            <a:ext cx="1107128" cy="80990"/>
            <a:chOff x="1045641" y="1497309"/>
            <a:chExt cx="1476169" cy="108000"/>
          </a:xfrm>
        </p:grpSpPr>
        <p:pic>
          <p:nvPicPr>
            <p:cNvPr descr="Círculos 100% com preenchimento sólido" id="100" name="Google Shape;100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41094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1" name="Google Shape;101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45641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2" name="Google Shape;102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63200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3" name="Google Shape;103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827453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4" name="Google Shape;104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41381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5" name="Google Shape;105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022906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6" name="Google Shape;106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218359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írculos 100% com preenchimento sólido" id="107" name="Google Shape;107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36547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6"/>
          <p:cNvGrpSpPr/>
          <p:nvPr/>
        </p:nvGrpSpPr>
        <p:grpSpPr>
          <a:xfrm>
            <a:off x="0" y="4928821"/>
            <a:ext cx="9144010" cy="215470"/>
            <a:chOff x="0" y="6571760"/>
            <a:chExt cx="12192000" cy="287293"/>
          </a:xfrm>
        </p:grpSpPr>
        <p:sp>
          <p:nvSpPr>
            <p:cNvPr id="109" name="Google Shape;109;p16"/>
            <p:cNvSpPr/>
            <p:nvPr/>
          </p:nvSpPr>
          <p:spPr>
            <a:xfrm>
              <a:off x="9692640" y="6571760"/>
              <a:ext cx="2499360" cy="286240"/>
            </a:xfrm>
            <a:prstGeom prst="rect">
              <a:avLst/>
            </a:prstGeom>
            <a:solidFill>
              <a:srgbClr val="9287C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0" y="6571760"/>
              <a:ext cx="5338762" cy="287293"/>
            </a:xfrm>
            <a:prstGeom prst="rect">
              <a:avLst/>
            </a:prstGeom>
            <a:solidFill>
              <a:srgbClr val="0F0D1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261E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338763" y="6571760"/>
              <a:ext cx="4353877" cy="28729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004076" y="4928820"/>
            <a:ext cx="3268269" cy="2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0" y="4928819"/>
            <a:ext cx="4004075" cy="214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084616" y="4934881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569372" y="304038"/>
            <a:ext cx="7808826" cy="34317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0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17142B"/>
              </a:buClr>
              <a:buSzPts val="1300"/>
              <a:buFont typeface="Montserrat"/>
              <a:buNone/>
              <a:defRPr b="1">
                <a:solidFill>
                  <a:srgbClr val="17142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fault">
  <p:cSld name="1_Defaul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693631" y="4803914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981077" y="927101"/>
            <a:ext cx="7635883" cy="34575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120" name="Google Shape;120;p17"/>
          <p:cNvSpPr txBox="1"/>
          <p:nvPr/>
        </p:nvSpPr>
        <p:spPr>
          <a:xfrm>
            <a:off x="4505744" y="4923184"/>
            <a:ext cx="4063241" cy="220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00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700"/>
              <a:buFont typeface="Arial"/>
              <a:buNone/>
            </a:pPr>
            <a:r>
              <a:rPr b="0" i="0" lang="pt-PT" sz="700" u="none" cap="none" strike="noStrik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2022, Instituto de Telecomunicações</a:t>
            </a:r>
            <a:endParaRPr sz="10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type="title"/>
          </p:nvPr>
        </p:nvSpPr>
        <p:spPr>
          <a:xfrm>
            <a:off x="629841" y="576971"/>
            <a:ext cx="7886709" cy="892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629842" y="1564000"/>
            <a:ext cx="3868345" cy="55454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b="1" sz="18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b="1" sz="1300"/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125" name="Google Shape;125;p18"/>
          <p:cNvSpPr txBox="1"/>
          <p:nvPr>
            <p:ph idx="2" type="body"/>
          </p:nvPr>
        </p:nvSpPr>
        <p:spPr>
          <a:xfrm>
            <a:off x="629842" y="2181934"/>
            <a:ext cx="3868345" cy="247996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3" type="body"/>
          </p:nvPr>
        </p:nvSpPr>
        <p:spPr>
          <a:xfrm>
            <a:off x="4629155" y="1564000"/>
            <a:ext cx="3887395" cy="55454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b="1" sz="18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b="1" sz="1300"/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127" name="Google Shape;127;p18"/>
          <p:cNvSpPr txBox="1"/>
          <p:nvPr>
            <p:ph idx="4" type="body"/>
          </p:nvPr>
        </p:nvSpPr>
        <p:spPr>
          <a:xfrm>
            <a:off x="4629155" y="2181934"/>
            <a:ext cx="3887395" cy="247996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0007" y="4908947"/>
            <a:ext cx="1159670" cy="2083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6D05"/>
              </a:buClr>
              <a:buSzPts val="700"/>
              <a:buFont typeface="Arial"/>
              <a:buNone/>
            </a:pPr>
            <a:r>
              <a:rPr b="0" i="0" lang="pt-PT" sz="700" u="none" cap="none" strike="noStrike">
                <a:solidFill>
                  <a:srgbClr val="ED6D05"/>
                </a:solidFill>
                <a:latin typeface="Arial"/>
                <a:ea typeface="Arial"/>
                <a:cs typeface="Arial"/>
                <a:sym typeface="Arial"/>
              </a:rPr>
              <a:t>deimos-space.com</a:t>
            </a:r>
            <a:endParaRPr b="0" i="0" sz="700" u="none" cap="none" strike="noStrike">
              <a:solidFill>
                <a:srgbClr val="ED6D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>
            <p:ph type="title"/>
          </p:nvPr>
        </p:nvSpPr>
        <p:spPr>
          <a:xfrm>
            <a:off x="643351" y="157936"/>
            <a:ext cx="788670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45B"/>
              </a:buClr>
              <a:buSzPts val="1800"/>
              <a:buFont typeface="Encode Sans"/>
              <a:buNone/>
              <a:defRPr b="1" i="0"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628651" y="1167339"/>
            <a:ext cx="7886709" cy="35261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7465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115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11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115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indent="-31115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indent="-31115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indent="-31115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2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76404" l="0" r="0" t="0"/>
          <a:stretch/>
        </p:blipFill>
        <p:spPr>
          <a:xfrm>
            <a:off x="1" y="3728820"/>
            <a:ext cx="9144009" cy="141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12423" r="0" t="12020"/>
          <a:stretch/>
        </p:blipFill>
        <p:spPr>
          <a:xfrm rot="5400000">
            <a:off x="6304688" y="-16733"/>
            <a:ext cx="2822587" cy="285605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b="1" i="0" sz="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7500" lIns="67500" spcFirstLastPara="1" rIns="67500" wrap="square" tIns="67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982639" y="928049"/>
            <a:ext cx="7635929" cy="330958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b="0" i="0" sz="1000" u="none" cap="none" strike="noStrik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132" y="4724071"/>
            <a:ext cx="1220606" cy="300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  <a:defRPr b="1" i="0" sz="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2843">
          <p15:clr>
            <a:srgbClr val="F26B43"/>
          </p15:clr>
        </p15:guide>
        <p15:guide id="5" pos="618">
          <p15:clr>
            <a:srgbClr val="F26B43"/>
          </p15:clr>
        </p15:guide>
        <p15:guide id="6" pos="5429">
          <p15:clr>
            <a:srgbClr val="F26B43"/>
          </p15:clr>
        </p15:guide>
        <p15:guide id="7" pos="2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hyperlink" Target="https://www.it.pt/Groups/Index/72" TargetMode="External"/><Relationship Id="rId6" Type="http://schemas.openxmlformats.org/officeDocument/2006/relationships/hyperlink" Target="https://www.linkedin.com/company/quantum-communications-group-it-av/%E2%80%8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notion.so/SMC-f3d6576d6bc04bedb03d1f71d06fca2e?pvs=4" TargetMode="External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1306607" y="-282585"/>
            <a:ext cx="7312404" cy="1206181"/>
          </a:xfrm>
          <a:prstGeom prst="rect">
            <a:avLst/>
          </a:prstGeom>
          <a:noFill/>
          <a:ln>
            <a:noFill/>
          </a:ln>
        </p:spPr>
        <p:txBody>
          <a:bodyPr anchorCtr="0" anchor="b" bIns="67500" lIns="67500" spcFirstLastPara="1" rIns="67500" wrap="square" tIns="67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3300"/>
              <a:buFont typeface="Arial"/>
              <a:buNone/>
            </a:pPr>
            <a:r>
              <a:rPr b="1" i="0" lang="pt-PT" sz="3300" u="none" cap="none" strike="noStrik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rPr>
              <a:t>Quantum Communications Group</a:t>
            </a:r>
            <a:endParaRPr b="1" i="0" sz="2400" u="none" cap="none" strike="noStrike">
              <a:solidFill>
                <a:srgbClr val="4451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5706032" y="1289277"/>
            <a:ext cx="1933213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b="1" i="0" lang="pt-PT" sz="1500" u="none" cap="none" strike="noStrike">
                <a:solidFill>
                  <a:srgbClr val="05386A"/>
                </a:solidFill>
                <a:latin typeface="Arial"/>
                <a:ea typeface="Arial"/>
                <a:cs typeface="Arial"/>
                <a:sym typeface="Arial"/>
              </a:rPr>
              <a:t>Group Coordinator:</a:t>
            </a:r>
            <a:endParaRPr sz="1000"/>
          </a:p>
        </p:txBody>
      </p:sp>
      <p:sp>
        <p:nvSpPr>
          <p:cNvPr id="139" name="Google Shape;139;p20"/>
          <p:cNvSpPr/>
          <p:nvPr/>
        </p:nvSpPr>
        <p:spPr>
          <a:xfrm>
            <a:off x="5712285" y="2138883"/>
            <a:ext cx="1675964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86A"/>
              </a:buClr>
              <a:buSzPts val="1500"/>
              <a:buFont typeface="Arial"/>
              <a:buNone/>
            </a:pPr>
            <a:r>
              <a:rPr b="1" i="0" lang="pt-PT" sz="1500" u="none" cap="none" strike="noStrike">
                <a:solidFill>
                  <a:srgbClr val="05386A"/>
                </a:solidFill>
                <a:latin typeface="Arial"/>
                <a:ea typeface="Arial"/>
                <a:cs typeface="Arial"/>
                <a:sym typeface="Arial"/>
              </a:rPr>
              <a:t>Group Websites: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5705045" y="1497652"/>
            <a:ext cx="2113527" cy="5316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Armando Nolasco Pinto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b="0" i="0" lang="pt-PT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anp@ua.pt</a:t>
            </a:r>
            <a:endParaRPr sz="1000"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914" y="394691"/>
            <a:ext cx="849703" cy="4890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r code&#10;&#10;Description automatically generated" id="142" name="Google Shape;14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7421" y="2195382"/>
            <a:ext cx="1040563" cy="986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5704288" y="2414208"/>
            <a:ext cx="138530" cy="2911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5776984" y="2445797"/>
            <a:ext cx="2113504" cy="45012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b="0" i="0" lang="pt-PT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https://www.it.pt/Groups/Index/72</a:t>
            </a:r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Arial"/>
              <a:buNone/>
            </a:pPr>
            <a:r>
              <a:rPr b="0" i="0" lang="pt-PT" sz="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b="0" i="0" lang="pt-PT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r>
              <a:rPr b="0" i="0" lang="pt-PT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https://www.linkedin.com/company/quantum-communications-group-it-av/</a:t>
            </a:r>
            <a:endParaRPr sz="1000"/>
          </a:p>
        </p:txBody>
      </p:sp>
      <p:sp>
        <p:nvSpPr>
          <p:cNvPr id="145" name="Google Shape;145;p20"/>
          <p:cNvSpPr txBox="1"/>
          <p:nvPr/>
        </p:nvSpPr>
        <p:spPr>
          <a:xfrm>
            <a:off x="1082628" y="1289275"/>
            <a:ext cx="41205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7500" lIns="67500" spcFirstLastPara="1" rIns="67500" wrap="square" tIns="67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3300"/>
              <a:buFont typeface="Arial"/>
              <a:buNone/>
            </a:pPr>
            <a:r>
              <a:rPr b="1" lang="pt-PT" sz="2800">
                <a:solidFill>
                  <a:srgbClr val="44515F"/>
                </a:solidFill>
              </a:rPr>
              <a:t>Weekly report</a:t>
            </a:r>
            <a:endParaRPr b="1" sz="2000">
              <a:solidFill>
                <a:srgbClr val="44515F"/>
              </a:solidFill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1094025" y="1769575"/>
            <a:ext cx="409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/>
              <a:t>Diogo Matos - 19/10/2023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CV QOKD LDPC MULTI-MACHINE - symmetric keys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617700" y="697525"/>
            <a:ext cx="6147900" cy="1919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For each syndrome pair received by the RX, it performs LDPC correction;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Then it compares the syndromes, one or none of them match. There’s no possibility for both of them to match.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If one of them match, RX </a:t>
            </a:r>
            <a:r>
              <a:rPr lang="pt-PT">
                <a:solidFill>
                  <a:schemeClr val="dk1"/>
                </a:solidFill>
              </a:rPr>
              <a:t>acknowledges</a:t>
            </a:r>
            <a:r>
              <a:rPr lang="pt-PT">
                <a:solidFill>
                  <a:schemeClr val="dk1"/>
                </a:solidFill>
              </a:rPr>
              <a:t> (ack=1), else it does not (ack=0).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pt-PT">
                <a:solidFill>
                  <a:schemeClr val="dk1"/>
                </a:solidFill>
              </a:rPr>
              <a:t>When symmetric key generation is activated, a bit is added to the ack message in order to inform TX about which syndrome had a match. Of course,  this breaks the obliviousness property.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53" name="Google Shape;153;p21"/>
          <p:cNvGraphicFramePr/>
          <p:nvPr/>
        </p:nvGraphicFramePr>
        <p:xfrm>
          <a:off x="6957100" y="77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{83DF7C2B-BE45-488F-B87A-6C8F24FBE537}</a:tableStyleId>
              </a:tblPr>
              <a:tblGrid>
                <a:gridCol w="553850"/>
                <a:gridCol w="553850"/>
                <a:gridCol w="55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SM1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SM2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ACK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4" name="Google Shape;154;p21"/>
          <p:cNvGraphicFramePr/>
          <p:nvPr/>
        </p:nvGraphicFramePr>
        <p:xfrm>
          <a:off x="6957100" y="278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{83DF7C2B-BE45-488F-B87A-6C8F24FBE537}</a:tableStyleId>
              </a:tblPr>
              <a:tblGrid>
                <a:gridCol w="553850"/>
                <a:gridCol w="553850"/>
                <a:gridCol w="55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SM1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SM2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ACK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5" name="Google Shape;155;p21"/>
          <p:cNvSpPr txBox="1"/>
          <p:nvPr/>
        </p:nvSpPr>
        <p:spPr>
          <a:xfrm>
            <a:off x="6942025" y="2308825"/>
            <a:ext cx="169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/>
              <a:t>Oblivious ACK</a:t>
            </a:r>
            <a:endParaRPr sz="800"/>
          </a:p>
        </p:txBody>
      </p:sp>
      <p:sp>
        <p:nvSpPr>
          <p:cNvPr id="156" name="Google Shape;156;p21"/>
          <p:cNvSpPr txBox="1"/>
          <p:nvPr/>
        </p:nvSpPr>
        <p:spPr>
          <a:xfrm>
            <a:off x="6942025" y="4284075"/>
            <a:ext cx="169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/>
              <a:t>Symmetric</a:t>
            </a:r>
            <a:r>
              <a:rPr lang="pt-PT" sz="800"/>
              <a:t> ACK</a:t>
            </a:r>
            <a:endParaRPr sz="800"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766" y="2780050"/>
            <a:ext cx="2887772" cy="158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anchorCtr="0" anchor="ctr" bIns="67500" lIns="67500" spcFirstLastPara="1" rIns="67500" wrap="square" tIns="6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SMC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923350" y="232625"/>
            <a:ext cx="3507600" cy="285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400"/>
              </a:spcAft>
              <a:buNone/>
            </a:pPr>
            <a:r>
              <a:rPr lang="pt-PT" sz="1100">
                <a:solidFill>
                  <a:schemeClr val="dk1"/>
                </a:solidFill>
              </a:rPr>
              <a:t>Access notes </a:t>
            </a:r>
            <a:r>
              <a:rPr lang="pt-PT" sz="11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pt-PT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350" y="636188"/>
            <a:ext cx="4432921" cy="387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5" name="Google Shape;1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0900" y="636188"/>
            <a:ext cx="3242195" cy="38711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6" name="Google Shape;16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6276" y="636212"/>
            <a:ext cx="2948862" cy="38710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nk 2001">
  <a:themeElements>
    <a:clrScheme name="IT-COLORS">
      <a:dk1>
        <a:srgbClr val="14191C"/>
      </a:dk1>
      <a:lt1>
        <a:srgbClr val="FFFFFF"/>
      </a:lt1>
      <a:dk2>
        <a:srgbClr val="201B3A"/>
      </a:dk2>
      <a:lt2>
        <a:srgbClr val="F5F3EE"/>
      </a:lt2>
      <a:accent1>
        <a:srgbClr val="074B8E"/>
      </a:accent1>
      <a:accent2>
        <a:srgbClr val="6E8BC5"/>
      </a:accent2>
      <a:accent3>
        <a:srgbClr val="455D9D"/>
      </a:accent3>
      <a:accent4>
        <a:srgbClr val="6A1236"/>
      </a:accent4>
      <a:accent5>
        <a:srgbClr val="310E2E"/>
      </a:accent5>
      <a:accent6>
        <a:srgbClr val="CE193F"/>
      </a:accent6>
      <a:hlink>
        <a:srgbClr val="9E9E9E"/>
      </a:hlink>
      <a:folHlink>
        <a:srgbClr val="9E94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