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13"/>
  </p:notesMasterIdLst>
  <p:sldIdLst>
    <p:sldId id="256" r:id="rId5"/>
    <p:sldId id="257" r:id="rId6"/>
    <p:sldId id="259" r:id="rId7"/>
    <p:sldId id="267" r:id="rId8"/>
    <p:sldId id="266" r:id="rId9"/>
    <p:sldId id="263" r:id="rId10"/>
    <p:sldId id="264" r:id="rId11"/>
    <p:sldId id="26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id="{D132FC64-28B5-42B9-A633-F01D2D56FA38}">
          <p14:sldIdLst>
            <p14:sldId id="256"/>
          </p14:sldIdLst>
        </p14:section>
        <p14:section name="System Architecture" id="{BD700654-143D-4ED5-85EC-F8ADBF2E1C88}">
          <p14:sldIdLst>
            <p14:sldId id="257"/>
          </p14:sldIdLst>
        </p14:section>
        <p14:section name="North Bound Interface" id="{013F1CC5-BC71-488B-B470-B5DCFF486289}">
          <p14:sldIdLst>
            <p14:sldId id="259"/>
            <p14:sldId id="267"/>
            <p14:sldId id="266"/>
          </p14:sldIdLst>
        </p14:section>
        <p14:section name="South Bound Interface" id="{CD387251-9055-491C-B3F4-CF8CF4EBD953}">
          <p14:sldIdLst>
            <p14:sldId id="263"/>
            <p14:sldId id="264"/>
            <p14:sldId id="26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2C13B-2D99-1F60-5BC0-580A25572554}" v="61" dt="2023-12-06T22:49:01.557"/>
    <p1510:client id="{06DB0360-7263-0D39-2AAF-1A5739771125}" v="218" dt="2023-12-06T22:50:49.844"/>
    <p1510:client id="{2D6C9CA1-BA6B-4C9D-8538-664D629546EE}" v="604" dt="2023-11-09T13:32:01.245"/>
    <p1510:client id="{2F089B65-4AFC-5360-595E-DEB7C1F74E7F}" v="53" dt="2023-11-09T14:42:52.288"/>
    <p1510:client id="{313877D6-D447-1E45-B52C-3D5EACC8CB8F}" v="23" dt="2023-12-07T00:14:22.457"/>
    <p1510:client id="{42083C07-BEAA-1073-7E5C-B885D1D34667}" v="23" dt="2023-11-16T15:54:07.137"/>
    <p1510:client id="{471FB1CA-BA00-632E-94E1-634D7D5AE1F1}" v="34" dt="2023-12-13T17:53:24.043"/>
    <p1510:client id="{69395FC1-3CA5-44AC-8D91-D77CFE3EC3FB}" v="1" dt="2023-12-06T22:13:00.855"/>
    <p1510:client id="{6A2FC141-26E9-D205-8325-A6643388E1D1}" v="1903" dt="2023-12-06T21:15:28.186"/>
    <p1510:client id="{6AB9DFA9-A6DE-CC4C-C0D8-C9D321A04A39}" v="570" dt="2023-11-09T13:13:08.580"/>
    <p1510:client id="{7FF336DC-226F-7EFE-F789-33C60F196EE8}" v="23" dt="2023-12-06T15:39:24.973"/>
    <p1510:client id="{9D3C9459-345A-B627-BAE0-8C0CA0361979}" v="1" dt="2023-12-10T00:54:42.398"/>
    <p1510:client id="{A15FFE00-3388-52F7-F0D9-B84FA656F36E}" v="101" dt="2023-11-09T15:56:30.112"/>
    <p1510:client id="{A55073E8-2F9C-C4B7-E78A-22F6FAD54393}" v="285" dt="2023-12-06T17:21:30.325"/>
    <p1510:client id="{BC62F9FE-2603-0561-33B9-460DB8E852AB}" v="396" dt="2023-11-09T13:13:36.543"/>
    <p1510:client id="{C58CFF9B-D179-FC83-73AC-28F4227CCC69}" v="17" dt="2023-12-13T17:32:47.070"/>
    <p1510:client id="{CAD12114-2BBE-8B55-4368-8C33033A3A56}" v="9" dt="2023-12-07T00:19:09.565"/>
    <p1510:client id="{CB469FC7-A5DB-07A9-35EB-872790329AF9}" v="146" dt="2023-12-06T22:44:44.670"/>
    <p1510:client id="{D19DB2A1-C02E-094C-13DA-1989F4ED0FC8}" v="200" dt="2023-11-16T12:36:14.419"/>
    <p1510:client id="{D676C0D6-14EF-69CB-A2CE-0E0DF3F43B8A}" v="3" dt="2023-11-16T15:35:50.414"/>
    <p1510:client id="{D76FE7E8-9F26-1CBD-F2C6-A6B1408397BC}" v="40" dt="2023-11-09T13:17:17.758"/>
    <p1510:client id="{D9683DEA-610C-83DC-11F5-0D091D57BDC4}" v="5" dt="2023-12-13T19:20:45.339"/>
    <p1510:client id="{E540B085-C675-EDC7-041F-8919CDE6BBC7}" v="101" dt="2023-12-09T19:46:34.904"/>
    <p1510:client id="{EA029191-E65C-7E9E-31F2-DCEDD13D5CC8}" v="9" dt="2023-12-13T14:26:16.901"/>
    <p1510:client id="{EB3C10D6-28C0-179E-A671-C0DE7BF56E6C}" v="111" dt="2023-12-06T15:35:12.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1a670a6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537191" y="-365027"/>
            <a:ext cx="7312404" cy="1206181"/>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600" b="1" i="0" u="none" strike="noStrike" cap="none">
                <a:solidFill>
                  <a:srgbClr val="44515F"/>
                </a:solidFill>
                <a:latin typeface="Arial"/>
                <a:ea typeface="Arial"/>
                <a:cs typeface="Arial"/>
                <a:sym typeface="Arial"/>
              </a:rPr>
              <a:t>Quantum</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Communications</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Group</a:t>
            </a:r>
            <a:endParaRPr sz="2400" b="1" i="0" u="none" strike="noStrike" cap="none" err="1">
              <a:solidFill>
                <a:srgbClr val="44515F"/>
              </a:solidFill>
              <a:latin typeface="Arial"/>
              <a:ea typeface="Arial"/>
              <a:cs typeface="Arial"/>
              <a:sym typeface="Arial"/>
            </a:endParaRPr>
          </a:p>
        </p:txBody>
      </p:sp>
      <p:sp>
        <p:nvSpPr>
          <p:cNvPr id="138" name="Google Shape;138;p20"/>
          <p:cNvSpPr/>
          <p:nvPr/>
        </p:nvSpPr>
        <p:spPr>
          <a:xfrm>
            <a:off x="1068925" y="3372720"/>
            <a:ext cx="1933213" cy="300083"/>
          </a:xfrm>
          <a:prstGeom prst="rect">
            <a:avLst/>
          </a:prstGeom>
          <a:noFill/>
          <a:ln>
            <a:noFill/>
          </a:ln>
        </p:spPr>
        <p:txBody>
          <a:bodyPr spcFirstLastPara="1" wrap="square" lIns="68575" tIns="34275" rIns="68575" bIns="34275" anchor="t" anchorCtr="0">
            <a:noAutofit/>
          </a:bodyPr>
          <a:lstStyle/>
          <a:p>
            <a:r>
              <a:rPr lang="pt-PT" sz="1500" b="1" err="1">
                <a:solidFill>
                  <a:srgbClr val="05386A"/>
                </a:solidFill>
              </a:rPr>
              <a:t>Supervisors</a:t>
            </a:r>
            <a:r>
              <a:rPr lang="pt-PT" sz="1500" b="1">
                <a:solidFill>
                  <a:srgbClr val="05386A"/>
                </a:solidFill>
              </a:rPr>
              <a:t>:</a:t>
            </a:r>
            <a:endParaRPr lang="en-US"/>
          </a:p>
          <a:p>
            <a:pPr marL="0" marR="0" lvl="0" indent="0" algn="l">
              <a:lnSpc>
                <a:spcPct val="100000"/>
              </a:lnSpc>
              <a:spcBef>
                <a:spcPts val="0"/>
              </a:spcBef>
              <a:spcAft>
                <a:spcPts val="0"/>
              </a:spcAft>
              <a:buSzPts val="1500"/>
              <a:buFont typeface="Arial"/>
              <a:buNone/>
            </a:pPr>
            <a:endParaRPr lang="pt-PT" sz="1500" b="1">
              <a:solidFill>
                <a:srgbClr val="05386A"/>
              </a:solidFill>
            </a:endParaRPr>
          </a:p>
        </p:txBody>
      </p:sp>
      <p:sp>
        <p:nvSpPr>
          <p:cNvPr id="140" name="Google Shape;140;p20"/>
          <p:cNvSpPr/>
          <p:nvPr/>
        </p:nvSpPr>
        <p:spPr>
          <a:xfrm>
            <a:off x="1071487" y="3711310"/>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p>
          <a:p>
            <a:pPr>
              <a:lnSpc>
                <a:spcPct val="131578"/>
              </a:lnSpc>
              <a:buSzPts val="1400"/>
            </a:pPr>
            <a:r>
              <a:rPr lang="pt-PT">
                <a:solidFill>
                  <a:srgbClr val="808080"/>
                </a:solidFill>
              </a:rPr>
              <a:t>Diogo Matos</a:t>
            </a:r>
          </a:p>
          <a:p>
            <a:pPr>
              <a:lnSpc>
                <a:spcPct val="131578"/>
              </a:lnSpc>
              <a:buSzPts val="1400"/>
            </a:pPr>
            <a:r>
              <a:rPr lang="pt-PT" u="sng">
                <a:solidFill>
                  <a:schemeClr val="bg1">
                    <a:lumMod val="65000"/>
                  </a:schemeClr>
                </a:solidFill>
              </a:rPr>
              <a:t>dftm@ua.pt</a:t>
            </a:r>
          </a:p>
        </p:txBody>
      </p:sp>
      <p:pic>
        <p:nvPicPr>
          <p:cNvPr id="141" name="Google Shape;141;p20"/>
          <p:cNvPicPr preferRelativeResize="0"/>
          <p:nvPr/>
        </p:nvPicPr>
        <p:blipFill rotWithShape="1">
          <a:blip r:embed="rId4">
            <a:alphaModFix/>
          </a:blip>
          <a:srcRect/>
          <a:stretch/>
        </p:blipFill>
        <p:spPr>
          <a:xfrm>
            <a:off x="7893908" y="286178"/>
            <a:ext cx="849703" cy="489011"/>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145" name="Google Shape;145;p20"/>
          <p:cNvSpPr txBox="1"/>
          <p:nvPr/>
        </p:nvSpPr>
        <p:spPr>
          <a:xfrm>
            <a:off x="974116" y="1187997"/>
            <a:ext cx="7752055" cy="866294"/>
          </a:xfrm>
          <a:prstGeom prst="rect">
            <a:avLst/>
          </a:prstGeom>
          <a:noFill/>
          <a:ln>
            <a:noFill/>
          </a:ln>
        </p:spPr>
        <p:txBody>
          <a:bodyPr spcFirstLastPara="1" wrap="square" lIns="67500" tIns="67500" rIns="67500" bIns="67500" anchor="t" anchorCtr="0">
            <a:noAutofit/>
          </a:bodyPr>
          <a:lstStyle/>
          <a:p>
            <a:pPr>
              <a:buClr>
                <a:srgbClr val="44515F"/>
              </a:buClr>
              <a:buSzPts val="3300"/>
            </a:pPr>
            <a:r>
              <a:rPr lang="pt-PT" sz="2600" b="1" err="1">
                <a:solidFill>
                  <a:srgbClr val="44515F"/>
                </a:solidFill>
              </a:rPr>
              <a:t>Key</a:t>
            </a:r>
            <a:r>
              <a:rPr lang="pt-PT" sz="2600" b="1">
                <a:solidFill>
                  <a:srgbClr val="44515F"/>
                </a:solidFill>
              </a:rPr>
              <a:t> Management </a:t>
            </a:r>
            <a:r>
              <a:rPr lang="pt-PT" sz="2600" b="1" err="1">
                <a:solidFill>
                  <a:srgbClr val="44515F"/>
                </a:solidFill>
              </a:rPr>
              <a:t>System</a:t>
            </a:r>
            <a:r>
              <a:rPr lang="pt-PT" sz="2600" b="1">
                <a:solidFill>
                  <a:srgbClr val="44515F"/>
                </a:solidFill>
              </a:rPr>
              <a:t> for a QKD Network </a:t>
            </a:r>
          </a:p>
        </p:txBody>
      </p:sp>
      <p:sp>
        <p:nvSpPr>
          <p:cNvPr id="3" name="Google Shape;138;p20">
            <a:extLst>
              <a:ext uri="{FF2B5EF4-FFF2-40B4-BE49-F238E27FC236}">
                <a16:creationId xmlns:a16="http://schemas.microsoft.com/office/drawing/2014/main" id="{52DA1729-E1FC-7FD5-341B-DBB3BCC34A20}"/>
              </a:ext>
            </a:extLst>
          </p:cNvPr>
          <p:cNvSpPr/>
          <p:nvPr/>
        </p:nvSpPr>
        <p:spPr>
          <a:xfrm>
            <a:off x="1068925" y="4313163"/>
            <a:ext cx="1933213" cy="300083"/>
          </a:xfrm>
          <a:prstGeom prst="rect">
            <a:avLst/>
          </a:prstGeom>
          <a:noFill/>
          <a:ln>
            <a:noFill/>
          </a:ln>
        </p:spPr>
        <p:txBody>
          <a:bodyPr spcFirstLastPara="1" wrap="square" lIns="68575" tIns="34275" rIns="68575" bIns="34275" anchor="t" anchorCtr="0">
            <a:noAutofit/>
          </a:bodyPr>
          <a:lstStyle/>
          <a:p>
            <a:endParaRPr lang="pt-PT" sz="1500">
              <a:solidFill>
                <a:srgbClr val="05386A"/>
              </a:solidFill>
            </a:endParaRPr>
          </a:p>
        </p:txBody>
      </p:sp>
      <p:sp>
        <p:nvSpPr>
          <p:cNvPr id="4" name="Google Shape;145;p20">
            <a:extLst>
              <a:ext uri="{FF2B5EF4-FFF2-40B4-BE49-F238E27FC236}">
                <a16:creationId xmlns:a16="http://schemas.microsoft.com/office/drawing/2014/main" id="{2613034A-F829-B89D-F3BE-95D92B4C4E09}"/>
              </a:ext>
            </a:extLst>
          </p:cNvPr>
          <p:cNvSpPr txBox="1"/>
          <p:nvPr/>
        </p:nvSpPr>
        <p:spPr>
          <a:xfrm>
            <a:off x="974115" y="1839072"/>
            <a:ext cx="6949062" cy="866294"/>
          </a:xfrm>
          <a:prstGeom prst="rect">
            <a:avLst/>
          </a:prstGeom>
          <a:noFill/>
          <a:ln>
            <a:noFill/>
          </a:ln>
        </p:spPr>
        <p:txBody>
          <a:bodyPr spcFirstLastPara="1" wrap="square" lIns="67500" tIns="67500" rIns="67500" bIns="67500" anchor="t" anchorCtr="0">
            <a:noAutofit/>
          </a:bodyPr>
          <a:lstStyle/>
          <a:p>
            <a:pPr algn="ctr">
              <a:buClr>
                <a:srgbClr val="44515F"/>
              </a:buClr>
              <a:buSzPts val="3300"/>
            </a:pPr>
            <a:r>
              <a:rPr lang="pt-PT" sz="2000" b="1" err="1">
                <a:solidFill>
                  <a:srgbClr val="44515F"/>
                </a:solidFill>
              </a:rPr>
              <a:t>Weekly</a:t>
            </a:r>
            <a:r>
              <a:rPr lang="pt-PT" sz="2000" b="1">
                <a:solidFill>
                  <a:srgbClr val="44515F"/>
                </a:solidFill>
              </a:rPr>
              <a:t> </a:t>
            </a:r>
            <a:r>
              <a:rPr lang="pt-PT" sz="2000" b="1" err="1">
                <a:solidFill>
                  <a:srgbClr val="44515F"/>
                </a:solidFill>
              </a:rPr>
              <a:t>Report</a:t>
            </a:r>
            <a:endParaRPr lang="pt-PT" sz="2000" b="1">
              <a:solidFill>
                <a:srgbClr val="44515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a:t>General </a:t>
            </a:r>
            <a:r>
              <a:rPr lang="pt-PT" err="1"/>
              <a:t>Architecture</a:t>
            </a:r>
            <a:endParaRPr lang="en-US" err="1"/>
          </a:p>
        </p:txBody>
      </p:sp>
      <p:pic>
        <p:nvPicPr>
          <p:cNvPr id="3" name="Picture 2" descr="A diagram of a service application&#10;&#10;Description automatically generated">
            <a:extLst>
              <a:ext uri="{FF2B5EF4-FFF2-40B4-BE49-F238E27FC236}">
                <a16:creationId xmlns:a16="http://schemas.microsoft.com/office/drawing/2014/main" id="{72D9F024-6248-AEE1-BDF1-F57F868E4519}"/>
              </a:ext>
            </a:extLst>
          </p:cNvPr>
          <p:cNvPicPr>
            <a:picLocks noChangeAspect="1"/>
          </p:cNvPicPr>
          <p:nvPr/>
        </p:nvPicPr>
        <p:blipFill>
          <a:blip r:embed="rId3"/>
          <a:stretch>
            <a:fillRect/>
          </a:stretch>
        </p:blipFill>
        <p:spPr>
          <a:xfrm>
            <a:off x="831695" y="820005"/>
            <a:ext cx="7475961" cy="34988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a:xfrm>
            <a:off x="286135" y="100901"/>
            <a:ext cx="5756546" cy="1029220"/>
          </a:xfrm>
        </p:spPr>
        <p:txBody>
          <a:bodyPr/>
          <a:lstStyle/>
          <a:p>
            <a:br>
              <a:rPr lang="pt-PT" sz="2000"/>
            </a:br>
            <a:r>
              <a:rPr lang="pt-PT" sz="2000" err="1"/>
              <a:t>North</a:t>
            </a:r>
            <a:r>
              <a:rPr lang="pt-PT" sz="2000"/>
              <a:t> Interface – KMS interface </a:t>
            </a:r>
            <a:r>
              <a:rPr lang="pt-PT" sz="2000" err="1"/>
              <a:t>with</a:t>
            </a:r>
            <a:r>
              <a:rPr lang="pt-PT" sz="2000"/>
              <a:t> </a:t>
            </a:r>
            <a:r>
              <a:rPr lang="pt-PT" sz="2000" err="1"/>
              <a:t>the</a:t>
            </a:r>
            <a:r>
              <a:rPr lang="pt-PT" sz="2000"/>
              <a:t> apps </a:t>
            </a:r>
            <a:br>
              <a:rPr lang="pt-PT" sz="2000"/>
            </a:br>
            <a:r>
              <a:rPr lang="pt-PT" sz="2000"/>
              <a:t>ETSI 004 (pull </a:t>
            </a:r>
            <a:r>
              <a:rPr lang="pt-PT" sz="2000" err="1"/>
              <a:t>mode</a:t>
            </a:r>
            <a:r>
              <a:rPr lang="pt-PT" sz="2000"/>
              <a:t>)</a:t>
            </a:r>
            <a:endParaRPr lang="en-US" sz="2000" b="0"/>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489" y="1080742"/>
            <a:ext cx="6851216" cy="3470206"/>
          </a:xfrm>
        </p:spPr>
        <p:txBody>
          <a:bodyPr/>
          <a:lstStyle/>
          <a:p>
            <a:r>
              <a:rPr lang="en-US"/>
              <a:t>The interaction between the KMS and the app relies on three requests:</a:t>
            </a:r>
          </a:p>
          <a:p>
            <a:endParaRPr lang="en-US"/>
          </a:p>
          <a:p>
            <a:r>
              <a:rPr lang="en-US" sz="1200" b="1"/>
              <a:t>OPEN_CONNECT</a:t>
            </a:r>
            <a:r>
              <a:rPr lang="en-US" sz="1200"/>
              <a:t>(</a:t>
            </a:r>
            <a:r>
              <a:rPr lang="en-US" sz="1200" i="1"/>
              <a:t>in</a:t>
            </a:r>
            <a:r>
              <a:rPr lang="en-US" sz="1200"/>
              <a:t> source, </a:t>
            </a:r>
            <a:r>
              <a:rPr lang="en-US" sz="1200" i="1"/>
              <a:t>in</a:t>
            </a:r>
            <a:r>
              <a:rPr lang="en-US" sz="1200"/>
              <a:t> destination, </a:t>
            </a:r>
            <a:r>
              <a:rPr lang="en-US" sz="1200" i="1"/>
              <a:t>in</a:t>
            </a:r>
            <a:r>
              <a:rPr lang="en-US" sz="1200"/>
              <a:t> QoS, </a:t>
            </a:r>
            <a:r>
              <a:rPr lang="en-US" sz="1200" i="1" err="1"/>
              <a:t>inout</a:t>
            </a:r>
            <a:r>
              <a:rPr lang="en-US" sz="1200"/>
              <a:t> </a:t>
            </a:r>
            <a:r>
              <a:rPr lang="en-US" sz="1200" err="1"/>
              <a:t>Key_stream_ID</a:t>
            </a:r>
            <a:r>
              <a:rPr lang="en-US" sz="1200"/>
              <a:t>, </a:t>
            </a:r>
            <a:r>
              <a:rPr lang="en-US" sz="1200" i="1"/>
              <a:t>out</a:t>
            </a:r>
            <a:r>
              <a:rPr lang="en-US" sz="1200"/>
              <a:t> status)</a:t>
            </a:r>
          </a:p>
          <a:p>
            <a:pPr algn="just"/>
            <a:r>
              <a:rPr lang="en-US" sz="1100"/>
              <a:t>     Is made by an app to create a key stream with the characteristics specified in the QoS field. A Key Stream id (KSID) and a status value are returned. If the OPEN_CONNECT request is made with a value in the </a:t>
            </a:r>
            <a:r>
              <a:rPr lang="en-US" sz="1100" err="1"/>
              <a:t>Key_stream_ID</a:t>
            </a:r>
            <a:r>
              <a:rPr lang="en-US" sz="1100"/>
              <a:t> field, it connects to an existing Key Stream instead of creating a new one.     </a:t>
            </a:r>
          </a:p>
          <a:p>
            <a:pPr algn="just"/>
            <a:endParaRPr lang="en-US" sz="1100"/>
          </a:p>
          <a:p>
            <a:pPr algn="just"/>
            <a:r>
              <a:rPr lang="en-US" sz="1200" b="1"/>
              <a:t>GET_KEY</a:t>
            </a:r>
            <a:r>
              <a:rPr lang="en-US" sz="1200"/>
              <a:t>(</a:t>
            </a:r>
            <a:r>
              <a:rPr lang="en-US" sz="1200" i="1"/>
              <a:t>in</a:t>
            </a:r>
            <a:r>
              <a:rPr lang="en-US" sz="1200"/>
              <a:t> </a:t>
            </a:r>
            <a:r>
              <a:rPr lang="en-US" sz="1200" err="1"/>
              <a:t>Key_stream_ID</a:t>
            </a:r>
            <a:r>
              <a:rPr lang="en-US" sz="1200"/>
              <a:t>, </a:t>
            </a:r>
            <a:r>
              <a:rPr lang="en-US" sz="1200" i="1" err="1"/>
              <a:t>inout</a:t>
            </a:r>
            <a:r>
              <a:rPr lang="en-US" sz="1200"/>
              <a:t> index, </a:t>
            </a:r>
            <a:r>
              <a:rPr lang="en-US" sz="1200" i="1"/>
              <a:t>out</a:t>
            </a:r>
            <a:r>
              <a:rPr lang="en-US" sz="1200"/>
              <a:t> </a:t>
            </a:r>
            <a:r>
              <a:rPr lang="en-US" sz="1200" err="1"/>
              <a:t>Key_buffer</a:t>
            </a:r>
            <a:r>
              <a:rPr lang="en-US" sz="1200"/>
              <a:t>, </a:t>
            </a:r>
            <a:r>
              <a:rPr lang="en-US" sz="1200" i="1" u="sng" err="1"/>
              <a:t>inout</a:t>
            </a:r>
            <a:r>
              <a:rPr lang="en-US" sz="1200" u="sng"/>
              <a:t> Metadata</a:t>
            </a:r>
            <a:r>
              <a:rPr lang="en-US" sz="1200"/>
              <a:t>, </a:t>
            </a:r>
            <a:r>
              <a:rPr lang="en-US" sz="1200" i="1"/>
              <a:t>out</a:t>
            </a:r>
            <a:r>
              <a:rPr lang="en-US" sz="1200"/>
              <a:t> status)</a:t>
            </a:r>
          </a:p>
          <a:p>
            <a:r>
              <a:rPr lang="en-US"/>
              <a:t>     </a:t>
            </a:r>
            <a:r>
              <a:rPr lang="en-US" sz="1100"/>
              <a:t>Is used by the apps to retrieve keys. It can be made with or without an index. With a given index, the KMS will return the key, if exists, with that index. Otherwise, it returns the oldest key that was created by its peer but not retrieved yet, if there is no keys to be returned, a new one will be created and returned alongside with its index.</a:t>
            </a:r>
          </a:p>
          <a:p>
            <a:endParaRPr lang="en-US"/>
          </a:p>
          <a:p>
            <a:r>
              <a:rPr lang="en-US" sz="1200" b="1"/>
              <a:t>CLOSE</a:t>
            </a:r>
            <a:r>
              <a:rPr lang="en-US" sz="1200"/>
              <a:t>(</a:t>
            </a:r>
            <a:r>
              <a:rPr lang="en-US" sz="1200" i="1"/>
              <a:t>in</a:t>
            </a:r>
            <a:r>
              <a:rPr lang="en-US" sz="1200"/>
              <a:t> </a:t>
            </a:r>
            <a:r>
              <a:rPr lang="en-US" sz="1200" err="1"/>
              <a:t>Key_stream_ID</a:t>
            </a:r>
            <a:r>
              <a:rPr lang="en-US" sz="1200"/>
              <a:t>, </a:t>
            </a:r>
            <a:r>
              <a:rPr lang="en-US" sz="1200" i="1"/>
              <a:t>out</a:t>
            </a:r>
            <a:r>
              <a:rPr lang="en-US" sz="1200"/>
              <a:t> status)</a:t>
            </a:r>
          </a:p>
          <a:p>
            <a:r>
              <a:rPr lang="en-US" sz="1100"/>
              <a:t>      Is used to terminate a Key Stream connection. The peer still can retrieve already created and unexpired keys.</a:t>
            </a:r>
            <a:endParaRPr lang="en-US"/>
          </a:p>
        </p:txBody>
      </p:sp>
      <p:pic>
        <p:nvPicPr>
          <p:cNvPr id="5" name="Picture 4" descr="A diagram of a service application&#10;&#10;Description automatically generated">
            <a:extLst>
              <a:ext uri="{FF2B5EF4-FFF2-40B4-BE49-F238E27FC236}">
                <a16:creationId xmlns:a16="http://schemas.microsoft.com/office/drawing/2014/main" id="{A102C6F0-064A-5D2B-AE4B-B8C6170E332C}"/>
              </a:ext>
            </a:extLst>
          </p:cNvPr>
          <p:cNvPicPr>
            <a:picLocks noChangeAspect="1"/>
          </p:cNvPicPr>
          <p:nvPr/>
        </p:nvPicPr>
        <p:blipFill>
          <a:blip r:embed="rId2"/>
          <a:stretch>
            <a:fillRect/>
          </a:stretch>
        </p:blipFill>
        <p:spPr>
          <a:xfrm>
            <a:off x="6965339" y="847996"/>
            <a:ext cx="1839205" cy="2087137"/>
          </a:xfrm>
          <a:prstGeom prst="rect">
            <a:avLst/>
          </a:prstGeom>
        </p:spPr>
      </p:pic>
    </p:spTree>
    <p:extLst>
      <p:ext uri="{BB962C8B-B14F-4D97-AF65-F5344CB8AC3E}">
        <p14:creationId xmlns:p14="http://schemas.microsoft.com/office/powerpoint/2010/main" val="234467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a:t>QOS </a:t>
            </a:r>
            <a:r>
              <a:rPr lang="pt-PT" err="1"/>
              <a:t>parameters</a:t>
            </a:r>
            <a:r>
              <a:rPr lang="pt-PT"/>
              <a:t> </a:t>
            </a:r>
            <a:endParaRPr lang="en-US"/>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952011" y="832262"/>
            <a:ext cx="7638063" cy="3586163"/>
          </a:xfrm>
        </p:spPr>
        <p:txBody>
          <a:bodyPr/>
          <a:lstStyle/>
          <a:p>
            <a:pPr marL="514350" indent="-285750">
              <a:lnSpc>
                <a:spcPct val="100000"/>
              </a:lnSpc>
              <a:buChar char="•"/>
            </a:pPr>
            <a:r>
              <a:rPr lang="en-US" b="1" err="1"/>
              <a:t>Key_type</a:t>
            </a:r>
            <a:r>
              <a:rPr lang="en-US" b="1"/>
              <a:t>:</a:t>
            </a:r>
            <a:r>
              <a:rPr lang="en-US"/>
              <a:t> key type for the key stream (not approved yet).</a:t>
            </a:r>
          </a:p>
          <a:p>
            <a:pPr marL="514350" indent="-285750">
              <a:lnSpc>
                <a:spcPct val="100000"/>
              </a:lnSpc>
              <a:buChar char="•"/>
            </a:pPr>
            <a:endParaRPr lang="en-US"/>
          </a:p>
          <a:p>
            <a:pPr marL="514350" indent="-285750">
              <a:lnSpc>
                <a:spcPct val="100000"/>
              </a:lnSpc>
              <a:buChar char="•"/>
            </a:pPr>
            <a:r>
              <a:rPr lang="en-US" b="1" err="1"/>
              <a:t>Key_chunk_size</a:t>
            </a:r>
            <a:r>
              <a:rPr lang="en-US" b="1"/>
              <a:t>:</a:t>
            </a:r>
            <a:r>
              <a:rPr lang="en-US"/>
              <a:t> Length of the key buffer requested by the application (uint32_t).</a:t>
            </a:r>
          </a:p>
          <a:p>
            <a:pPr marL="514350" indent="-285750">
              <a:lnSpc>
                <a:spcPct val="100000"/>
              </a:lnSpc>
              <a:buChar char="•"/>
            </a:pPr>
            <a:endParaRPr lang="en-US"/>
          </a:p>
          <a:p>
            <a:pPr marL="514350" indent="-285750">
              <a:lnSpc>
                <a:spcPct val="100000"/>
              </a:lnSpc>
              <a:buChar char="•"/>
            </a:pPr>
            <a:r>
              <a:rPr lang="en-US" b="1" err="1"/>
              <a:t>Max_bps</a:t>
            </a:r>
            <a:r>
              <a:rPr lang="en-US"/>
              <a:t>: Maximum key rate requested in bits per second (uint32_t).</a:t>
            </a:r>
          </a:p>
          <a:p>
            <a:pPr marL="514350" indent="-285750">
              <a:lnSpc>
                <a:spcPct val="100000"/>
              </a:lnSpc>
              <a:buChar char="•"/>
            </a:pPr>
            <a:endParaRPr lang="en-US"/>
          </a:p>
          <a:p>
            <a:pPr marL="514350" indent="-285750">
              <a:lnSpc>
                <a:spcPct val="100000"/>
              </a:lnSpc>
              <a:buChar char="•"/>
            </a:pPr>
            <a:r>
              <a:rPr lang="en-US" b="1" err="1"/>
              <a:t>Min_bps</a:t>
            </a:r>
            <a:r>
              <a:rPr lang="en-US" b="1"/>
              <a:t>:</a:t>
            </a:r>
            <a:r>
              <a:rPr lang="en-US"/>
              <a:t> Minimum key rate requested in bits per second (uint32_t).</a:t>
            </a:r>
          </a:p>
          <a:p>
            <a:pPr marL="514350" indent="-285750">
              <a:lnSpc>
                <a:spcPct val="100000"/>
              </a:lnSpc>
              <a:buChar char="•"/>
            </a:pPr>
            <a:endParaRPr lang="en-US"/>
          </a:p>
          <a:p>
            <a:pPr marL="514350" indent="-285750">
              <a:lnSpc>
                <a:spcPct val="100000"/>
              </a:lnSpc>
              <a:buChar char="•"/>
            </a:pPr>
            <a:r>
              <a:rPr lang="en-US" b="1"/>
              <a:t>Jitter:</a:t>
            </a:r>
            <a:r>
              <a:rPr lang="en-US"/>
              <a:t> Maximum expected deviation, in bps, for key delivery (uint32_t).</a:t>
            </a:r>
          </a:p>
          <a:p>
            <a:pPr marL="514350" indent="-285750">
              <a:lnSpc>
                <a:spcPct val="100000"/>
              </a:lnSpc>
              <a:buChar char="•"/>
            </a:pPr>
            <a:endParaRPr lang="en-US"/>
          </a:p>
          <a:p>
            <a:pPr marL="514350" indent="-285750">
              <a:lnSpc>
                <a:spcPct val="100000"/>
              </a:lnSpc>
              <a:buChar char="•"/>
            </a:pPr>
            <a:r>
              <a:rPr lang="en-US" b="1"/>
              <a:t>Timeout:</a:t>
            </a:r>
            <a:r>
              <a:rPr lang="en-US"/>
              <a:t> Time, in msec, after which all will be aborted, returning an error.</a:t>
            </a:r>
          </a:p>
          <a:p>
            <a:pPr marL="514350" indent="-285750">
              <a:lnSpc>
                <a:spcPct val="100000"/>
              </a:lnSpc>
              <a:buChar char="•"/>
            </a:pPr>
            <a:endParaRPr lang="en-US"/>
          </a:p>
          <a:p>
            <a:pPr marL="514350" indent="-285750">
              <a:lnSpc>
                <a:spcPct val="100000"/>
              </a:lnSpc>
              <a:buChar char="•"/>
            </a:pPr>
            <a:r>
              <a:rPr lang="en-US" b="1"/>
              <a:t>TTL:</a:t>
            </a:r>
            <a:r>
              <a:rPr lang="en-US"/>
              <a:t> Time after which the keys corresponding to this </a:t>
            </a:r>
            <a:r>
              <a:rPr lang="en-US" err="1"/>
              <a:t>Key_stream_ID</a:t>
            </a:r>
            <a:r>
              <a:rPr lang="en-US"/>
              <a:t> shall be erased(uint32_t).</a:t>
            </a:r>
          </a:p>
          <a:p>
            <a:pPr marL="514350" indent="-285750">
              <a:lnSpc>
                <a:spcPct val="100000"/>
              </a:lnSpc>
              <a:buChar char="•"/>
            </a:pPr>
            <a:endParaRPr lang="en-US"/>
          </a:p>
          <a:p>
            <a:pPr marL="514350" indent="-285750">
              <a:lnSpc>
                <a:spcPct val="100000"/>
              </a:lnSpc>
              <a:buChar char="•"/>
            </a:pPr>
            <a:r>
              <a:rPr lang="en-US" b="1"/>
              <a:t>Metadata </a:t>
            </a:r>
            <a:r>
              <a:rPr lang="en-US" b="1" err="1"/>
              <a:t>mimetype</a:t>
            </a:r>
            <a:r>
              <a:rPr lang="en-US" b="1"/>
              <a:t>:</a:t>
            </a:r>
            <a:r>
              <a:rPr lang="en-US"/>
              <a:t> Field that defines the format of the metadata on each subsequent GET_KEY call.</a:t>
            </a:r>
          </a:p>
        </p:txBody>
      </p:sp>
    </p:spTree>
    <p:extLst>
      <p:ext uri="{BB962C8B-B14F-4D97-AF65-F5344CB8AC3E}">
        <p14:creationId xmlns:p14="http://schemas.microsoft.com/office/powerpoint/2010/main" val="354349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err="1"/>
              <a:t>Messages</a:t>
            </a:r>
            <a:r>
              <a:rPr lang="pt-PT"/>
              <a:t> </a:t>
            </a:r>
            <a:r>
              <a:rPr lang="pt-PT" err="1"/>
              <a:t>Exchanged</a:t>
            </a:r>
          </a:p>
          <a:p>
            <a:endParaRPr lang="en-US"/>
          </a:p>
        </p:txBody>
      </p:sp>
      <p:pic>
        <p:nvPicPr>
          <p:cNvPr id="7" name="Picture 6" descr="A screenshot of a computer screen&#10;&#10;Description automatically generated">
            <a:extLst>
              <a:ext uri="{FF2B5EF4-FFF2-40B4-BE49-F238E27FC236}">
                <a16:creationId xmlns:a16="http://schemas.microsoft.com/office/drawing/2014/main" id="{098B0D2E-A267-561D-9E29-C881B9BC3141}"/>
              </a:ext>
            </a:extLst>
          </p:cNvPr>
          <p:cNvPicPr>
            <a:picLocks noChangeAspect="1"/>
          </p:cNvPicPr>
          <p:nvPr/>
        </p:nvPicPr>
        <p:blipFill>
          <a:blip r:embed="rId2"/>
          <a:stretch>
            <a:fillRect/>
          </a:stretch>
        </p:blipFill>
        <p:spPr>
          <a:xfrm>
            <a:off x="35897" y="925393"/>
            <a:ext cx="9072206" cy="3297435"/>
          </a:xfrm>
          <a:prstGeom prst="rect">
            <a:avLst/>
          </a:prstGeom>
        </p:spPr>
      </p:pic>
    </p:spTree>
    <p:extLst>
      <p:ext uri="{BB962C8B-B14F-4D97-AF65-F5344CB8AC3E}">
        <p14:creationId xmlns:p14="http://schemas.microsoft.com/office/powerpoint/2010/main" val="58959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54029" y="1461845"/>
            <a:ext cx="6114063" cy="3586163"/>
          </a:xfrm>
        </p:spPr>
        <p:txBody>
          <a:bodyPr/>
          <a:lstStyle/>
          <a:p>
            <a:pPr marL="603250" lvl="1" indent="0">
              <a:buNone/>
            </a:pPr>
            <a:endParaRPr lang="en-US"/>
          </a:p>
          <a:p>
            <a:pPr marL="603250" lvl="1" indent="0">
              <a:buNone/>
            </a:pPr>
            <a:r>
              <a:rPr lang="en-US"/>
              <a:t>The KMS is always receiving keys without making individual requests for each one. The interface between the KMS and the physical layer is basically the same as the one provided by the KMS for the applications to use but now the KMS will act like an application requesting key material.</a:t>
            </a:r>
          </a:p>
          <a:p>
            <a:pPr marL="603250" lvl="1" indent="0">
              <a:buNone/>
            </a:pPr>
            <a:endParaRPr lang="en-US"/>
          </a:p>
          <a:p>
            <a:pPr marL="603250" lvl="1" indent="0">
              <a:buNone/>
            </a:pPr>
            <a:r>
              <a:rPr lang="en-US"/>
              <a:t>The KMS will start by making an </a:t>
            </a:r>
            <a:r>
              <a:rPr lang="en-US" b="1"/>
              <a:t>OPEN_CONNECT</a:t>
            </a:r>
            <a:r>
              <a:rPr lang="en-US"/>
              <a:t> request to create a connection to the physical layer. Then does one </a:t>
            </a:r>
            <a:r>
              <a:rPr lang="en-US" b="1"/>
              <a:t>GET_KEY</a:t>
            </a:r>
            <a:r>
              <a:rPr lang="en-US"/>
              <a:t> request and from that moment forward it will receive key material with the characteristics and pace specified in the QoS field until it makes a </a:t>
            </a:r>
            <a:r>
              <a:rPr lang="en-US" b="1"/>
              <a:t>CLOSE</a:t>
            </a:r>
            <a:r>
              <a:rPr lang="en-US"/>
              <a:t> request to terminate the key stream. </a:t>
            </a:r>
          </a:p>
        </p:txBody>
      </p:sp>
      <p:sp>
        <p:nvSpPr>
          <p:cNvPr id="5" name="Title 1">
            <a:extLst>
              <a:ext uri="{FF2B5EF4-FFF2-40B4-BE49-F238E27FC236}">
                <a16:creationId xmlns:a16="http://schemas.microsoft.com/office/drawing/2014/main" id="{B1C0A9F2-8299-98D0-46D4-BA7A7D171342}"/>
              </a:ext>
            </a:extLst>
          </p:cNvPr>
          <p:cNvSpPr txBox="1">
            <a:spLocks/>
          </p:cNvSpPr>
          <p:nvPr/>
        </p:nvSpPr>
        <p:spPr>
          <a:xfrm>
            <a:off x="460069" y="432206"/>
            <a:ext cx="6361177" cy="1029220"/>
          </a:xfrm>
          <a:prstGeom prst="rect">
            <a:avLst/>
          </a:prstGeom>
          <a:noFill/>
          <a:ln>
            <a:noFill/>
          </a:ln>
        </p:spPr>
        <p:txBody>
          <a:bodyPr spcFirstLastPara="1" wrap="square" lIns="67500" tIns="67500" rIns="67500" bIns="67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4515F"/>
              </a:buClr>
              <a:buSzPts val="13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br>
              <a:rPr lang="pt-PT"/>
            </a:br>
            <a:r>
              <a:rPr lang="pt-PT" err="1"/>
              <a:t>South</a:t>
            </a:r>
            <a:r>
              <a:rPr lang="pt-PT"/>
              <a:t> Interface – KMS interface </a:t>
            </a:r>
            <a:r>
              <a:rPr lang="pt-PT" err="1"/>
              <a:t>with</a:t>
            </a:r>
            <a:r>
              <a:rPr lang="pt-PT"/>
              <a:t> </a:t>
            </a:r>
            <a:r>
              <a:rPr lang="pt-PT" err="1"/>
              <a:t>the</a:t>
            </a:r>
            <a:r>
              <a:rPr lang="pt-PT"/>
              <a:t> </a:t>
            </a:r>
            <a:r>
              <a:rPr lang="pt-PT" err="1"/>
              <a:t>physical</a:t>
            </a:r>
            <a:r>
              <a:rPr lang="pt-PT"/>
              <a:t> </a:t>
            </a:r>
            <a:r>
              <a:rPr lang="pt-PT" err="1"/>
              <a:t>Layer</a:t>
            </a:r>
            <a:r>
              <a:rPr lang="pt-PT"/>
              <a:t> </a:t>
            </a:r>
            <a:br>
              <a:rPr lang="pt-PT"/>
            </a:br>
            <a:r>
              <a:rPr lang="pt-PT"/>
              <a:t>ETSI 004 (</a:t>
            </a:r>
            <a:r>
              <a:rPr lang="pt-PT" err="1"/>
              <a:t>push</a:t>
            </a:r>
            <a:r>
              <a:rPr lang="pt-PT"/>
              <a:t> </a:t>
            </a:r>
            <a:r>
              <a:rPr lang="pt-PT" err="1"/>
              <a:t>mode</a:t>
            </a:r>
            <a:r>
              <a:rPr lang="pt-PT"/>
              <a:t>)</a:t>
            </a:r>
            <a:endParaRPr lang="en-US" b="0"/>
          </a:p>
          <a:p>
            <a:endParaRPr lang="en-US"/>
          </a:p>
        </p:txBody>
      </p:sp>
      <p:pic>
        <p:nvPicPr>
          <p:cNvPr id="4" name="Picture 3" descr="A diagram of a computer application&#10;&#10;Description automatically generated">
            <a:extLst>
              <a:ext uri="{FF2B5EF4-FFF2-40B4-BE49-F238E27FC236}">
                <a16:creationId xmlns:a16="http://schemas.microsoft.com/office/drawing/2014/main" id="{D7CFEA70-943F-B6F3-EE59-977AA26B9117}"/>
              </a:ext>
            </a:extLst>
          </p:cNvPr>
          <p:cNvPicPr>
            <a:picLocks noChangeAspect="1"/>
          </p:cNvPicPr>
          <p:nvPr/>
        </p:nvPicPr>
        <p:blipFill>
          <a:blip r:embed="rId2"/>
          <a:stretch>
            <a:fillRect/>
          </a:stretch>
        </p:blipFill>
        <p:spPr>
          <a:xfrm>
            <a:off x="6410408" y="1461214"/>
            <a:ext cx="1894145" cy="2031380"/>
          </a:xfrm>
          <a:prstGeom prst="rect">
            <a:avLst/>
          </a:prstGeom>
        </p:spPr>
      </p:pic>
    </p:spTree>
    <p:extLst>
      <p:ext uri="{BB962C8B-B14F-4D97-AF65-F5344CB8AC3E}">
        <p14:creationId xmlns:p14="http://schemas.microsoft.com/office/powerpoint/2010/main" val="133513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a:t>QOS </a:t>
            </a:r>
            <a:r>
              <a:rPr lang="pt-PT" err="1"/>
              <a:t>parameters</a:t>
            </a:r>
            <a:r>
              <a:rPr lang="pt-PT"/>
              <a:t> </a:t>
            </a:r>
            <a:endParaRPr lang="en-US"/>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952011" y="832262"/>
            <a:ext cx="7638063" cy="3586163"/>
          </a:xfrm>
        </p:spPr>
        <p:txBody>
          <a:bodyPr/>
          <a:lstStyle/>
          <a:p>
            <a:pPr marL="514350" indent="-285750">
              <a:lnSpc>
                <a:spcPct val="100000"/>
              </a:lnSpc>
              <a:buChar char="•"/>
            </a:pPr>
            <a:r>
              <a:rPr lang="en-US" b="1" err="1"/>
              <a:t>Key_type</a:t>
            </a:r>
            <a:r>
              <a:rPr lang="en-US" b="1"/>
              <a:t>:</a:t>
            </a:r>
            <a:r>
              <a:rPr lang="en-US"/>
              <a:t> key type for the key stream (not approved yet).</a:t>
            </a:r>
          </a:p>
          <a:p>
            <a:pPr marL="514350" indent="-285750">
              <a:lnSpc>
                <a:spcPct val="100000"/>
              </a:lnSpc>
              <a:buChar char="•"/>
            </a:pPr>
            <a:endParaRPr lang="en-US"/>
          </a:p>
          <a:p>
            <a:pPr marL="514350" indent="-285750">
              <a:lnSpc>
                <a:spcPct val="100000"/>
              </a:lnSpc>
              <a:buChar char="•"/>
            </a:pPr>
            <a:r>
              <a:rPr lang="en-US" b="1" err="1"/>
              <a:t>Key_chunk_size</a:t>
            </a:r>
            <a:r>
              <a:rPr lang="en-US" b="1"/>
              <a:t>:</a:t>
            </a:r>
            <a:r>
              <a:rPr lang="en-US"/>
              <a:t> Length of the key buffer requested by the application (uint32_t).</a:t>
            </a:r>
          </a:p>
          <a:p>
            <a:pPr marL="514350" indent="-285750">
              <a:lnSpc>
                <a:spcPct val="100000"/>
              </a:lnSpc>
              <a:buChar char="•"/>
            </a:pPr>
            <a:endParaRPr lang="en-US"/>
          </a:p>
          <a:p>
            <a:pPr marL="514350" indent="-285750">
              <a:lnSpc>
                <a:spcPct val="100000"/>
              </a:lnSpc>
              <a:buChar char="•"/>
            </a:pPr>
            <a:r>
              <a:rPr lang="en-US" b="1" err="1"/>
              <a:t>Max_bps</a:t>
            </a:r>
            <a:r>
              <a:rPr lang="en-US"/>
              <a:t>: Maximum key rate requested in bits per second (uint32_t).</a:t>
            </a:r>
          </a:p>
          <a:p>
            <a:pPr marL="514350" indent="-285750">
              <a:lnSpc>
                <a:spcPct val="100000"/>
              </a:lnSpc>
              <a:buChar char="•"/>
            </a:pPr>
            <a:endParaRPr lang="en-US"/>
          </a:p>
          <a:p>
            <a:pPr marL="514350" indent="-285750">
              <a:lnSpc>
                <a:spcPct val="100000"/>
              </a:lnSpc>
              <a:buChar char="•"/>
            </a:pPr>
            <a:r>
              <a:rPr lang="en-US" b="1" err="1"/>
              <a:t>Min_bps</a:t>
            </a:r>
            <a:r>
              <a:rPr lang="en-US" b="1"/>
              <a:t>:</a:t>
            </a:r>
            <a:r>
              <a:rPr lang="en-US"/>
              <a:t> Minimum key rate requested in bits per second (uint32_t).</a:t>
            </a:r>
          </a:p>
          <a:p>
            <a:pPr marL="514350" indent="-285750">
              <a:lnSpc>
                <a:spcPct val="100000"/>
              </a:lnSpc>
              <a:buChar char="•"/>
            </a:pPr>
            <a:endParaRPr lang="en-US"/>
          </a:p>
          <a:p>
            <a:pPr marL="514350" indent="-285750">
              <a:lnSpc>
                <a:spcPct val="100000"/>
              </a:lnSpc>
              <a:buChar char="•"/>
            </a:pPr>
            <a:r>
              <a:rPr lang="en-US" b="1"/>
              <a:t>Jitter:</a:t>
            </a:r>
            <a:r>
              <a:rPr lang="en-US"/>
              <a:t> Maximum expected deviation, in bps, for key delivery (uint32_t).</a:t>
            </a:r>
          </a:p>
          <a:p>
            <a:pPr marL="514350" indent="-285750">
              <a:lnSpc>
                <a:spcPct val="100000"/>
              </a:lnSpc>
              <a:buChar char="•"/>
            </a:pPr>
            <a:endParaRPr lang="en-US"/>
          </a:p>
          <a:p>
            <a:pPr marL="514350" indent="-285750">
              <a:lnSpc>
                <a:spcPct val="100000"/>
              </a:lnSpc>
              <a:buChar char="•"/>
            </a:pPr>
            <a:r>
              <a:rPr lang="en-US" b="1"/>
              <a:t>Timeout:</a:t>
            </a:r>
            <a:r>
              <a:rPr lang="en-US"/>
              <a:t> Time, in msec, after which all will be aborted, returning an error.</a:t>
            </a:r>
          </a:p>
          <a:p>
            <a:pPr marL="514350" indent="-285750">
              <a:lnSpc>
                <a:spcPct val="100000"/>
              </a:lnSpc>
              <a:buChar char="•"/>
            </a:pPr>
            <a:endParaRPr lang="en-US"/>
          </a:p>
          <a:p>
            <a:pPr marL="514350" indent="-285750">
              <a:lnSpc>
                <a:spcPct val="100000"/>
              </a:lnSpc>
              <a:buChar char="•"/>
            </a:pPr>
            <a:r>
              <a:rPr lang="en-US" b="1"/>
              <a:t>TTL:</a:t>
            </a:r>
            <a:r>
              <a:rPr lang="en-US"/>
              <a:t> Time after which the keys corresponding to this </a:t>
            </a:r>
            <a:r>
              <a:rPr lang="en-US" err="1"/>
              <a:t>Key_stream_ID</a:t>
            </a:r>
            <a:r>
              <a:rPr lang="en-US"/>
              <a:t> shall be erased(uint32_t).</a:t>
            </a:r>
          </a:p>
          <a:p>
            <a:pPr marL="514350" indent="-285750">
              <a:lnSpc>
                <a:spcPct val="100000"/>
              </a:lnSpc>
              <a:buChar char="•"/>
            </a:pPr>
            <a:endParaRPr lang="en-US"/>
          </a:p>
          <a:p>
            <a:pPr marL="514350" indent="-285750">
              <a:lnSpc>
                <a:spcPct val="100000"/>
              </a:lnSpc>
              <a:buChar char="•"/>
            </a:pPr>
            <a:r>
              <a:rPr lang="en-US" b="1"/>
              <a:t>Metadata </a:t>
            </a:r>
            <a:r>
              <a:rPr lang="en-US" b="1" err="1"/>
              <a:t>mimetype</a:t>
            </a:r>
            <a:r>
              <a:rPr lang="en-US" b="1"/>
              <a:t>:</a:t>
            </a:r>
            <a:r>
              <a:rPr lang="en-US"/>
              <a:t> Field that defines the format of the metadata on each subsequent GET_KEY call.</a:t>
            </a:r>
          </a:p>
        </p:txBody>
      </p:sp>
    </p:spTree>
    <p:extLst>
      <p:ext uri="{BB962C8B-B14F-4D97-AF65-F5344CB8AC3E}">
        <p14:creationId xmlns:p14="http://schemas.microsoft.com/office/powerpoint/2010/main" val="65292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err="1"/>
              <a:t>Messages</a:t>
            </a:r>
            <a:r>
              <a:rPr lang="pt-PT"/>
              <a:t> </a:t>
            </a:r>
            <a:r>
              <a:rPr lang="pt-PT" err="1"/>
              <a:t>Exchanged</a:t>
            </a:r>
          </a:p>
          <a:p>
            <a:endParaRPr lang="en-US"/>
          </a:p>
        </p:txBody>
      </p:sp>
      <p:pic>
        <p:nvPicPr>
          <p:cNvPr id="3" name="Picture 2" descr="A diagram of a program&#10;&#10;Description automatically generated">
            <a:extLst>
              <a:ext uri="{FF2B5EF4-FFF2-40B4-BE49-F238E27FC236}">
                <a16:creationId xmlns:a16="http://schemas.microsoft.com/office/drawing/2014/main" id="{E93F0C1E-6795-CA77-A276-B5A79C9AEDBC}"/>
              </a:ext>
            </a:extLst>
          </p:cNvPr>
          <p:cNvPicPr>
            <a:picLocks noChangeAspect="1"/>
          </p:cNvPicPr>
          <p:nvPr/>
        </p:nvPicPr>
        <p:blipFill>
          <a:blip r:embed="rId2"/>
          <a:stretch>
            <a:fillRect/>
          </a:stretch>
        </p:blipFill>
        <p:spPr>
          <a:xfrm>
            <a:off x="2188427" y="1036377"/>
            <a:ext cx="4572000" cy="3070746"/>
          </a:xfrm>
          <a:prstGeom prst="rect">
            <a:avLst/>
          </a:prstGeom>
        </p:spPr>
      </p:pic>
    </p:spTree>
    <p:extLst>
      <p:ext uri="{BB962C8B-B14F-4D97-AF65-F5344CB8AC3E}">
        <p14:creationId xmlns:p14="http://schemas.microsoft.com/office/powerpoint/2010/main" val="2373253325"/>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Props1.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2.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2</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link 2001</vt:lpstr>
      <vt:lpstr>PowerPoint Presentation</vt:lpstr>
      <vt:lpstr>General Architecture</vt:lpstr>
      <vt:lpstr> North Interface – KMS interface with the apps  ETSI 004 (pull mode) </vt:lpstr>
      <vt:lpstr> QOS parameters  </vt:lpstr>
      <vt:lpstr> Messages Exchanged </vt:lpstr>
      <vt:lpstr>PowerPoint Presentation</vt:lpstr>
      <vt:lpstr> QOS parameters  </vt:lpstr>
      <vt:lpstr> Messages Exchanged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20</cp:revision>
  <dcterms:modified xsi:type="dcterms:W3CDTF">2023-12-14T12:38:33Z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