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pt-PT" sz="1400" spc="-1" strike="noStrike">
                <a:solidFill>
                  <a:srgbClr val="000000"/>
                </a:solidFill>
                <a:latin typeface="Arial"/>
              </a:rPr>
              <a:t>Clique para mover o diapositivo</a:t>
            </a:r>
            <a:endParaRPr b="0" lang="pt-PT" sz="1400" spc="-1" strike="noStrike">
              <a:solidFill>
                <a:srgbClr val="000000"/>
              </a:solidFill>
              <a:latin typeface="Arial"/>
            </a:endParaRPr>
          </a:p>
        </p:txBody>
      </p:sp>
      <p:sp>
        <p:nvSpPr>
          <p:cNvPr id="94" name="PlaceHolder 2"/>
          <p:cNvSpPr>
            <a:spLocks noGrp="1"/>
          </p:cNvSpPr>
          <p:nvPr>
            <p:ph type="body"/>
          </p:nvPr>
        </p:nvSpPr>
        <p:spPr>
          <a:xfrm>
            <a:off x="756000" y="5078520"/>
            <a:ext cx="6047640" cy="4811040"/>
          </a:xfrm>
          <a:prstGeom prst="rect">
            <a:avLst/>
          </a:prstGeom>
        </p:spPr>
        <p:txBody>
          <a:bodyPr lIns="0" rIns="0" tIns="0" bIns="0">
            <a:noAutofit/>
          </a:bodyPr>
          <a:p>
            <a:r>
              <a:rPr b="0" lang="pt-PT" sz="2000" spc="-1" strike="noStrike">
                <a:latin typeface="Arial"/>
              </a:rPr>
              <a:t>Clique para editar o formato das notas</a:t>
            </a:r>
            <a:endParaRPr b="0" lang="pt-PT" sz="2000" spc="-1" strike="noStrike">
              <a:latin typeface="Arial"/>
            </a:endParaRPr>
          </a:p>
        </p:txBody>
      </p:sp>
      <p:sp>
        <p:nvSpPr>
          <p:cNvPr id="95" name="PlaceHolder 3"/>
          <p:cNvSpPr>
            <a:spLocks noGrp="1"/>
          </p:cNvSpPr>
          <p:nvPr>
            <p:ph type="hdr"/>
          </p:nvPr>
        </p:nvSpPr>
        <p:spPr>
          <a:xfrm>
            <a:off x="0" y="0"/>
            <a:ext cx="3280680" cy="534240"/>
          </a:xfrm>
          <a:prstGeom prst="rect">
            <a:avLst/>
          </a:prstGeom>
        </p:spPr>
        <p:txBody>
          <a:bodyPr lIns="0" rIns="0" tIns="0" bIns="0">
            <a:noAutofit/>
          </a:bodyPr>
          <a:p>
            <a:r>
              <a:rPr b="0" lang="pt-PT" sz="1400" spc="-1" strike="noStrike">
                <a:latin typeface="Times New Roman"/>
              </a:rPr>
              <a:t>&lt;cabeçalho&gt;</a:t>
            </a:r>
            <a:endParaRPr b="0" lang="pt-PT" sz="1400" spc="-1" strike="noStrike">
              <a:latin typeface="Times New Roman"/>
            </a:endParaRPr>
          </a:p>
        </p:txBody>
      </p:sp>
      <p:sp>
        <p:nvSpPr>
          <p:cNvPr id="96" name="PlaceHolder 4"/>
          <p:cNvSpPr>
            <a:spLocks noGrp="1"/>
          </p:cNvSpPr>
          <p:nvPr>
            <p:ph type="dt"/>
          </p:nvPr>
        </p:nvSpPr>
        <p:spPr>
          <a:xfrm>
            <a:off x="4278960" y="0"/>
            <a:ext cx="3280680" cy="534240"/>
          </a:xfrm>
          <a:prstGeom prst="rect">
            <a:avLst/>
          </a:prstGeom>
        </p:spPr>
        <p:txBody>
          <a:bodyPr lIns="0" rIns="0" tIns="0" bIns="0">
            <a:noAutofit/>
          </a:bodyPr>
          <a:p>
            <a:pPr algn="r"/>
            <a:r>
              <a:rPr b="0" lang="pt-PT" sz="1400" spc="-1" strike="noStrike">
                <a:latin typeface="Times New Roman"/>
              </a:rPr>
              <a:t>&lt;data/hora&gt;</a:t>
            </a:r>
            <a:endParaRPr b="0" lang="pt-PT" sz="1400" spc="-1" strike="noStrike">
              <a:latin typeface="Times New Roman"/>
            </a:endParaRPr>
          </a:p>
        </p:txBody>
      </p:sp>
      <p:sp>
        <p:nvSpPr>
          <p:cNvPr id="97" name="PlaceHolder 5"/>
          <p:cNvSpPr>
            <a:spLocks noGrp="1"/>
          </p:cNvSpPr>
          <p:nvPr>
            <p:ph type="ftr"/>
          </p:nvPr>
        </p:nvSpPr>
        <p:spPr>
          <a:xfrm>
            <a:off x="0" y="10157400"/>
            <a:ext cx="3280680" cy="534240"/>
          </a:xfrm>
          <a:prstGeom prst="rect">
            <a:avLst/>
          </a:prstGeom>
        </p:spPr>
        <p:txBody>
          <a:bodyPr lIns="0" rIns="0" tIns="0" bIns="0" anchor="b">
            <a:noAutofit/>
          </a:bodyPr>
          <a:p>
            <a:r>
              <a:rPr b="0" lang="pt-PT" sz="1400" spc="-1" strike="noStrike">
                <a:latin typeface="Times New Roman"/>
              </a:rPr>
              <a:t>&lt;rodapé&gt;</a:t>
            </a:r>
            <a:endParaRPr b="0" lang="pt-PT" sz="1400" spc="-1" strike="noStrike">
              <a:latin typeface="Times New Roman"/>
            </a:endParaRPr>
          </a:p>
        </p:txBody>
      </p:sp>
      <p:sp>
        <p:nvSpPr>
          <p:cNvPr id="9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1B7EB94-4EC6-4D9D-9136-898C08EC7A83}" type="slidenum">
              <a:rPr b="0" lang="pt-PT" sz="1400" spc="-1" strike="noStrike">
                <a:latin typeface="Times New Roman"/>
              </a:rPr>
              <a:t>&lt;número&gt;</a:t>
            </a:fld>
            <a:endParaRPr b="0" lang="pt-P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380880" y="685800"/>
            <a:ext cx="6095520" cy="3428640"/>
          </a:xfrm>
          <a:prstGeom prst="rect">
            <a:avLst/>
          </a:prstGeom>
        </p:spPr>
      </p:sp>
      <p:sp>
        <p:nvSpPr>
          <p:cNvPr id="129" name="PlaceHolder 2"/>
          <p:cNvSpPr>
            <a:spLocks noGrp="1"/>
          </p:cNvSpPr>
          <p:nvPr>
            <p:ph type="body"/>
          </p:nvPr>
        </p:nvSpPr>
        <p:spPr>
          <a:xfrm>
            <a:off x="914400" y="4343400"/>
            <a:ext cx="5028840" cy="4114440"/>
          </a:xfrm>
          <a:prstGeom prst="rect">
            <a:avLst/>
          </a:prstGeom>
        </p:spPr>
        <p:txBody>
          <a:bodyPr>
            <a:noAutofit/>
          </a:bodyPr>
          <a:p>
            <a:pPr>
              <a:lnSpc>
                <a:spcPct val="100000"/>
              </a:lnSpc>
              <a:tabLst>
                <a:tab algn="l" pos="0"/>
              </a:tabLst>
            </a:pPr>
            <a:endParaRPr b="0" lang="pt-PT" sz="2000" spc="-1" strike="noStrike">
              <a:latin typeface="Arial"/>
            </a:endParaRPr>
          </a:p>
          <a:p>
            <a:pPr>
              <a:lnSpc>
                <a:spcPct val="100000"/>
              </a:lnSpc>
              <a:spcBef>
                <a:spcPts val="400"/>
              </a:spcBef>
              <a:tabLst>
                <a:tab algn="l" pos="0"/>
              </a:tabLst>
            </a:pPr>
            <a:endParaRPr b="0" lang="pt-PT"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380880" y="685800"/>
            <a:ext cx="6095520" cy="3428640"/>
          </a:xfrm>
          <a:prstGeom prst="rect">
            <a:avLst/>
          </a:prstGeom>
        </p:spPr>
      </p:sp>
      <p:sp>
        <p:nvSpPr>
          <p:cNvPr id="13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O que falta é implementar a interface etsi</a:t>
            </a:r>
            <a:endParaRPr b="0" lang="pt-PT"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380880" y="685800"/>
            <a:ext cx="6095520" cy="3428640"/>
          </a:xfrm>
          <a:prstGeom prst="rect">
            <a:avLst/>
          </a:prstGeom>
        </p:spPr>
      </p:sp>
      <p:sp>
        <p:nvSpPr>
          <p:cNvPr id="13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We tried to implement 2 apps using a client-server approach. The client sends an open_connect request to the server and when the connection is established it sends a get_key request. After receiving 10 successive keys it closes the connection with a close request.</a:t>
            </a:r>
            <a:br/>
            <a:r>
              <a:rPr b="0" lang="en-US" sz="1100" spc="-1" strike="noStrike">
                <a:latin typeface="Arial"/>
              </a:rPr>
              <a:t>We are having difficulties with the usage of the message_handler block and the ETSI 004 implementation.</a:t>
            </a:r>
            <a:endParaRPr b="0" lang="pt-PT"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34" name="PlaceHolder 2"/>
          <p:cNvSpPr>
            <a:spLocks noGrp="1"/>
          </p:cNvSpPr>
          <p:nvPr>
            <p:ph type="body"/>
          </p:nvPr>
        </p:nvSpPr>
        <p:spPr>
          <a:xfrm>
            <a:off x="981000" y="926280"/>
            <a:ext cx="76377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35" name="PlaceHolder 3"/>
          <p:cNvSpPr>
            <a:spLocks noGrp="1"/>
          </p:cNvSpPr>
          <p:nvPr>
            <p:ph type="body"/>
          </p:nvPr>
        </p:nvSpPr>
        <p:spPr>
          <a:xfrm>
            <a:off x="981000" y="2799360"/>
            <a:ext cx="763776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37" name="PlaceHolder 2"/>
          <p:cNvSpPr>
            <a:spLocks noGrp="1"/>
          </p:cNvSpPr>
          <p:nvPr>
            <p:ph type="body"/>
          </p:nvPr>
        </p:nvSpPr>
        <p:spPr>
          <a:xfrm>
            <a:off x="98100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38" name="PlaceHolder 3"/>
          <p:cNvSpPr>
            <a:spLocks noGrp="1"/>
          </p:cNvSpPr>
          <p:nvPr>
            <p:ph type="body"/>
          </p:nvPr>
        </p:nvSpPr>
        <p:spPr>
          <a:xfrm>
            <a:off x="489492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39" name="PlaceHolder 4"/>
          <p:cNvSpPr>
            <a:spLocks noGrp="1"/>
          </p:cNvSpPr>
          <p:nvPr>
            <p:ph type="body"/>
          </p:nvPr>
        </p:nvSpPr>
        <p:spPr>
          <a:xfrm>
            <a:off x="98100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40" name="PlaceHolder 5"/>
          <p:cNvSpPr>
            <a:spLocks noGrp="1"/>
          </p:cNvSpPr>
          <p:nvPr>
            <p:ph type="body"/>
          </p:nvPr>
        </p:nvSpPr>
        <p:spPr>
          <a:xfrm>
            <a:off x="489492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42" name="PlaceHolder 2"/>
          <p:cNvSpPr>
            <a:spLocks noGrp="1"/>
          </p:cNvSpPr>
          <p:nvPr>
            <p:ph type="body"/>
          </p:nvPr>
        </p:nvSpPr>
        <p:spPr>
          <a:xfrm>
            <a:off x="981000" y="92628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43" name="PlaceHolder 3"/>
          <p:cNvSpPr>
            <a:spLocks noGrp="1"/>
          </p:cNvSpPr>
          <p:nvPr>
            <p:ph type="body"/>
          </p:nvPr>
        </p:nvSpPr>
        <p:spPr>
          <a:xfrm>
            <a:off x="3563640" y="92628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44" name="PlaceHolder 4"/>
          <p:cNvSpPr>
            <a:spLocks noGrp="1"/>
          </p:cNvSpPr>
          <p:nvPr>
            <p:ph type="body"/>
          </p:nvPr>
        </p:nvSpPr>
        <p:spPr>
          <a:xfrm>
            <a:off x="6145920" y="92628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45" name="PlaceHolder 5"/>
          <p:cNvSpPr>
            <a:spLocks noGrp="1"/>
          </p:cNvSpPr>
          <p:nvPr>
            <p:ph type="body"/>
          </p:nvPr>
        </p:nvSpPr>
        <p:spPr>
          <a:xfrm>
            <a:off x="981000" y="279936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46" name="PlaceHolder 6"/>
          <p:cNvSpPr>
            <a:spLocks noGrp="1"/>
          </p:cNvSpPr>
          <p:nvPr>
            <p:ph type="body"/>
          </p:nvPr>
        </p:nvSpPr>
        <p:spPr>
          <a:xfrm>
            <a:off x="3563640" y="279936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47" name="PlaceHolder 7"/>
          <p:cNvSpPr>
            <a:spLocks noGrp="1"/>
          </p:cNvSpPr>
          <p:nvPr>
            <p:ph type="body"/>
          </p:nvPr>
        </p:nvSpPr>
        <p:spPr>
          <a:xfrm>
            <a:off x="6145920" y="279936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58" name="PlaceHolder 2"/>
          <p:cNvSpPr>
            <a:spLocks noGrp="1"/>
          </p:cNvSpPr>
          <p:nvPr>
            <p:ph type="subTitle"/>
          </p:nvPr>
        </p:nvSpPr>
        <p:spPr>
          <a:xfrm>
            <a:off x="981000" y="926280"/>
            <a:ext cx="7637760" cy="358596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60" name="PlaceHolder 2"/>
          <p:cNvSpPr>
            <a:spLocks noGrp="1"/>
          </p:cNvSpPr>
          <p:nvPr>
            <p:ph type="body"/>
          </p:nvPr>
        </p:nvSpPr>
        <p:spPr>
          <a:xfrm>
            <a:off x="981000" y="926280"/>
            <a:ext cx="7637760" cy="35859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62" name="PlaceHolder 2"/>
          <p:cNvSpPr>
            <a:spLocks noGrp="1"/>
          </p:cNvSpPr>
          <p:nvPr>
            <p:ph type="body"/>
          </p:nvPr>
        </p:nvSpPr>
        <p:spPr>
          <a:xfrm>
            <a:off x="98100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
        <p:nvSpPr>
          <p:cNvPr id="63" name="PlaceHolder 3"/>
          <p:cNvSpPr>
            <a:spLocks noGrp="1"/>
          </p:cNvSpPr>
          <p:nvPr>
            <p:ph type="body"/>
          </p:nvPr>
        </p:nvSpPr>
        <p:spPr>
          <a:xfrm>
            <a:off x="489492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327600" y="109080"/>
            <a:ext cx="8290800" cy="246780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67" name="PlaceHolder 2"/>
          <p:cNvSpPr>
            <a:spLocks noGrp="1"/>
          </p:cNvSpPr>
          <p:nvPr>
            <p:ph type="body"/>
          </p:nvPr>
        </p:nvSpPr>
        <p:spPr>
          <a:xfrm>
            <a:off x="98100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68" name="PlaceHolder 3"/>
          <p:cNvSpPr>
            <a:spLocks noGrp="1"/>
          </p:cNvSpPr>
          <p:nvPr>
            <p:ph type="body"/>
          </p:nvPr>
        </p:nvSpPr>
        <p:spPr>
          <a:xfrm>
            <a:off x="489492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
        <p:nvSpPr>
          <p:cNvPr id="69" name="PlaceHolder 4"/>
          <p:cNvSpPr>
            <a:spLocks noGrp="1"/>
          </p:cNvSpPr>
          <p:nvPr>
            <p:ph type="body"/>
          </p:nvPr>
        </p:nvSpPr>
        <p:spPr>
          <a:xfrm>
            <a:off x="98100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13" name="PlaceHolder 2"/>
          <p:cNvSpPr>
            <a:spLocks noGrp="1"/>
          </p:cNvSpPr>
          <p:nvPr>
            <p:ph type="subTitle"/>
          </p:nvPr>
        </p:nvSpPr>
        <p:spPr>
          <a:xfrm>
            <a:off x="981000" y="926280"/>
            <a:ext cx="7637760" cy="358596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71" name="PlaceHolder 2"/>
          <p:cNvSpPr>
            <a:spLocks noGrp="1"/>
          </p:cNvSpPr>
          <p:nvPr>
            <p:ph type="body"/>
          </p:nvPr>
        </p:nvSpPr>
        <p:spPr>
          <a:xfrm>
            <a:off x="98100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
        <p:nvSpPr>
          <p:cNvPr id="72" name="PlaceHolder 3"/>
          <p:cNvSpPr>
            <a:spLocks noGrp="1"/>
          </p:cNvSpPr>
          <p:nvPr>
            <p:ph type="body"/>
          </p:nvPr>
        </p:nvSpPr>
        <p:spPr>
          <a:xfrm>
            <a:off x="489492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73" name="PlaceHolder 4"/>
          <p:cNvSpPr>
            <a:spLocks noGrp="1"/>
          </p:cNvSpPr>
          <p:nvPr>
            <p:ph type="body"/>
          </p:nvPr>
        </p:nvSpPr>
        <p:spPr>
          <a:xfrm>
            <a:off x="489492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75" name="PlaceHolder 2"/>
          <p:cNvSpPr>
            <a:spLocks noGrp="1"/>
          </p:cNvSpPr>
          <p:nvPr>
            <p:ph type="body"/>
          </p:nvPr>
        </p:nvSpPr>
        <p:spPr>
          <a:xfrm>
            <a:off x="98100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76" name="PlaceHolder 3"/>
          <p:cNvSpPr>
            <a:spLocks noGrp="1"/>
          </p:cNvSpPr>
          <p:nvPr>
            <p:ph type="body"/>
          </p:nvPr>
        </p:nvSpPr>
        <p:spPr>
          <a:xfrm>
            <a:off x="489492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77" name="PlaceHolder 4"/>
          <p:cNvSpPr>
            <a:spLocks noGrp="1"/>
          </p:cNvSpPr>
          <p:nvPr>
            <p:ph type="body"/>
          </p:nvPr>
        </p:nvSpPr>
        <p:spPr>
          <a:xfrm>
            <a:off x="981000" y="2799360"/>
            <a:ext cx="763776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79" name="PlaceHolder 2"/>
          <p:cNvSpPr>
            <a:spLocks noGrp="1"/>
          </p:cNvSpPr>
          <p:nvPr>
            <p:ph type="body"/>
          </p:nvPr>
        </p:nvSpPr>
        <p:spPr>
          <a:xfrm>
            <a:off x="981000" y="926280"/>
            <a:ext cx="76377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80" name="PlaceHolder 3"/>
          <p:cNvSpPr>
            <a:spLocks noGrp="1"/>
          </p:cNvSpPr>
          <p:nvPr>
            <p:ph type="body"/>
          </p:nvPr>
        </p:nvSpPr>
        <p:spPr>
          <a:xfrm>
            <a:off x="981000" y="2799360"/>
            <a:ext cx="763776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82" name="PlaceHolder 2"/>
          <p:cNvSpPr>
            <a:spLocks noGrp="1"/>
          </p:cNvSpPr>
          <p:nvPr>
            <p:ph type="body"/>
          </p:nvPr>
        </p:nvSpPr>
        <p:spPr>
          <a:xfrm>
            <a:off x="98100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83" name="PlaceHolder 3"/>
          <p:cNvSpPr>
            <a:spLocks noGrp="1"/>
          </p:cNvSpPr>
          <p:nvPr>
            <p:ph type="body"/>
          </p:nvPr>
        </p:nvSpPr>
        <p:spPr>
          <a:xfrm>
            <a:off x="489492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84" name="PlaceHolder 4"/>
          <p:cNvSpPr>
            <a:spLocks noGrp="1"/>
          </p:cNvSpPr>
          <p:nvPr>
            <p:ph type="body"/>
          </p:nvPr>
        </p:nvSpPr>
        <p:spPr>
          <a:xfrm>
            <a:off x="98100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85" name="PlaceHolder 5"/>
          <p:cNvSpPr>
            <a:spLocks noGrp="1"/>
          </p:cNvSpPr>
          <p:nvPr>
            <p:ph type="body"/>
          </p:nvPr>
        </p:nvSpPr>
        <p:spPr>
          <a:xfrm>
            <a:off x="489492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87" name="PlaceHolder 2"/>
          <p:cNvSpPr>
            <a:spLocks noGrp="1"/>
          </p:cNvSpPr>
          <p:nvPr>
            <p:ph type="body"/>
          </p:nvPr>
        </p:nvSpPr>
        <p:spPr>
          <a:xfrm>
            <a:off x="981000" y="92628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88" name="PlaceHolder 3"/>
          <p:cNvSpPr>
            <a:spLocks noGrp="1"/>
          </p:cNvSpPr>
          <p:nvPr>
            <p:ph type="body"/>
          </p:nvPr>
        </p:nvSpPr>
        <p:spPr>
          <a:xfrm>
            <a:off x="3563640" y="92628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89" name="PlaceHolder 4"/>
          <p:cNvSpPr>
            <a:spLocks noGrp="1"/>
          </p:cNvSpPr>
          <p:nvPr>
            <p:ph type="body"/>
          </p:nvPr>
        </p:nvSpPr>
        <p:spPr>
          <a:xfrm>
            <a:off x="6145920" y="92628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90" name="PlaceHolder 5"/>
          <p:cNvSpPr>
            <a:spLocks noGrp="1"/>
          </p:cNvSpPr>
          <p:nvPr>
            <p:ph type="body"/>
          </p:nvPr>
        </p:nvSpPr>
        <p:spPr>
          <a:xfrm>
            <a:off x="981000" y="279936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91" name="PlaceHolder 6"/>
          <p:cNvSpPr>
            <a:spLocks noGrp="1"/>
          </p:cNvSpPr>
          <p:nvPr>
            <p:ph type="body"/>
          </p:nvPr>
        </p:nvSpPr>
        <p:spPr>
          <a:xfrm>
            <a:off x="3563640" y="279936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92" name="PlaceHolder 7"/>
          <p:cNvSpPr>
            <a:spLocks noGrp="1"/>
          </p:cNvSpPr>
          <p:nvPr>
            <p:ph type="body"/>
          </p:nvPr>
        </p:nvSpPr>
        <p:spPr>
          <a:xfrm>
            <a:off x="6145920" y="2799360"/>
            <a:ext cx="245916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15" name="PlaceHolder 2"/>
          <p:cNvSpPr>
            <a:spLocks noGrp="1"/>
          </p:cNvSpPr>
          <p:nvPr>
            <p:ph type="body"/>
          </p:nvPr>
        </p:nvSpPr>
        <p:spPr>
          <a:xfrm>
            <a:off x="981000" y="926280"/>
            <a:ext cx="7637760" cy="35859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17" name="PlaceHolder 2"/>
          <p:cNvSpPr>
            <a:spLocks noGrp="1"/>
          </p:cNvSpPr>
          <p:nvPr>
            <p:ph type="body"/>
          </p:nvPr>
        </p:nvSpPr>
        <p:spPr>
          <a:xfrm>
            <a:off x="98100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
        <p:nvSpPr>
          <p:cNvPr id="18" name="PlaceHolder 3"/>
          <p:cNvSpPr>
            <a:spLocks noGrp="1"/>
          </p:cNvSpPr>
          <p:nvPr>
            <p:ph type="body"/>
          </p:nvPr>
        </p:nvSpPr>
        <p:spPr>
          <a:xfrm>
            <a:off x="489492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327600" y="109080"/>
            <a:ext cx="8290800" cy="2467800"/>
          </a:xfrm>
          <a:prstGeom prst="rect">
            <a:avLst/>
          </a:prstGeom>
        </p:spPr>
        <p:txBody>
          <a:bodyPr lIns="0" rIns="0" tIns="0" bIns="0" anchor="ctr">
            <a:noAutofit/>
          </a:bodyPr>
          <a:p>
            <a:pPr algn="ctr"/>
            <a:endParaRPr b="0" lang="pt-P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22" name="PlaceHolder 2"/>
          <p:cNvSpPr>
            <a:spLocks noGrp="1"/>
          </p:cNvSpPr>
          <p:nvPr>
            <p:ph type="body"/>
          </p:nvPr>
        </p:nvSpPr>
        <p:spPr>
          <a:xfrm>
            <a:off x="98100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23" name="PlaceHolder 3"/>
          <p:cNvSpPr>
            <a:spLocks noGrp="1"/>
          </p:cNvSpPr>
          <p:nvPr>
            <p:ph type="body"/>
          </p:nvPr>
        </p:nvSpPr>
        <p:spPr>
          <a:xfrm>
            <a:off x="489492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
        <p:nvSpPr>
          <p:cNvPr id="24" name="PlaceHolder 4"/>
          <p:cNvSpPr>
            <a:spLocks noGrp="1"/>
          </p:cNvSpPr>
          <p:nvPr>
            <p:ph type="body"/>
          </p:nvPr>
        </p:nvSpPr>
        <p:spPr>
          <a:xfrm>
            <a:off x="98100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26" name="PlaceHolder 2"/>
          <p:cNvSpPr>
            <a:spLocks noGrp="1"/>
          </p:cNvSpPr>
          <p:nvPr>
            <p:ph type="body"/>
          </p:nvPr>
        </p:nvSpPr>
        <p:spPr>
          <a:xfrm>
            <a:off x="981000" y="926280"/>
            <a:ext cx="3727080" cy="3585960"/>
          </a:xfrm>
          <a:prstGeom prst="rect">
            <a:avLst/>
          </a:prstGeom>
        </p:spPr>
        <p:txBody>
          <a:bodyPr lIns="0" rIns="0" tIns="0" bIns="0">
            <a:normAutofit/>
          </a:bodyPr>
          <a:p>
            <a:endParaRPr b="0" lang="pt-PT" sz="1400" spc="-1" strike="noStrike">
              <a:solidFill>
                <a:srgbClr val="000000"/>
              </a:solidFill>
              <a:latin typeface="Arial"/>
            </a:endParaRPr>
          </a:p>
        </p:txBody>
      </p:sp>
      <p:sp>
        <p:nvSpPr>
          <p:cNvPr id="27" name="PlaceHolder 3"/>
          <p:cNvSpPr>
            <a:spLocks noGrp="1"/>
          </p:cNvSpPr>
          <p:nvPr>
            <p:ph type="body"/>
          </p:nvPr>
        </p:nvSpPr>
        <p:spPr>
          <a:xfrm>
            <a:off x="489492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28" name="PlaceHolder 4"/>
          <p:cNvSpPr>
            <a:spLocks noGrp="1"/>
          </p:cNvSpPr>
          <p:nvPr>
            <p:ph type="body"/>
          </p:nvPr>
        </p:nvSpPr>
        <p:spPr>
          <a:xfrm>
            <a:off x="4894920" y="279936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7600" y="109080"/>
            <a:ext cx="8290800" cy="532080"/>
          </a:xfrm>
          <a:prstGeom prst="rect">
            <a:avLst/>
          </a:prstGeom>
        </p:spPr>
        <p:txBody>
          <a:bodyPr lIns="0" rIns="0" tIns="0" bIns="0" anchor="ctr">
            <a:noAutofit/>
          </a:bodyPr>
          <a:p>
            <a:endParaRPr b="0" lang="pt-PT" sz="1400" spc="-1" strike="noStrike">
              <a:solidFill>
                <a:srgbClr val="000000"/>
              </a:solidFill>
              <a:latin typeface="Arial"/>
            </a:endParaRPr>
          </a:p>
        </p:txBody>
      </p:sp>
      <p:sp>
        <p:nvSpPr>
          <p:cNvPr id="30" name="PlaceHolder 2"/>
          <p:cNvSpPr>
            <a:spLocks noGrp="1"/>
          </p:cNvSpPr>
          <p:nvPr>
            <p:ph type="body"/>
          </p:nvPr>
        </p:nvSpPr>
        <p:spPr>
          <a:xfrm>
            <a:off x="98100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31" name="PlaceHolder 3"/>
          <p:cNvSpPr>
            <a:spLocks noGrp="1"/>
          </p:cNvSpPr>
          <p:nvPr>
            <p:ph type="body"/>
          </p:nvPr>
        </p:nvSpPr>
        <p:spPr>
          <a:xfrm>
            <a:off x="4894920" y="926280"/>
            <a:ext cx="3727080" cy="1710360"/>
          </a:xfrm>
          <a:prstGeom prst="rect">
            <a:avLst/>
          </a:prstGeom>
        </p:spPr>
        <p:txBody>
          <a:bodyPr lIns="0" rIns="0" tIns="0" bIns="0">
            <a:normAutofit/>
          </a:bodyPr>
          <a:p>
            <a:endParaRPr b="0" lang="pt-PT" sz="1400" spc="-1" strike="noStrike">
              <a:solidFill>
                <a:srgbClr val="000000"/>
              </a:solidFill>
              <a:latin typeface="Arial"/>
            </a:endParaRPr>
          </a:p>
        </p:txBody>
      </p:sp>
      <p:sp>
        <p:nvSpPr>
          <p:cNvPr id="32" name="PlaceHolder 4"/>
          <p:cNvSpPr>
            <a:spLocks noGrp="1"/>
          </p:cNvSpPr>
          <p:nvPr>
            <p:ph type="body"/>
          </p:nvPr>
        </p:nvSpPr>
        <p:spPr>
          <a:xfrm>
            <a:off x="981000" y="2799360"/>
            <a:ext cx="7637760" cy="1710360"/>
          </a:xfrm>
          <a:prstGeom prst="rect">
            <a:avLst/>
          </a:prstGeom>
        </p:spPr>
        <p:txBody>
          <a:bodyPr lIns="0" rIns="0" tIns="0" bIns="0">
            <a:normAutofit/>
          </a:bodyPr>
          <a:p>
            <a:endParaRPr b="0" lang="pt-PT"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51;p13" descr=""/>
          <p:cNvPicPr/>
          <p:nvPr/>
        </p:nvPicPr>
        <p:blipFill>
          <a:blip r:embed="rId2"/>
          <a:srcRect l="0" t="0" r="0" b="76393"/>
          <a:stretch/>
        </p:blipFill>
        <p:spPr>
          <a:xfrm>
            <a:off x="0" y="3728880"/>
            <a:ext cx="9143640" cy="1414440"/>
          </a:xfrm>
          <a:prstGeom prst="rect">
            <a:avLst/>
          </a:prstGeom>
          <a:ln>
            <a:noFill/>
          </a:ln>
        </p:spPr>
      </p:pic>
      <p:pic>
        <p:nvPicPr>
          <p:cNvPr id="1" name="Google Shape;52;p13" descr=""/>
          <p:cNvPicPr/>
          <p:nvPr/>
        </p:nvPicPr>
        <p:blipFill>
          <a:blip r:embed="rId3"/>
          <a:srcRect l="12423" t="12016" r="0" b="0"/>
          <a:stretch/>
        </p:blipFill>
        <p:spPr>
          <a:xfrm rot="5400000">
            <a:off x="6305040" y="-16560"/>
            <a:ext cx="2822400" cy="2855520"/>
          </a:xfrm>
          <a:prstGeom prst="rect">
            <a:avLst/>
          </a:prstGeom>
          <a:ln>
            <a:noFill/>
          </a:ln>
        </p:spPr>
      </p:pic>
      <p:pic>
        <p:nvPicPr>
          <p:cNvPr id="2" name="Google Shape;56;p13" descr=""/>
          <p:cNvPicPr/>
          <p:nvPr/>
        </p:nvPicPr>
        <p:blipFill>
          <a:blip r:embed="rId4"/>
          <a:stretch/>
        </p:blipFill>
        <p:spPr>
          <a:xfrm>
            <a:off x="285120" y="4723920"/>
            <a:ext cx="1220400" cy="300240"/>
          </a:xfrm>
          <a:prstGeom prst="rect">
            <a:avLst/>
          </a:prstGeom>
          <a:ln>
            <a:noFill/>
          </a:ln>
        </p:spPr>
      </p:pic>
      <p:pic>
        <p:nvPicPr>
          <p:cNvPr id="3" name="Google Shape;59;p14" descr=""/>
          <p:cNvPicPr/>
          <p:nvPr/>
        </p:nvPicPr>
        <p:blipFill>
          <a:blip r:embed="rId5"/>
          <a:srcRect l="0" t="0" r="0" b="68886"/>
          <a:stretch/>
        </p:blipFill>
        <p:spPr>
          <a:xfrm>
            <a:off x="0" y="3278520"/>
            <a:ext cx="9143640" cy="1864440"/>
          </a:xfrm>
          <a:prstGeom prst="rect">
            <a:avLst/>
          </a:prstGeom>
          <a:ln>
            <a:noFill/>
          </a:ln>
        </p:spPr>
      </p:pic>
      <p:pic>
        <p:nvPicPr>
          <p:cNvPr id="4" name="Google Shape;60;p14" descr="IT_base_5.png"/>
          <p:cNvPicPr/>
          <p:nvPr/>
        </p:nvPicPr>
        <p:blipFill>
          <a:blip r:embed="rId6"/>
          <a:stretch/>
        </p:blipFill>
        <p:spPr>
          <a:xfrm>
            <a:off x="149760" y="1605240"/>
            <a:ext cx="641520" cy="62640"/>
          </a:xfrm>
          <a:prstGeom prst="rect">
            <a:avLst/>
          </a:prstGeom>
          <a:ln>
            <a:noFill/>
          </a:ln>
        </p:spPr>
      </p:pic>
      <p:pic>
        <p:nvPicPr>
          <p:cNvPr id="5" name="Google Shape;61;p14" descr=""/>
          <p:cNvPicPr/>
          <p:nvPr/>
        </p:nvPicPr>
        <p:blipFill>
          <a:blip r:embed="rId7"/>
          <a:stretch/>
        </p:blipFill>
        <p:spPr>
          <a:xfrm>
            <a:off x="66600" y="1793520"/>
            <a:ext cx="854280" cy="2798280"/>
          </a:xfrm>
          <a:prstGeom prst="rect">
            <a:avLst/>
          </a:prstGeom>
          <a:ln>
            <a:noFill/>
          </a:ln>
        </p:spPr>
      </p:pic>
      <p:sp>
        <p:nvSpPr>
          <p:cNvPr id="6" name="PlaceHolder 1"/>
          <p:cNvSpPr>
            <a:spLocks noGrp="1"/>
          </p:cNvSpPr>
          <p:nvPr>
            <p:ph type="sldNum"/>
          </p:nvPr>
        </p:nvSpPr>
        <p:spPr>
          <a:xfrm>
            <a:off x="8693640" y="4827240"/>
            <a:ext cx="244080" cy="3120120"/>
          </a:xfrm>
          <a:prstGeom prst="rect">
            <a:avLst/>
          </a:prstGeom>
        </p:spPr>
        <p:txBody>
          <a:bodyPr lIns="68400" rIns="68400" tIns="68400" bIns="68400">
            <a:noAutofit/>
          </a:bodyPr>
          <a:p>
            <a:pPr>
              <a:lnSpc>
                <a:spcPct val="100000"/>
              </a:lnSpc>
              <a:tabLst>
                <a:tab algn="l" pos="0"/>
              </a:tabLst>
            </a:pPr>
            <a:fld id="{7188A062-37E4-47E6-B21B-913D437469A0}" type="slidenum">
              <a:rPr b="1" lang="pt-PT" sz="700" spc="-1" strike="noStrike">
                <a:solidFill>
                  <a:srgbClr val="6e8bc5"/>
                </a:solidFill>
                <a:latin typeface="Arial"/>
                <a:ea typeface="Arial"/>
              </a:rPr>
              <a:t>&lt;número&gt;</a:t>
            </a:fld>
            <a:endParaRPr b="0" lang="pt-PT" sz="700" spc="-1" strike="noStrike">
              <a:latin typeface="Times New Roman"/>
            </a:endParaRPr>
          </a:p>
        </p:txBody>
      </p:sp>
      <p:pic>
        <p:nvPicPr>
          <p:cNvPr id="7" name="Google Shape;63;p14" descr=""/>
          <p:cNvPicPr/>
          <p:nvPr/>
        </p:nvPicPr>
        <p:blipFill>
          <a:blip r:embed="rId8"/>
          <a:stretch/>
        </p:blipFill>
        <p:spPr>
          <a:xfrm>
            <a:off x="5666400" y="3116520"/>
            <a:ext cx="3066120" cy="754920"/>
          </a:xfrm>
          <a:prstGeom prst="rect">
            <a:avLst/>
          </a:prstGeom>
          <a:ln>
            <a:noFill/>
          </a:ln>
        </p:spPr>
      </p:pic>
      <p:sp>
        <p:nvSpPr>
          <p:cNvPr id="8" name="PlaceHolder 2"/>
          <p:cNvSpPr>
            <a:spLocks noGrp="1"/>
          </p:cNvSpPr>
          <p:nvPr>
            <p:ph type="title"/>
          </p:nvPr>
        </p:nvSpPr>
        <p:spPr>
          <a:xfrm>
            <a:off x="1692360" y="388800"/>
            <a:ext cx="6593760" cy="1206000"/>
          </a:xfrm>
          <a:prstGeom prst="rect">
            <a:avLst/>
          </a:prstGeom>
        </p:spPr>
        <p:txBody>
          <a:bodyPr lIns="67680" rIns="67680" tIns="67680" bIns="67680" anchor="b">
            <a:noAutofit/>
          </a:bodyPr>
          <a:p>
            <a:r>
              <a:rPr b="0" lang="pt-PT" sz="2400" spc="-1" strike="noStrike">
                <a:solidFill>
                  <a:srgbClr val="000000"/>
                </a:solidFill>
                <a:latin typeface="Arial"/>
              </a:rPr>
              <a:t>Clique para editar o formato do título</a:t>
            </a:r>
            <a:endParaRPr b="0" lang="pt-PT" sz="2400" spc="-1" strike="noStrike">
              <a:solidFill>
                <a:srgbClr val="000000"/>
              </a:solidFill>
              <a:latin typeface="Arial"/>
            </a:endParaRPr>
          </a:p>
        </p:txBody>
      </p:sp>
      <p:sp>
        <p:nvSpPr>
          <p:cNvPr id="9" name="PlaceHolder 3"/>
          <p:cNvSpPr>
            <a:spLocks noGrp="1"/>
          </p:cNvSpPr>
          <p:nvPr>
            <p:ph type="body"/>
          </p:nvPr>
        </p:nvSpPr>
        <p:spPr>
          <a:xfrm>
            <a:off x="1692360" y="1702080"/>
            <a:ext cx="6594120" cy="1377720"/>
          </a:xfrm>
          <a:prstGeom prst="rect">
            <a:avLst/>
          </a:prstGeom>
        </p:spPr>
        <p:txBody>
          <a:bodyPr lIns="68400" rIns="68400" tIns="68400" bIns="68400">
            <a:noAutofit/>
          </a:bodyPr>
          <a:p>
            <a:pPr marL="432000" indent="-324000">
              <a:spcBef>
                <a:spcPts val="1417"/>
              </a:spcBef>
              <a:buClr>
                <a:srgbClr val="000000"/>
              </a:buClr>
              <a:buSzPct val="45000"/>
              <a:buFont typeface="Wingdings" charset="2"/>
              <a:buChar char=""/>
            </a:pPr>
            <a:r>
              <a:rPr b="0" lang="pt-PT" sz="1500" spc="-1" strike="noStrike">
                <a:solidFill>
                  <a:srgbClr val="000000"/>
                </a:solidFill>
                <a:latin typeface="Arial"/>
              </a:rPr>
              <a:t>Clique para editar o formato de texto dos tópicos</a:t>
            </a:r>
            <a:endParaRPr b="0" lang="pt-PT"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PT" sz="1500" spc="-1" strike="noStrike">
                <a:solidFill>
                  <a:srgbClr val="000000"/>
                </a:solidFill>
                <a:latin typeface="Arial"/>
              </a:rPr>
              <a:t>Segundo nível de tópicos</a:t>
            </a:r>
            <a:endParaRPr b="0" lang="pt-PT"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PT" sz="1500" spc="-1" strike="noStrike">
                <a:solidFill>
                  <a:srgbClr val="000000"/>
                </a:solidFill>
                <a:latin typeface="Arial"/>
              </a:rPr>
              <a:t>Terceiro nível de tópicos</a:t>
            </a:r>
            <a:endParaRPr b="0" lang="pt-PT"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PT" sz="1500" spc="-1" strike="noStrike">
                <a:solidFill>
                  <a:srgbClr val="000000"/>
                </a:solidFill>
                <a:latin typeface="Arial"/>
              </a:rPr>
              <a:t>Quarto nível de tópicos</a:t>
            </a:r>
            <a:endParaRPr b="0" lang="pt-PT"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PT" sz="1500" spc="-1" strike="noStrike">
                <a:solidFill>
                  <a:srgbClr val="000000"/>
                </a:solidFill>
                <a:latin typeface="Arial"/>
              </a:rPr>
              <a:t>Quinto nível de tópicos</a:t>
            </a:r>
            <a:endParaRPr b="0" lang="pt-PT"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PT" sz="1500" spc="-1" strike="noStrike">
                <a:solidFill>
                  <a:srgbClr val="000000"/>
                </a:solidFill>
                <a:latin typeface="Arial"/>
              </a:rPr>
              <a:t>Sexto nível de tópicos</a:t>
            </a:r>
            <a:endParaRPr b="0" lang="pt-PT"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PT" sz="1500" spc="-1" strike="noStrike">
                <a:solidFill>
                  <a:srgbClr val="000000"/>
                </a:solidFill>
                <a:latin typeface="Arial"/>
              </a:rPr>
              <a:t>Sétimo nível de tópicos</a:t>
            </a:r>
            <a:endParaRPr b="0" lang="pt-PT" sz="1500" spc="-1" strike="noStrike">
              <a:solidFill>
                <a:srgbClr val="000000"/>
              </a:solidFill>
              <a:latin typeface="Arial"/>
            </a:endParaRPr>
          </a:p>
        </p:txBody>
      </p:sp>
      <p:sp>
        <p:nvSpPr>
          <p:cNvPr id="10" name="CustomShape 4"/>
          <p:cNvSpPr/>
          <p:nvPr/>
        </p:nvSpPr>
        <p:spPr>
          <a:xfrm>
            <a:off x="139680" y="4746240"/>
            <a:ext cx="758520" cy="228240"/>
          </a:xfrm>
          <a:prstGeom prst="rect">
            <a:avLst/>
          </a:prstGeom>
          <a:noFill/>
          <a:ln>
            <a:noFill/>
          </a:ln>
        </p:spPr>
        <p:style>
          <a:lnRef idx="0"/>
          <a:fillRef idx="0"/>
          <a:effectRef idx="0"/>
          <a:fontRef idx="minor"/>
        </p:style>
        <p:txBody>
          <a:bodyPr lIns="0" rIns="0" tIns="0" bIns="0">
            <a:spAutoFit/>
          </a:bodyPr>
          <a:p>
            <a:pPr>
              <a:lnSpc>
                <a:spcPct val="100000"/>
              </a:lnSpc>
              <a:tabLst>
                <a:tab algn="l" pos="0"/>
              </a:tabLst>
            </a:pPr>
            <a:r>
              <a:rPr b="0" lang="pt-PT" sz="500" spc="-1" strike="noStrike">
                <a:solidFill>
                  <a:srgbClr val="788b9e"/>
                </a:solidFill>
                <a:latin typeface="Arial"/>
                <a:ea typeface="Arial"/>
              </a:rPr>
              <a:t>© 2018, </a:t>
            </a:r>
            <a:br/>
            <a:r>
              <a:rPr b="0" lang="pt-PT" sz="500" spc="-1" strike="noStrike">
                <a:solidFill>
                  <a:srgbClr val="788b9e"/>
                </a:solidFill>
                <a:latin typeface="Arial"/>
                <a:ea typeface="Arial"/>
              </a:rPr>
              <a:t>Instituto de Telecomunicações</a:t>
            </a:r>
            <a:endParaRPr b="0" lang="pt-PT" sz="500" spc="-1" strike="noStrike">
              <a:latin typeface="Arial"/>
            </a:endParaRPr>
          </a:p>
        </p:txBody>
      </p:sp>
      <p:pic>
        <p:nvPicPr>
          <p:cNvPr id="11" name="Google Shape;67;p14" descr=""/>
          <p:cNvPicPr/>
          <p:nvPr/>
        </p:nvPicPr>
        <p:blipFill>
          <a:blip r:embed="rId9"/>
          <a:stretch/>
        </p:blipFill>
        <p:spPr>
          <a:xfrm>
            <a:off x="5705640" y="3975120"/>
            <a:ext cx="2466000" cy="8517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Google Shape;51;p13" descr=""/>
          <p:cNvPicPr/>
          <p:nvPr/>
        </p:nvPicPr>
        <p:blipFill>
          <a:blip r:embed="rId2"/>
          <a:srcRect l="0" t="0" r="0" b="76393"/>
          <a:stretch/>
        </p:blipFill>
        <p:spPr>
          <a:xfrm>
            <a:off x="0" y="3728880"/>
            <a:ext cx="9143640" cy="1414440"/>
          </a:xfrm>
          <a:prstGeom prst="rect">
            <a:avLst/>
          </a:prstGeom>
          <a:ln>
            <a:noFill/>
          </a:ln>
        </p:spPr>
      </p:pic>
      <p:pic>
        <p:nvPicPr>
          <p:cNvPr id="49" name="Google Shape;52;p13" descr=""/>
          <p:cNvPicPr/>
          <p:nvPr/>
        </p:nvPicPr>
        <p:blipFill>
          <a:blip r:embed="rId3"/>
          <a:srcRect l="12423" t="12016" r="0" b="0"/>
          <a:stretch/>
        </p:blipFill>
        <p:spPr>
          <a:xfrm rot="5400000">
            <a:off x="6305040" y="-16560"/>
            <a:ext cx="2822400" cy="2855520"/>
          </a:xfrm>
          <a:prstGeom prst="rect">
            <a:avLst/>
          </a:prstGeom>
          <a:ln>
            <a:noFill/>
          </a:ln>
        </p:spPr>
      </p:pic>
      <p:pic>
        <p:nvPicPr>
          <p:cNvPr id="50" name="Google Shape;56;p13" descr=""/>
          <p:cNvPicPr/>
          <p:nvPr/>
        </p:nvPicPr>
        <p:blipFill>
          <a:blip r:embed="rId4"/>
          <a:stretch/>
        </p:blipFill>
        <p:spPr>
          <a:xfrm>
            <a:off x="285120" y="4723920"/>
            <a:ext cx="1220400" cy="300240"/>
          </a:xfrm>
          <a:prstGeom prst="rect">
            <a:avLst/>
          </a:prstGeom>
          <a:ln>
            <a:noFill/>
          </a:ln>
        </p:spPr>
      </p:pic>
      <p:sp>
        <p:nvSpPr>
          <p:cNvPr id="51" name="PlaceHolder 1"/>
          <p:cNvSpPr>
            <a:spLocks noGrp="1"/>
          </p:cNvSpPr>
          <p:nvPr>
            <p:ph type="sldNum"/>
          </p:nvPr>
        </p:nvSpPr>
        <p:spPr>
          <a:xfrm>
            <a:off x="8693640" y="4827240"/>
            <a:ext cx="244080" cy="3120120"/>
          </a:xfrm>
          <a:prstGeom prst="rect">
            <a:avLst/>
          </a:prstGeom>
        </p:spPr>
        <p:txBody>
          <a:bodyPr lIns="68400" rIns="68400" tIns="68400" bIns="68400">
            <a:noAutofit/>
          </a:bodyPr>
          <a:p>
            <a:pPr>
              <a:lnSpc>
                <a:spcPct val="100000"/>
              </a:lnSpc>
              <a:tabLst>
                <a:tab algn="l" pos="0"/>
              </a:tabLst>
            </a:pPr>
            <a:fld id="{5A6953C1-B856-4FEF-B928-A6017FE0EB0B}" type="slidenum">
              <a:rPr b="1" lang="pt-PT" sz="700" spc="-1" strike="noStrike">
                <a:solidFill>
                  <a:srgbClr val="6e8bc5"/>
                </a:solidFill>
                <a:latin typeface="Arial"/>
                <a:ea typeface="Arial"/>
              </a:rPr>
              <a:t>&lt;número&gt;</a:t>
            </a:fld>
            <a:endParaRPr b="0" lang="pt-PT" sz="700" spc="-1" strike="noStrike">
              <a:latin typeface="Times New Roman"/>
            </a:endParaRPr>
          </a:p>
        </p:txBody>
      </p:sp>
      <p:sp>
        <p:nvSpPr>
          <p:cNvPr id="52" name="PlaceHolder 2"/>
          <p:cNvSpPr>
            <a:spLocks noGrp="1"/>
          </p:cNvSpPr>
          <p:nvPr>
            <p:ph type="ftr"/>
          </p:nvPr>
        </p:nvSpPr>
        <p:spPr>
          <a:xfrm>
            <a:off x="2988720" y="4825800"/>
            <a:ext cx="5472360" cy="243360"/>
          </a:xfrm>
          <a:prstGeom prst="rect">
            <a:avLst/>
          </a:prstGeom>
        </p:spPr>
        <p:txBody>
          <a:bodyPr lIns="68400" rIns="68400" tIns="34200" bIns="34200" anchor="ctr">
            <a:noAutofit/>
          </a:bodyPr>
          <a:p>
            <a:endParaRPr b="0" lang="pt-PT" sz="2400" spc="-1" strike="noStrike">
              <a:latin typeface="Times New Roman"/>
            </a:endParaRPr>
          </a:p>
        </p:txBody>
      </p:sp>
      <p:sp>
        <p:nvSpPr>
          <p:cNvPr id="53" name="PlaceHolder 3"/>
          <p:cNvSpPr>
            <a:spLocks noGrp="1"/>
          </p:cNvSpPr>
          <p:nvPr>
            <p:ph type="title"/>
          </p:nvPr>
        </p:nvSpPr>
        <p:spPr>
          <a:xfrm>
            <a:off x="327600" y="109080"/>
            <a:ext cx="8290800" cy="532080"/>
          </a:xfrm>
          <a:prstGeom prst="rect">
            <a:avLst/>
          </a:prstGeom>
        </p:spPr>
        <p:txBody>
          <a:bodyPr lIns="67680" rIns="67680" tIns="67680" bIns="67680" anchor="ctr">
            <a:noAutofit/>
          </a:bodyPr>
          <a:p>
            <a:r>
              <a:rPr b="0" lang="pt-PT" sz="1800" spc="-1" strike="noStrike">
                <a:solidFill>
                  <a:srgbClr val="000000"/>
                </a:solidFill>
                <a:latin typeface="Arial"/>
              </a:rPr>
              <a:t>Clique para editar o formato do título</a:t>
            </a:r>
            <a:endParaRPr b="0" lang="pt-PT" sz="1800" spc="-1" strike="noStrike">
              <a:solidFill>
                <a:srgbClr val="000000"/>
              </a:solidFill>
              <a:latin typeface="Arial"/>
            </a:endParaRPr>
          </a:p>
        </p:txBody>
      </p:sp>
      <p:sp>
        <p:nvSpPr>
          <p:cNvPr id="54" name="PlaceHolder 4"/>
          <p:cNvSpPr>
            <a:spLocks noGrp="1"/>
          </p:cNvSpPr>
          <p:nvPr>
            <p:ph type="body"/>
          </p:nvPr>
        </p:nvSpPr>
        <p:spPr>
          <a:xfrm>
            <a:off x="981000" y="926280"/>
            <a:ext cx="7637760" cy="3585960"/>
          </a:xfrm>
          <a:prstGeom prst="rect">
            <a:avLst/>
          </a:prstGeom>
        </p:spPr>
        <p:txBody>
          <a:bodyPr lIns="68400" rIns="68400" tIns="68400" bIns="68400">
            <a:noAutofit/>
          </a:bodyPr>
          <a:p>
            <a:pPr marL="432000" indent="-324000">
              <a:spcBef>
                <a:spcPts val="1417"/>
              </a:spcBef>
              <a:buClr>
                <a:srgbClr val="000000"/>
              </a:buClr>
              <a:buSzPct val="45000"/>
              <a:buFont typeface="Wingdings" charset="2"/>
              <a:buChar char=""/>
            </a:pPr>
            <a:r>
              <a:rPr b="0" lang="pt-PT" sz="1300" spc="-1" strike="noStrike">
                <a:solidFill>
                  <a:srgbClr val="000000"/>
                </a:solidFill>
                <a:latin typeface="Arial"/>
              </a:rPr>
              <a:t>Clique para editar o formato de texto dos tópicos</a:t>
            </a:r>
            <a:endParaRPr b="0" lang="pt-PT"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PT" sz="1300" spc="-1" strike="noStrike">
                <a:solidFill>
                  <a:srgbClr val="000000"/>
                </a:solidFill>
                <a:latin typeface="Arial"/>
              </a:rPr>
              <a:t>Segundo nível de tópicos</a:t>
            </a:r>
            <a:endParaRPr b="0" lang="pt-PT"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PT" sz="1300" spc="-1" strike="noStrike">
                <a:solidFill>
                  <a:srgbClr val="000000"/>
                </a:solidFill>
                <a:latin typeface="Arial"/>
              </a:rPr>
              <a:t>Terceiro nível de tópicos</a:t>
            </a:r>
            <a:endParaRPr b="0" lang="pt-PT"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PT" sz="1300" spc="-1" strike="noStrike">
                <a:solidFill>
                  <a:srgbClr val="000000"/>
                </a:solidFill>
                <a:latin typeface="Arial"/>
              </a:rPr>
              <a:t>Quarto nível de tópicos</a:t>
            </a:r>
            <a:endParaRPr b="0" lang="pt-PT"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PT" sz="1300" spc="-1" strike="noStrike">
                <a:solidFill>
                  <a:srgbClr val="000000"/>
                </a:solidFill>
                <a:latin typeface="Arial"/>
              </a:rPr>
              <a:t>Quinto nível de tópicos</a:t>
            </a:r>
            <a:endParaRPr b="0" lang="pt-PT"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PT" sz="1300" spc="-1" strike="noStrike">
                <a:solidFill>
                  <a:srgbClr val="000000"/>
                </a:solidFill>
                <a:latin typeface="Arial"/>
              </a:rPr>
              <a:t>Sexto nível de tópicos</a:t>
            </a:r>
            <a:endParaRPr b="0" lang="pt-PT"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PT" sz="1300" spc="-1" strike="noStrike">
                <a:solidFill>
                  <a:srgbClr val="000000"/>
                </a:solidFill>
                <a:latin typeface="Arial"/>
              </a:rPr>
              <a:t>Sétimo nível de tópicos</a:t>
            </a:r>
            <a:endParaRPr b="0" lang="pt-PT" sz="1300" spc="-1" strike="noStrike">
              <a:solidFill>
                <a:srgbClr val="000000"/>
              </a:solidFill>
              <a:latin typeface="Arial"/>
            </a:endParaRPr>
          </a:p>
        </p:txBody>
      </p:sp>
      <p:pic>
        <p:nvPicPr>
          <p:cNvPr id="55" name="Google Shape;73;p15" descr=""/>
          <p:cNvPicPr/>
          <p:nvPr/>
        </p:nvPicPr>
        <p:blipFill>
          <a:blip r:embed="rId5"/>
          <a:stretch/>
        </p:blipFill>
        <p:spPr>
          <a:xfrm>
            <a:off x="7754400" y="101160"/>
            <a:ext cx="1270800" cy="394560"/>
          </a:xfrm>
          <a:prstGeom prst="rect">
            <a:avLst/>
          </a:prstGeom>
          <a:ln>
            <a:noFill/>
          </a:ln>
        </p:spPr>
      </p:pic>
      <p:pic>
        <p:nvPicPr>
          <p:cNvPr id="56" name="Google Shape;74;p15" descr="Graphical user interface, text&#10;&#10;Description automatically generated"/>
          <p:cNvPicPr/>
          <p:nvPr/>
        </p:nvPicPr>
        <p:blipFill>
          <a:blip r:embed="rId6"/>
          <a:stretch/>
        </p:blipFill>
        <p:spPr>
          <a:xfrm>
            <a:off x="1563480" y="4650480"/>
            <a:ext cx="2073960" cy="49248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s/_rels/slide1.xml.rels><?xml version="1.0" encoding="UTF-8"?>
<Relationships xmlns="http://schemas.openxmlformats.org/package/2006/relationships"><Relationship Id="rId1" Type="http://schemas.openxmlformats.org/officeDocument/2006/relationships/hyperlink" Target="mailto:anp@ua.pt" TargetMode="External"/><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37120" y="-365040"/>
            <a:ext cx="7311960" cy="1206000"/>
          </a:xfrm>
          <a:prstGeom prst="rect">
            <a:avLst/>
          </a:prstGeom>
          <a:noFill/>
          <a:ln>
            <a:noFill/>
          </a:ln>
        </p:spPr>
        <p:style>
          <a:lnRef idx="0"/>
          <a:fillRef idx="0"/>
          <a:effectRef idx="0"/>
          <a:fontRef idx="minor"/>
        </p:style>
        <p:txBody>
          <a:bodyPr lIns="67680" rIns="67680" tIns="67680" bIns="67680" anchor="b">
            <a:noAutofit/>
          </a:bodyPr>
          <a:p>
            <a:pPr>
              <a:lnSpc>
                <a:spcPct val="100000"/>
              </a:lnSpc>
              <a:tabLst>
                <a:tab algn="l" pos="0"/>
              </a:tabLst>
            </a:pPr>
            <a:r>
              <a:rPr b="1" lang="pt-PT" sz="3600" spc="-1" strike="noStrike">
                <a:solidFill>
                  <a:srgbClr val="44515f"/>
                </a:solidFill>
                <a:latin typeface="Arial"/>
                <a:ea typeface="Arial"/>
              </a:rPr>
              <a:t>Quantum</a:t>
            </a:r>
            <a:r>
              <a:rPr b="1" lang="pt-PT" sz="3300" spc="-1" strike="noStrike">
                <a:solidFill>
                  <a:srgbClr val="44515f"/>
                </a:solidFill>
                <a:latin typeface="Arial"/>
                <a:ea typeface="Arial"/>
              </a:rPr>
              <a:t> Communications Group</a:t>
            </a:r>
            <a:endParaRPr b="0" lang="pt-PT" sz="3300" spc="-1" strike="noStrike">
              <a:latin typeface="Arial"/>
            </a:endParaRPr>
          </a:p>
        </p:txBody>
      </p:sp>
      <p:sp>
        <p:nvSpPr>
          <p:cNvPr id="100" name="CustomShape 2"/>
          <p:cNvSpPr/>
          <p:nvPr/>
        </p:nvSpPr>
        <p:spPr>
          <a:xfrm>
            <a:off x="1068840" y="3372840"/>
            <a:ext cx="1932840" cy="299880"/>
          </a:xfrm>
          <a:prstGeom prst="rect">
            <a:avLst/>
          </a:prstGeom>
          <a:noFill/>
          <a:ln>
            <a:noFill/>
          </a:ln>
        </p:spPr>
        <p:style>
          <a:lnRef idx="0"/>
          <a:fillRef idx="0"/>
          <a:effectRef idx="0"/>
          <a:fontRef idx="minor"/>
        </p:style>
        <p:txBody>
          <a:bodyPr lIns="68400" rIns="68400" tIns="34200" bIns="34200">
            <a:noAutofit/>
          </a:bodyPr>
          <a:p>
            <a:pPr>
              <a:lnSpc>
                <a:spcPct val="100000"/>
              </a:lnSpc>
            </a:pPr>
            <a:r>
              <a:rPr b="1" lang="pt-PT" sz="1500" spc="-1" strike="noStrike">
                <a:solidFill>
                  <a:srgbClr val="05386a"/>
                </a:solidFill>
                <a:latin typeface="Arial"/>
                <a:ea typeface="Arial"/>
              </a:rPr>
              <a:t>Supervisors:</a:t>
            </a:r>
            <a:endParaRPr b="0" lang="pt-PT" sz="1500" spc="-1" strike="noStrike">
              <a:latin typeface="Arial"/>
            </a:endParaRPr>
          </a:p>
          <a:p>
            <a:pPr>
              <a:lnSpc>
                <a:spcPct val="100000"/>
              </a:lnSpc>
              <a:tabLst>
                <a:tab algn="l" pos="0"/>
              </a:tabLst>
            </a:pPr>
            <a:endParaRPr b="0" lang="pt-PT" sz="1500" spc="-1" strike="noStrike">
              <a:latin typeface="Arial"/>
            </a:endParaRPr>
          </a:p>
        </p:txBody>
      </p:sp>
      <p:sp>
        <p:nvSpPr>
          <p:cNvPr id="101" name="CustomShape 3"/>
          <p:cNvSpPr/>
          <p:nvPr/>
        </p:nvSpPr>
        <p:spPr>
          <a:xfrm>
            <a:off x="1071360" y="3711240"/>
            <a:ext cx="2102400" cy="703800"/>
          </a:xfrm>
          <a:prstGeom prst="rect">
            <a:avLst/>
          </a:prstGeom>
          <a:noFill/>
          <a:ln>
            <a:noFill/>
          </a:ln>
        </p:spPr>
        <p:style>
          <a:lnRef idx="0"/>
          <a:fillRef idx="0"/>
          <a:effectRef idx="0"/>
          <a:fontRef idx="minor"/>
        </p:style>
        <p:txBody>
          <a:bodyPr lIns="68400" rIns="68400" tIns="34200" bIns="34200">
            <a:noAutofit/>
          </a:bodyPr>
          <a:p>
            <a:pPr>
              <a:lnSpc>
                <a:spcPct val="131000"/>
              </a:lnSpc>
              <a:tabLst>
                <a:tab algn="l" pos="0"/>
              </a:tabLst>
            </a:pPr>
            <a:r>
              <a:rPr b="0" lang="pt-PT" sz="1400" spc="-1" strike="noStrike">
                <a:solidFill>
                  <a:srgbClr val="808080"/>
                </a:solidFill>
                <a:latin typeface="Arial"/>
                <a:ea typeface="Arial"/>
              </a:rPr>
              <a:t>Armando Nolasco Pinto </a:t>
            </a:r>
            <a:endParaRPr b="0" lang="pt-PT" sz="1400" spc="-1" strike="noStrike">
              <a:latin typeface="Arial"/>
            </a:endParaRPr>
          </a:p>
          <a:p>
            <a:pPr>
              <a:lnSpc>
                <a:spcPct val="131000"/>
              </a:lnSpc>
              <a:tabLst>
                <a:tab algn="l" pos="0"/>
              </a:tabLst>
            </a:pPr>
            <a:r>
              <a:rPr b="0" lang="pt-PT" sz="1400" spc="-1" strike="noStrike">
                <a:solidFill>
                  <a:srgbClr val="9e9e9e"/>
                </a:solidFill>
                <a:latin typeface="Arial"/>
                <a:ea typeface="Arial"/>
                <a:hlinkClick r:id="rId1"/>
              </a:rPr>
              <a:t>anp@ua.pt</a:t>
            </a:r>
            <a:endParaRPr b="0" lang="pt-PT" sz="1400" spc="-1" strike="noStrike">
              <a:latin typeface="Arial"/>
            </a:endParaRPr>
          </a:p>
          <a:p>
            <a:pPr>
              <a:lnSpc>
                <a:spcPct val="131000"/>
              </a:lnSpc>
              <a:tabLst>
                <a:tab algn="l" pos="0"/>
              </a:tabLst>
            </a:pPr>
            <a:r>
              <a:rPr b="0" lang="pt-PT" sz="1400" spc="-1" strike="noStrike">
                <a:solidFill>
                  <a:srgbClr val="808080"/>
                </a:solidFill>
                <a:latin typeface="Arial"/>
                <a:ea typeface="Arial"/>
              </a:rPr>
              <a:t>Diogo Matos</a:t>
            </a:r>
            <a:endParaRPr b="0" lang="pt-PT" sz="1400" spc="-1" strike="noStrike">
              <a:latin typeface="Arial"/>
            </a:endParaRPr>
          </a:p>
          <a:p>
            <a:pPr>
              <a:lnSpc>
                <a:spcPct val="131000"/>
              </a:lnSpc>
              <a:tabLst>
                <a:tab algn="l" pos="0"/>
              </a:tabLst>
            </a:pPr>
            <a:r>
              <a:rPr b="0" lang="pt-PT" sz="1400" spc="-1" strike="noStrike" u="sng">
                <a:solidFill>
                  <a:srgbClr val="a6a6a6"/>
                </a:solidFill>
                <a:uFillTx/>
                <a:latin typeface="Arial"/>
                <a:ea typeface="Arial"/>
              </a:rPr>
              <a:t>dftm@ua.pt</a:t>
            </a:r>
            <a:endParaRPr b="0" lang="pt-PT" sz="1400" spc="-1" strike="noStrike">
              <a:latin typeface="Arial"/>
            </a:endParaRPr>
          </a:p>
        </p:txBody>
      </p:sp>
      <p:pic>
        <p:nvPicPr>
          <p:cNvPr id="102" name="Google Shape;141;p20" descr=""/>
          <p:cNvPicPr/>
          <p:nvPr/>
        </p:nvPicPr>
        <p:blipFill>
          <a:blip r:embed="rId2"/>
          <a:stretch/>
        </p:blipFill>
        <p:spPr>
          <a:xfrm>
            <a:off x="7894080" y="286200"/>
            <a:ext cx="849240" cy="488520"/>
          </a:xfrm>
          <a:prstGeom prst="rect">
            <a:avLst/>
          </a:prstGeom>
          <a:ln>
            <a:noFill/>
          </a:ln>
        </p:spPr>
      </p:pic>
      <p:sp>
        <p:nvSpPr>
          <p:cNvPr id="103" name="CustomShape 4"/>
          <p:cNvSpPr/>
          <p:nvPr/>
        </p:nvSpPr>
        <p:spPr>
          <a:xfrm>
            <a:off x="5704200" y="2414160"/>
            <a:ext cx="138240" cy="290880"/>
          </a:xfrm>
          <a:prstGeom prst="rect">
            <a:avLst/>
          </a:prstGeom>
          <a:noFill/>
          <a:ln>
            <a:noFill/>
          </a:ln>
        </p:spPr>
        <p:style>
          <a:lnRef idx="0"/>
          <a:fillRef idx="0"/>
          <a:effectRef idx="0"/>
          <a:fontRef idx="minor"/>
        </p:style>
      </p:sp>
      <p:sp>
        <p:nvSpPr>
          <p:cNvPr id="104" name="CustomShape 5"/>
          <p:cNvSpPr/>
          <p:nvPr/>
        </p:nvSpPr>
        <p:spPr>
          <a:xfrm>
            <a:off x="1068840" y="4313160"/>
            <a:ext cx="1932840" cy="299880"/>
          </a:xfrm>
          <a:prstGeom prst="rect">
            <a:avLst/>
          </a:prstGeom>
          <a:noFill/>
          <a:ln>
            <a:noFill/>
          </a:ln>
        </p:spPr>
        <p:style>
          <a:lnRef idx="0"/>
          <a:fillRef idx="0"/>
          <a:effectRef idx="0"/>
          <a:fontRef idx="minor"/>
        </p:style>
      </p:sp>
      <p:sp>
        <p:nvSpPr>
          <p:cNvPr id="105" name="CustomShape 6"/>
          <p:cNvSpPr/>
          <p:nvPr/>
        </p:nvSpPr>
        <p:spPr>
          <a:xfrm>
            <a:off x="1171080" y="1511280"/>
            <a:ext cx="6948720" cy="865800"/>
          </a:xfrm>
          <a:prstGeom prst="rect">
            <a:avLst/>
          </a:prstGeom>
          <a:noFill/>
          <a:ln>
            <a:noFill/>
          </a:ln>
        </p:spPr>
        <p:style>
          <a:lnRef idx="0"/>
          <a:fillRef idx="0"/>
          <a:effectRef idx="0"/>
          <a:fontRef idx="minor"/>
        </p:style>
        <p:txBody>
          <a:bodyPr lIns="67680" rIns="67680" tIns="67680" bIns="67680">
            <a:noAutofit/>
          </a:bodyPr>
          <a:p>
            <a:pPr algn="ctr">
              <a:lnSpc>
                <a:spcPct val="100000"/>
              </a:lnSpc>
            </a:pPr>
            <a:r>
              <a:rPr b="1" lang="pt-PT" sz="2400" spc="-1" strike="noStrike">
                <a:solidFill>
                  <a:srgbClr val="44515f"/>
                </a:solidFill>
                <a:latin typeface="Arial"/>
                <a:ea typeface="Arial"/>
              </a:rPr>
              <a:t>Weekly Report</a:t>
            </a:r>
            <a:endParaRPr b="0" lang="pt-PT"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27600" y="109080"/>
            <a:ext cx="8290800" cy="531720"/>
          </a:xfrm>
          <a:prstGeom prst="rect">
            <a:avLst/>
          </a:prstGeom>
          <a:noFill/>
          <a:ln>
            <a:noFill/>
          </a:ln>
        </p:spPr>
        <p:txBody>
          <a:bodyPr lIns="67680" rIns="67680" tIns="67680" bIns="67680" anchor="ctr">
            <a:noAutofit/>
          </a:bodyPr>
          <a:p>
            <a:pPr>
              <a:lnSpc>
                <a:spcPct val="100000"/>
              </a:lnSpc>
            </a:pPr>
            <a:r>
              <a:rPr b="1" lang="pt-PT" sz="1800" spc="-1" strike="noStrike">
                <a:solidFill>
                  <a:srgbClr val="44515f"/>
                </a:solidFill>
                <a:latin typeface="Arial"/>
                <a:ea typeface="Arial"/>
              </a:rPr>
              <a:t>Diagram for the South interface</a:t>
            </a:r>
            <a:endParaRPr b="0" lang="pt-PT" sz="1800" spc="-1" strike="noStrike">
              <a:solidFill>
                <a:srgbClr val="000000"/>
              </a:solidFill>
              <a:latin typeface="Arial"/>
            </a:endParaRPr>
          </a:p>
        </p:txBody>
      </p:sp>
      <p:sp>
        <p:nvSpPr>
          <p:cNvPr id="107" name="CustomShape 2"/>
          <p:cNvSpPr/>
          <p:nvPr/>
        </p:nvSpPr>
        <p:spPr>
          <a:xfrm>
            <a:off x="3097800" y="704880"/>
            <a:ext cx="5426280" cy="3074760"/>
          </a:xfrm>
          <a:prstGeom prst="rect">
            <a:avLst/>
          </a:prstGeom>
          <a:noFill/>
          <a:ln>
            <a:noFill/>
          </a:ln>
        </p:spPr>
        <p:style>
          <a:lnRef idx="0"/>
          <a:fillRef idx="0"/>
          <a:effectRef idx="0"/>
          <a:fontRef idx="minor"/>
        </p:style>
        <p:txBody>
          <a:bodyPr>
            <a:spAutoFit/>
          </a:bodyPr>
          <a:p>
            <a:pPr algn="just">
              <a:lnSpc>
                <a:spcPct val="100000"/>
              </a:lnSpc>
            </a:pPr>
            <a:endParaRPr b="0" lang="pt-PT" sz="1400" spc="-1" strike="noStrike">
              <a:latin typeface="Arial"/>
            </a:endParaRPr>
          </a:p>
          <a:p>
            <a:pPr algn="just">
              <a:lnSpc>
                <a:spcPct val="100000"/>
              </a:lnSpc>
            </a:pPr>
            <a:endParaRPr b="0" lang="pt-PT" sz="1400" spc="-1" strike="noStrike">
              <a:latin typeface="Arial"/>
            </a:endParaRPr>
          </a:p>
          <a:p>
            <a:pPr algn="just">
              <a:lnSpc>
                <a:spcPct val="100000"/>
              </a:lnSpc>
            </a:pPr>
            <a:r>
              <a:rPr b="0" lang="en-US" sz="1400" spc="-1" strike="noStrike">
                <a:solidFill>
                  <a:srgbClr val="000000"/>
                </a:solidFill>
                <a:latin typeface="Arial"/>
                <a:ea typeface="Arial"/>
              </a:rPr>
              <a:t>The interface between the Key Manager and the Reconciliation App is based on ETSI QKD 004  in push mode (the KMS is always receiving keys without making individual requests for each one).</a:t>
            </a:r>
            <a:endParaRPr b="0" lang="pt-PT" sz="1400" spc="-1" strike="noStrike">
              <a:latin typeface="Arial"/>
            </a:endParaRPr>
          </a:p>
          <a:p>
            <a:pPr algn="just">
              <a:lnSpc>
                <a:spcPct val="100000"/>
              </a:lnSpc>
            </a:pPr>
            <a:endParaRPr b="0" lang="pt-PT" sz="1400" spc="-1" strike="noStrike">
              <a:latin typeface="Arial"/>
            </a:endParaRPr>
          </a:p>
          <a:p>
            <a:pPr algn="just">
              <a:lnSpc>
                <a:spcPct val="100000"/>
              </a:lnSpc>
            </a:pPr>
            <a:endParaRPr b="0" lang="pt-PT" sz="1400" spc="-1" strike="noStrike">
              <a:latin typeface="Arial"/>
            </a:endParaRPr>
          </a:p>
          <a:p>
            <a:pPr algn="just">
              <a:lnSpc>
                <a:spcPct val="100000"/>
              </a:lnSpc>
            </a:pPr>
            <a:r>
              <a:rPr b="0" lang="en-US" sz="1400" spc="-1" strike="noStrike">
                <a:solidFill>
                  <a:srgbClr val="000000"/>
                </a:solidFill>
                <a:latin typeface="Arial"/>
                <a:ea typeface="Arial"/>
              </a:rPr>
              <a:t>The KMS will start by making an OPEN_CONNECT request to create a connection to the Reconciliation App. Then does one GET_KEY request and from that moment forward it will receive key material with the characteristics and pace specified in the QoS field until it makes a CLOSE request to terminate the key stream. </a:t>
            </a:r>
            <a:endParaRPr b="0" lang="pt-PT" sz="1400" spc="-1" strike="noStrike">
              <a:latin typeface="Arial"/>
            </a:endParaRPr>
          </a:p>
        </p:txBody>
      </p:sp>
      <p:pic>
        <p:nvPicPr>
          <p:cNvPr id="108" name="Picture 1" descr="A diagram of a process flow&#10;&#10;Description automatically generated"/>
          <p:cNvPicPr/>
          <p:nvPr/>
        </p:nvPicPr>
        <p:blipFill>
          <a:blip r:embed="rId1"/>
          <a:stretch/>
        </p:blipFill>
        <p:spPr>
          <a:xfrm>
            <a:off x="70560" y="595440"/>
            <a:ext cx="3011400" cy="36205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27600" y="109080"/>
            <a:ext cx="8290800" cy="531720"/>
          </a:xfrm>
          <a:prstGeom prst="rect">
            <a:avLst/>
          </a:prstGeom>
          <a:noFill/>
          <a:ln>
            <a:noFill/>
          </a:ln>
        </p:spPr>
        <p:txBody>
          <a:bodyPr lIns="67680" rIns="67680" tIns="67680" bIns="67680" anchor="ctr">
            <a:noAutofit/>
          </a:bodyPr>
          <a:p>
            <a:pPr>
              <a:lnSpc>
                <a:spcPct val="100000"/>
              </a:lnSpc>
            </a:pPr>
            <a:r>
              <a:rPr b="1" lang="pt-PT" sz="1800" spc="-1" strike="noStrike">
                <a:solidFill>
                  <a:srgbClr val="44515f"/>
                </a:solidFill>
                <a:latin typeface="Arial"/>
                <a:ea typeface="Arial"/>
              </a:rPr>
              <a:t>Server app</a:t>
            </a:r>
            <a:endParaRPr b="0" lang="pt-PT" sz="1800" spc="-1" strike="noStrike">
              <a:solidFill>
                <a:srgbClr val="000000"/>
              </a:solidFill>
              <a:latin typeface="Arial"/>
            </a:endParaRPr>
          </a:p>
        </p:txBody>
      </p:sp>
      <p:sp>
        <p:nvSpPr>
          <p:cNvPr id="110" name="CustomShape 2"/>
          <p:cNvSpPr/>
          <p:nvPr/>
        </p:nvSpPr>
        <p:spPr>
          <a:xfrm>
            <a:off x="6540120" y="637920"/>
            <a:ext cx="2108880" cy="3288600"/>
          </a:xfrm>
          <a:prstGeom prst="rect">
            <a:avLst/>
          </a:prstGeom>
          <a:noFill/>
          <a:ln>
            <a:noFill/>
          </a:ln>
        </p:spPr>
        <p:style>
          <a:lnRef idx="0"/>
          <a:fillRef idx="0"/>
          <a:effectRef idx="0"/>
          <a:fontRef idx="minor"/>
        </p:style>
        <p:txBody>
          <a:bodyPr>
            <a:spAutoFit/>
          </a:bodyPr>
          <a:p>
            <a:pPr>
              <a:lnSpc>
                <a:spcPct val="100000"/>
              </a:lnSpc>
            </a:pPr>
            <a:r>
              <a:rPr b="0" lang="en-US" sz="1400" spc="-1" strike="noStrike">
                <a:solidFill>
                  <a:srgbClr val="000000"/>
                </a:solidFill>
                <a:latin typeface="Arial"/>
                <a:ea typeface="Arial"/>
              </a:rPr>
              <a:t>We already had the app reading files, we managed to transmit it through messange_handler, but now we need to use etsi communication and also to test, we managed to open the keys using saveascci</a:t>
            </a:r>
            <a:endParaRPr b="0" lang="pt-PT" sz="1400" spc="-1" strike="noStrike">
              <a:latin typeface="Arial"/>
            </a:endParaRPr>
          </a:p>
          <a:p>
            <a:pPr>
              <a:lnSpc>
                <a:spcPct val="100000"/>
              </a:lnSpc>
            </a:pPr>
            <a:r>
              <a:rPr b="0" lang="en" sz="1400" spc="-1" strike="noStrike">
                <a:solidFill>
                  <a:srgbClr val="000000"/>
                </a:solidFill>
                <a:latin typeface="Arial"/>
                <a:ea typeface="Arial"/>
              </a:rPr>
              <a:t>It remains to implement the etsi interface and iptunnel</a:t>
            </a:r>
            <a:endParaRPr b="0" lang="pt-PT" sz="1400" spc="-1" strike="noStrike">
              <a:latin typeface="Arial"/>
            </a:endParaRPr>
          </a:p>
          <a:p>
            <a:pPr>
              <a:lnSpc>
                <a:spcPct val="100000"/>
              </a:lnSpc>
            </a:pPr>
            <a:endParaRPr b="0" lang="pt-PT" sz="1400" spc="-1" strike="noStrike">
              <a:latin typeface="Arial"/>
            </a:endParaRPr>
          </a:p>
          <a:p>
            <a:pPr>
              <a:lnSpc>
                <a:spcPct val="100000"/>
              </a:lnSpc>
            </a:pPr>
            <a:endParaRPr b="0" lang="pt-PT" sz="1400" spc="-1" strike="noStrike">
              <a:latin typeface="Arial"/>
            </a:endParaRPr>
          </a:p>
        </p:txBody>
      </p:sp>
      <p:pic>
        <p:nvPicPr>
          <p:cNvPr id="111" name="Picture 2" descr="A screenshot of a computer program&#10;&#10;Description automatically generated"/>
          <p:cNvPicPr/>
          <p:nvPr/>
        </p:nvPicPr>
        <p:blipFill>
          <a:blip r:embed="rId1"/>
          <a:stretch/>
        </p:blipFill>
        <p:spPr>
          <a:xfrm>
            <a:off x="-741960" y="550800"/>
            <a:ext cx="7012800" cy="39474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27600" y="109080"/>
            <a:ext cx="8290800" cy="531720"/>
          </a:xfrm>
          <a:prstGeom prst="rect">
            <a:avLst/>
          </a:prstGeom>
          <a:noFill/>
          <a:ln>
            <a:noFill/>
          </a:ln>
        </p:spPr>
        <p:txBody>
          <a:bodyPr lIns="67680" rIns="67680" tIns="67680" bIns="67680" anchor="ctr">
            <a:noAutofit/>
          </a:bodyPr>
          <a:p>
            <a:pPr>
              <a:lnSpc>
                <a:spcPct val="100000"/>
              </a:lnSpc>
            </a:pPr>
            <a:r>
              <a:rPr b="1" lang="pt-PT" sz="1800" spc="-1" strike="noStrike">
                <a:solidFill>
                  <a:srgbClr val="44515f"/>
                </a:solidFill>
                <a:latin typeface="Arial"/>
                <a:ea typeface="Arial"/>
              </a:rPr>
              <a:t>Server app</a:t>
            </a:r>
            <a:endParaRPr b="0" lang="pt-PT" sz="1800" spc="-1" strike="noStrike">
              <a:solidFill>
                <a:srgbClr val="000000"/>
              </a:solidFill>
              <a:latin typeface="Arial"/>
            </a:endParaRPr>
          </a:p>
        </p:txBody>
      </p:sp>
      <p:pic>
        <p:nvPicPr>
          <p:cNvPr id="113" name="Picture 1" descr="A screenshot of a computer&#10;&#10;Description automatically generated"/>
          <p:cNvPicPr/>
          <p:nvPr/>
        </p:nvPicPr>
        <p:blipFill>
          <a:blip r:embed="rId1"/>
          <a:stretch/>
        </p:blipFill>
        <p:spPr>
          <a:xfrm>
            <a:off x="1494720" y="732960"/>
            <a:ext cx="6204600" cy="3489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27600" y="109080"/>
            <a:ext cx="8290800" cy="532080"/>
          </a:xfrm>
          <a:prstGeom prst="rect">
            <a:avLst/>
          </a:prstGeom>
          <a:noFill/>
          <a:ln>
            <a:noFill/>
          </a:ln>
        </p:spPr>
        <p:txBody>
          <a:bodyPr lIns="67680" rIns="67680" tIns="67680" bIns="67680" anchor="ctr">
            <a:noAutofit/>
          </a:bodyPr>
          <a:p>
            <a:pPr>
              <a:lnSpc>
                <a:spcPct val="100000"/>
              </a:lnSpc>
            </a:pPr>
            <a:r>
              <a:rPr b="1" lang="en-US" sz="1800" spc="-1" strike="noStrike">
                <a:solidFill>
                  <a:srgbClr val="44515f"/>
                </a:solidFill>
                <a:latin typeface="Arial"/>
                <a:ea typeface="Arial"/>
              </a:rPr>
              <a:t>etsi_client.cpp</a:t>
            </a:r>
            <a:endParaRPr b="0" lang="pt-PT" sz="1800" spc="-1" strike="noStrike">
              <a:solidFill>
                <a:srgbClr val="000000"/>
              </a:solidFill>
              <a:latin typeface="Arial"/>
            </a:endParaRPr>
          </a:p>
        </p:txBody>
      </p:sp>
      <p:sp>
        <p:nvSpPr>
          <p:cNvPr id="115" name="TextShape 2"/>
          <p:cNvSpPr txBox="1"/>
          <p:nvPr/>
        </p:nvSpPr>
        <p:spPr>
          <a:xfrm>
            <a:off x="6018480" y="648720"/>
            <a:ext cx="3057480" cy="4394160"/>
          </a:xfrm>
          <a:prstGeom prst="rect">
            <a:avLst/>
          </a:prstGeom>
          <a:noFill/>
          <a:ln>
            <a:noFill/>
          </a:ln>
        </p:spPr>
        <p:txBody>
          <a:bodyPr lIns="68400" rIns="68400" tIns="68400" bIns="68400">
            <a:noAutofit/>
          </a:bodyPr>
          <a:p>
            <a:pPr marL="457200" indent="-228240">
              <a:lnSpc>
                <a:spcPct val="110000"/>
              </a:lnSpc>
              <a:spcBef>
                <a:spcPts val="201"/>
              </a:spcBef>
              <a:tabLst>
                <a:tab algn="l" pos="0"/>
              </a:tabLst>
            </a:pPr>
            <a:r>
              <a:rPr b="0" lang="en-US" sz="1300" spc="-1" strike="noStrike">
                <a:solidFill>
                  <a:srgbClr val="828a8d"/>
                </a:solidFill>
                <a:latin typeface="Arial"/>
                <a:ea typeface="Arial"/>
              </a:rPr>
              <a:t>Program that establishes a socket connection with the etsi_server.cpp </a:t>
            </a:r>
            <a:br/>
            <a:br/>
            <a:r>
              <a:rPr b="0" lang="en-US" sz="1300" spc="-1" strike="noStrike">
                <a:solidFill>
                  <a:srgbClr val="828a8d"/>
                </a:solidFill>
                <a:latin typeface="Arial"/>
                <a:ea typeface="Arial"/>
              </a:rPr>
              <a:t>When the connection succeeds, the message "Conectado ao servidor" appears.</a:t>
            </a:r>
            <a:endParaRPr b="0" lang="pt-PT" sz="1300" spc="-1" strike="noStrike">
              <a:solidFill>
                <a:srgbClr val="000000"/>
              </a:solidFill>
              <a:latin typeface="Arial"/>
            </a:endParaRPr>
          </a:p>
          <a:p>
            <a:pPr marL="457200" indent="-228240">
              <a:lnSpc>
                <a:spcPct val="110000"/>
              </a:lnSpc>
              <a:spcBef>
                <a:spcPts val="201"/>
              </a:spcBef>
              <a:tabLst>
                <a:tab algn="l" pos="0"/>
              </a:tabLst>
            </a:pPr>
            <a:endParaRPr b="0" lang="pt-PT" sz="1300" spc="-1" strike="noStrike">
              <a:solidFill>
                <a:srgbClr val="000000"/>
              </a:solidFill>
              <a:latin typeface="Arial"/>
            </a:endParaRPr>
          </a:p>
          <a:p>
            <a:pPr marL="457200" indent="-228240">
              <a:lnSpc>
                <a:spcPct val="110000"/>
              </a:lnSpc>
              <a:spcBef>
                <a:spcPts val="201"/>
              </a:spcBef>
              <a:tabLst>
                <a:tab algn="l" pos="0"/>
              </a:tabLst>
            </a:pPr>
            <a:endParaRPr b="0" lang="pt-PT" sz="1300" spc="-1" strike="noStrike">
              <a:solidFill>
                <a:srgbClr val="000000"/>
              </a:solidFill>
              <a:latin typeface="Arial"/>
            </a:endParaRPr>
          </a:p>
        </p:txBody>
      </p:sp>
      <p:pic>
        <p:nvPicPr>
          <p:cNvPr id="116" name="Picture 4" descr="A computer screen shot of a program code&#10;&#10;Description automatically generated"/>
          <p:cNvPicPr/>
          <p:nvPr/>
        </p:nvPicPr>
        <p:blipFill>
          <a:blip r:embed="rId1"/>
          <a:stretch/>
        </p:blipFill>
        <p:spPr>
          <a:xfrm>
            <a:off x="32760" y="747360"/>
            <a:ext cx="6253560" cy="36565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27600" y="109080"/>
            <a:ext cx="8290800" cy="532080"/>
          </a:xfrm>
          <a:prstGeom prst="rect">
            <a:avLst/>
          </a:prstGeom>
          <a:noFill/>
          <a:ln>
            <a:noFill/>
          </a:ln>
        </p:spPr>
        <p:txBody>
          <a:bodyPr lIns="67680" rIns="67680" tIns="67680" bIns="67680" anchor="ctr">
            <a:noAutofit/>
          </a:bodyPr>
          <a:p>
            <a:pPr>
              <a:lnSpc>
                <a:spcPct val="100000"/>
              </a:lnSpc>
            </a:pPr>
            <a:r>
              <a:rPr b="1" lang="en-US" sz="1800" spc="-1" strike="noStrike">
                <a:solidFill>
                  <a:srgbClr val="44515f"/>
                </a:solidFill>
                <a:latin typeface="Arial"/>
                <a:ea typeface="Arial"/>
              </a:rPr>
              <a:t>etsi_server.cpp</a:t>
            </a:r>
            <a:endParaRPr b="0" lang="pt-PT" sz="1800" spc="-1" strike="noStrike">
              <a:solidFill>
                <a:srgbClr val="000000"/>
              </a:solidFill>
              <a:latin typeface="Arial"/>
            </a:endParaRPr>
          </a:p>
        </p:txBody>
      </p:sp>
      <p:sp>
        <p:nvSpPr>
          <p:cNvPr id="118" name="TextShape 2"/>
          <p:cNvSpPr txBox="1"/>
          <p:nvPr/>
        </p:nvSpPr>
        <p:spPr>
          <a:xfrm>
            <a:off x="4752720" y="861120"/>
            <a:ext cx="3865680" cy="3585960"/>
          </a:xfrm>
          <a:prstGeom prst="rect">
            <a:avLst/>
          </a:prstGeom>
          <a:noFill/>
          <a:ln>
            <a:noFill/>
          </a:ln>
        </p:spPr>
        <p:txBody>
          <a:bodyPr lIns="68400" rIns="68400" tIns="68400" bIns="68400">
            <a:noAutofit/>
          </a:bodyPr>
          <a:p>
            <a:pPr marL="457200" indent="-228240">
              <a:lnSpc>
                <a:spcPct val="110000"/>
              </a:lnSpc>
              <a:spcBef>
                <a:spcPts val="201"/>
              </a:spcBef>
              <a:tabLst>
                <a:tab algn="l" pos="0"/>
              </a:tabLst>
            </a:pPr>
            <a:r>
              <a:rPr b="0" lang="en-US" sz="1300" spc="-1" strike="noStrike">
                <a:solidFill>
                  <a:srgbClr val="828a8d"/>
                </a:solidFill>
                <a:latin typeface="Arial"/>
                <a:ea typeface="Arial"/>
              </a:rPr>
              <a:t>Program that establishes a socket connection with the etsi_client.cpp </a:t>
            </a:r>
            <a:br/>
            <a:br/>
            <a:r>
              <a:rPr b="0" lang="en-US" sz="1300" spc="-1" strike="noStrike">
                <a:solidFill>
                  <a:srgbClr val="828a8d"/>
                </a:solidFill>
                <a:latin typeface="Arial"/>
                <a:ea typeface="Arial"/>
              </a:rPr>
              <a:t>When the connection succeeds, the message "Cliente conectado" appears.</a:t>
            </a:r>
            <a:endParaRPr b="0" lang="pt-PT" sz="1300" spc="-1" strike="noStrike">
              <a:solidFill>
                <a:srgbClr val="000000"/>
              </a:solidFill>
              <a:latin typeface="Arial"/>
            </a:endParaRPr>
          </a:p>
          <a:p>
            <a:pPr marL="457200" indent="-228240">
              <a:lnSpc>
                <a:spcPct val="110000"/>
              </a:lnSpc>
              <a:spcBef>
                <a:spcPts val="201"/>
              </a:spcBef>
              <a:tabLst>
                <a:tab algn="l" pos="0"/>
              </a:tabLst>
            </a:pPr>
            <a:endParaRPr b="0" lang="pt-PT" sz="1300" spc="-1" strike="noStrike">
              <a:solidFill>
                <a:srgbClr val="000000"/>
              </a:solidFill>
              <a:latin typeface="Arial"/>
            </a:endParaRPr>
          </a:p>
          <a:p>
            <a:pPr marL="457200" indent="-228240">
              <a:lnSpc>
                <a:spcPct val="110000"/>
              </a:lnSpc>
              <a:spcBef>
                <a:spcPts val="201"/>
              </a:spcBef>
              <a:tabLst>
                <a:tab algn="l" pos="0"/>
              </a:tabLst>
            </a:pPr>
            <a:endParaRPr b="0" lang="pt-PT" sz="1300" spc="-1" strike="noStrike">
              <a:solidFill>
                <a:srgbClr val="000000"/>
              </a:solidFill>
              <a:latin typeface="Arial"/>
            </a:endParaRPr>
          </a:p>
        </p:txBody>
      </p:sp>
      <p:pic>
        <p:nvPicPr>
          <p:cNvPr id="119" name="Picture 3" descr="A screen shot of a computer program&#10;&#10;Description automatically generated"/>
          <p:cNvPicPr/>
          <p:nvPr/>
        </p:nvPicPr>
        <p:blipFill>
          <a:blip r:embed="rId1"/>
          <a:stretch/>
        </p:blipFill>
        <p:spPr>
          <a:xfrm>
            <a:off x="2160" y="645120"/>
            <a:ext cx="4746960" cy="44575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27600" y="109080"/>
            <a:ext cx="5277960" cy="1029960"/>
          </a:xfrm>
          <a:prstGeom prst="rect">
            <a:avLst/>
          </a:prstGeom>
          <a:noFill/>
          <a:ln>
            <a:noFill/>
          </a:ln>
        </p:spPr>
        <p:txBody>
          <a:bodyPr lIns="67680" rIns="67680" tIns="67680" bIns="67680" anchor="ctr">
            <a:noAutofit/>
          </a:bodyPr>
          <a:p>
            <a:pPr>
              <a:lnSpc>
                <a:spcPct val="100000"/>
              </a:lnSpc>
            </a:pPr>
            <a:r>
              <a:rPr b="1" lang="en-US" sz="1800" spc="-1" strike="noStrike">
                <a:solidFill>
                  <a:srgbClr val="44515f"/>
                </a:solidFill>
                <a:latin typeface="Arial"/>
                <a:ea typeface="Arial"/>
              </a:rPr>
              <a:t>Functions used by the client app according to the ETSI library (etsi_qkd_004.h)</a:t>
            </a:r>
            <a:br/>
            <a:endParaRPr b="0" lang="pt-PT" sz="1800" spc="-1" strike="noStrike">
              <a:solidFill>
                <a:srgbClr val="000000"/>
              </a:solidFill>
              <a:latin typeface="Arial"/>
            </a:endParaRPr>
          </a:p>
        </p:txBody>
      </p:sp>
      <p:sp>
        <p:nvSpPr>
          <p:cNvPr id="121" name="TextShape 2"/>
          <p:cNvSpPr txBox="1"/>
          <p:nvPr/>
        </p:nvSpPr>
        <p:spPr>
          <a:xfrm>
            <a:off x="5553000" y="485280"/>
            <a:ext cx="3408480" cy="4459320"/>
          </a:xfrm>
          <a:prstGeom prst="rect">
            <a:avLst/>
          </a:prstGeom>
          <a:noFill/>
          <a:ln>
            <a:noFill/>
          </a:ln>
        </p:spPr>
        <p:txBody>
          <a:bodyPr lIns="68400" rIns="68400" tIns="68400" bIns="68400">
            <a:noAutofit/>
          </a:bodyPr>
          <a:p>
            <a:pPr marL="228600">
              <a:lnSpc>
                <a:spcPct val="110000"/>
              </a:lnSpc>
              <a:spcBef>
                <a:spcPts val="201"/>
              </a:spcBef>
              <a:tabLst>
                <a:tab algn="l" pos="0"/>
              </a:tabLst>
            </a:pPr>
            <a:r>
              <a:rPr b="0" lang="en-US" sz="1300" spc="-1" strike="noStrike">
                <a:solidFill>
                  <a:srgbClr val="828a8d"/>
                </a:solidFill>
                <a:latin typeface="Arial"/>
                <a:ea typeface="Arial"/>
              </a:rPr>
              <a:t>3 functions used by the client to send requests to the server:</a:t>
            </a:r>
            <a:endParaRPr b="0" lang="pt-PT" sz="1300" spc="-1" strike="noStrike">
              <a:solidFill>
                <a:srgbClr val="000000"/>
              </a:solidFill>
              <a:latin typeface="Arial"/>
            </a:endParaRPr>
          </a:p>
          <a:p>
            <a:pPr marL="514440" indent="-285480">
              <a:lnSpc>
                <a:spcPct val="110000"/>
              </a:lnSpc>
              <a:spcBef>
                <a:spcPts val="201"/>
              </a:spcBef>
              <a:buClr>
                <a:srgbClr val="828a8d"/>
              </a:buClr>
              <a:buFont typeface="Arial"/>
              <a:buChar char="•"/>
              <a:tabLst>
                <a:tab algn="l" pos="0"/>
              </a:tabLst>
            </a:pPr>
            <a:r>
              <a:rPr b="0" lang="en-US" sz="1300" spc="-1" strike="noStrike">
                <a:solidFill>
                  <a:srgbClr val="828a8d"/>
                </a:solidFill>
                <a:latin typeface="Arial"/>
                <a:ea typeface="Arial"/>
              </a:rPr>
              <a:t>open_connect</a:t>
            </a:r>
            <a:endParaRPr b="0" lang="pt-PT" sz="1300" spc="-1" strike="noStrike">
              <a:solidFill>
                <a:srgbClr val="000000"/>
              </a:solidFill>
              <a:latin typeface="Arial"/>
            </a:endParaRPr>
          </a:p>
          <a:p>
            <a:pPr marL="514440" indent="-285480">
              <a:lnSpc>
                <a:spcPct val="110000"/>
              </a:lnSpc>
              <a:spcBef>
                <a:spcPts val="201"/>
              </a:spcBef>
              <a:buClr>
                <a:srgbClr val="828a8d"/>
              </a:buClr>
              <a:buFont typeface="Arial"/>
              <a:buChar char="•"/>
              <a:tabLst>
                <a:tab algn="l" pos="0"/>
              </a:tabLst>
            </a:pPr>
            <a:r>
              <a:rPr b="0" lang="en-US" sz="1300" spc="-1" strike="noStrike">
                <a:solidFill>
                  <a:srgbClr val="828a8d"/>
                </a:solidFill>
                <a:latin typeface="Arial"/>
                <a:ea typeface="Arial"/>
              </a:rPr>
              <a:t>get_key</a:t>
            </a:r>
            <a:endParaRPr b="0" lang="pt-PT" sz="1300" spc="-1" strike="noStrike">
              <a:solidFill>
                <a:srgbClr val="000000"/>
              </a:solidFill>
              <a:latin typeface="Arial"/>
            </a:endParaRPr>
          </a:p>
          <a:p>
            <a:pPr marL="514440" indent="-285480">
              <a:lnSpc>
                <a:spcPct val="110000"/>
              </a:lnSpc>
              <a:spcBef>
                <a:spcPts val="201"/>
              </a:spcBef>
              <a:buClr>
                <a:srgbClr val="828a8d"/>
              </a:buClr>
              <a:buFont typeface="Arial"/>
              <a:buChar char="•"/>
              <a:tabLst>
                <a:tab algn="l" pos="0"/>
              </a:tabLst>
            </a:pPr>
            <a:r>
              <a:rPr b="0" lang="en-US" sz="1300" spc="-1" strike="noStrike">
                <a:solidFill>
                  <a:srgbClr val="828a8d"/>
                </a:solidFill>
                <a:latin typeface="Arial"/>
                <a:ea typeface="Arial"/>
              </a:rPr>
              <a:t>close</a:t>
            </a:r>
            <a:endParaRPr b="0" lang="pt-PT" sz="1300" spc="-1" strike="noStrike">
              <a:solidFill>
                <a:srgbClr val="000000"/>
              </a:solidFill>
              <a:latin typeface="Arial"/>
            </a:endParaRPr>
          </a:p>
          <a:p>
            <a:pPr>
              <a:lnSpc>
                <a:spcPct val="110000"/>
              </a:lnSpc>
              <a:spcBef>
                <a:spcPts val="201"/>
              </a:spcBef>
              <a:tabLst>
                <a:tab algn="l" pos="0"/>
              </a:tabLst>
            </a:pPr>
            <a:endParaRPr b="0" lang="pt-PT" sz="1300" spc="-1" strike="noStrike">
              <a:solidFill>
                <a:srgbClr val="000000"/>
              </a:solidFill>
              <a:latin typeface="Arial"/>
            </a:endParaRPr>
          </a:p>
          <a:p>
            <a:pPr marL="228600">
              <a:lnSpc>
                <a:spcPct val="110000"/>
              </a:lnSpc>
              <a:spcBef>
                <a:spcPts val="201"/>
              </a:spcBef>
              <a:tabLst>
                <a:tab algn="l" pos="0"/>
              </a:tabLst>
            </a:pPr>
            <a:r>
              <a:rPr b="0" lang="en-US" sz="1300" spc="-1" strike="noStrike">
                <a:solidFill>
                  <a:srgbClr val="828a8d"/>
                </a:solidFill>
                <a:latin typeface="Arial"/>
                <a:ea typeface="Arial"/>
              </a:rPr>
              <a:t>Each function returns a json with the needed parameters that is sent to the server.</a:t>
            </a:r>
            <a:endParaRPr b="0" lang="pt-PT" sz="1300" spc="-1" strike="noStrike">
              <a:solidFill>
                <a:srgbClr val="000000"/>
              </a:solidFill>
              <a:latin typeface="Arial"/>
            </a:endParaRPr>
          </a:p>
          <a:p>
            <a:pPr marL="228600">
              <a:lnSpc>
                <a:spcPct val="110000"/>
              </a:lnSpc>
              <a:spcBef>
                <a:spcPts val="201"/>
              </a:spcBef>
              <a:tabLst>
                <a:tab algn="l" pos="0"/>
              </a:tabLst>
            </a:pPr>
            <a:r>
              <a:rPr b="0" lang="en-US" sz="1300" spc="-1" strike="noStrike">
                <a:solidFill>
                  <a:srgbClr val="828a8d"/>
                </a:solidFill>
                <a:latin typeface="Arial"/>
                <a:ea typeface="Arial"/>
              </a:rPr>
              <a:t>Those json messages must be converted into a signal that is going to be the input of the Message Handler Transmitter (Client --&gt; Server).</a:t>
            </a:r>
            <a:endParaRPr b="0" lang="pt-PT" sz="1300" spc="-1" strike="noStrike">
              <a:solidFill>
                <a:srgbClr val="000000"/>
              </a:solidFill>
              <a:latin typeface="Arial"/>
            </a:endParaRPr>
          </a:p>
          <a:p>
            <a:pPr marL="228600">
              <a:lnSpc>
                <a:spcPct val="110000"/>
              </a:lnSpc>
              <a:spcBef>
                <a:spcPts val="201"/>
              </a:spcBef>
              <a:tabLst>
                <a:tab algn="l" pos="0"/>
              </a:tabLst>
            </a:pPr>
            <a:endParaRPr b="0" lang="pt-PT" sz="1300" spc="-1" strike="noStrike">
              <a:solidFill>
                <a:srgbClr val="000000"/>
              </a:solidFill>
              <a:latin typeface="Arial"/>
            </a:endParaRPr>
          </a:p>
          <a:p>
            <a:pPr>
              <a:lnSpc>
                <a:spcPct val="110000"/>
              </a:lnSpc>
              <a:spcBef>
                <a:spcPts val="201"/>
              </a:spcBef>
              <a:tabLst>
                <a:tab algn="l" pos="0"/>
              </a:tabLst>
            </a:pPr>
            <a:endParaRPr b="0" lang="pt-PT" sz="1300" spc="-1" strike="noStrike">
              <a:solidFill>
                <a:srgbClr val="000000"/>
              </a:solidFill>
              <a:latin typeface="Arial"/>
            </a:endParaRPr>
          </a:p>
        </p:txBody>
      </p:sp>
      <p:pic>
        <p:nvPicPr>
          <p:cNvPr id="122" name="Picture 3" descr="A screen shot of a computer program&#10;&#10;Description automatically generated"/>
          <p:cNvPicPr/>
          <p:nvPr/>
        </p:nvPicPr>
        <p:blipFill>
          <a:blip r:embed="rId1"/>
          <a:stretch/>
        </p:blipFill>
        <p:spPr>
          <a:xfrm>
            <a:off x="69480" y="1200240"/>
            <a:ext cx="5608440" cy="32083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27600" y="109080"/>
            <a:ext cx="4673880" cy="1380960"/>
          </a:xfrm>
          <a:prstGeom prst="rect">
            <a:avLst/>
          </a:prstGeom>
          <a:noFill/>
          <a:ln>
            <a:noFill/>
          </a:ln>
        </p:spPr>
        <p:txBody>
          <a:bodyPr lIns="67680" rIns="67680" tIns="67680" bIns="67680" anchor="ctr">
            <a:noAutofit/>
          </a:bodyPr>
          <a:p>
            <a:pPr>
              <a:lnSpc>
                <a:spcPct val="100000"/>
              </a:lnSpc>
            </a:pPr>
            <a:r>
              <a:rPr b="1" lang="en-US" sz="1800" spc="-1" strike="noStrike">
                <a:solidFill>
                  <a:srgbClr val="44515f"/>
                </a:solidFill>
                <a:latin typeface="Arial"/>
                <a:ea typeface="Arial"/>
              </a:rPr>
              <a:t>Functions used by the server app according to the ETSI library (etsi_qkd_004.h)</a:t>
            </a:r>
            <a:br/>
            <a:br/>
            <a:endParaRPr b="0" lang="pt-PT" sz="1800" spc="-1" strike="noStrike">
              <a:solidFill>
                <a:srgbClr val="000000"/>
              </a:solidFill>
              <a:latin typeface="Arial"/>
            </a:endParaRPr>
          </a:p>
        </p:txBody>
      </p:sp>
      <p:sp>
        <p:nvSpPr>
          <p:cNvPr id="124" name="TextShape 2"/>
          <p:cNvSpPr txBox="1"/>
          <p:nvPr/>
        </p:nvSpPr>
        <p:spPr>
          <a:xfrm>
            <a:off x="5291640" y="983520"/>
            <a:ext cx="3792240" cy="4573800"/>
          </a:xfrm>
          <a:prstGeom prst="rect">
            <a:avLst/>
          </a:prstGeom>
          <a:noFill/>
          <a:ln>
            <a:noFill/>
          </a:ln>
        </p:spPr>
        <p:txBody>
          <a:bodyPr lIns="68400" rIns="68400" tIns="68400" bIns="68400">
            <a:noAutofit/>
          </a:bodyPr>
          <a:p>
            <a:pPr marL="457200" indent="-228240">
              <a:lnSpc>
                <a:spcPct val="110000"/>
              </a:lnSpc>
              <a:spcBef>
                <a:spcPts val="201"/>
              </a:spcBef>
              <a:tabLst>
                <a:tab algn="l" pos="0"/>
              </a:tabLst>
            </a:pPr>
            <a:r>
              <a:rPr b="0" lang="en-US" sz="1300" spc="-1" strike="noStrike">
                <a:solidFill>
                  <a:srgbClr val="828a8d"/>
                </a:solidFill>
                <a:latin typeface="Arial"/>
                <a:ea typeface="Arial"/>
              </a:rPr>
              <a:t>3 functions used by the server to create the response messages:</a:t>
            </a:r>
            <a:endParaRPr b="0" lang="pt-PT" sz="1300" spc="-1" strike="noStrike">
              <a:solidFill>
                <a:srgbClr val="000000"/>
              </a:solidFill>
              <a:latin typeface="Arial"/>
            </a:endParaRPr>
          </a:p>
          <a:p>
            <a:pPr marL="514440" indent="-285480">
              <a:lnSpc>
                <a:spcPct val="110000"/>
              </a:lnSpc>
              <a:spcBef>
                <a:spcPts val="201"/>
              </a:spcBef>
              <a:buClr>
                <a:srgbClr val="828a8d"/>
              </a:buClr>
              <a:buFont typeface="Arial"/>
              <a:buChar char="•"/>
              <a:tabLst>
                <a:tab algn="l" pos="0"/>
              </a:tabLst>
            </a:pPr>
            <a:r>
              <a:rPr b="0" lang="en-US" sz="1300" spc="-1" strike="noStrike">
                <a:solidFill>
                  <a:srgbClr val="828a8d"/>
                </a:solidFill>
                <a:latin typeface="Arial"/>
                <a:ea typeface="Arial"/>
              </a:rPr>
              <a:t>handle_open_connect</a:t>
            </a:r>
            <a:endParaRPr b="0" lang="pt-PT" sz="1300" spc="-1" strike="noStrike">
              <a:solidFill>
                <a:srgbClr val="000000"/>
              </a:solidFill>
              <a:latin typeface="Arial"/>
            </a:endParaRPr>
          </a:p>
          <a:p>
            <a:pPr marL="514440" indent="-285480">
              <a:lnSpc>
                <a:spcPct val="110000"/>
              </a:lnSpc>
              <a:spcBef>
                <a:spcPts val="201"/>
              </a:spcBef>
              <a:buClr>
                <a:srgbClr val="828a8d"/>
              </a:buClr>
              <a:buFont typeface="Arial"/>
              <a:buChar char="•"/>
              <a:tabLst>
                <a:tab algn="l" pos="0"/>
              </a:tabLst>
            </a:pPr>
            <a:r>
              <a:rPr b="0" lang="en-US" sz="1300" spc="-1" strike="noStrike">
                <a:solidFill>
                  <a:srgbClr val="828a8d"/>
                </a:solidFill>
                <a:latin typeface="Arial"/>
                <a:ea typeface="Arial"/>
              </a:rPr>
              <a:t>handle_get_key</a:t>
            </a:r>
            <a:endParaRPr b="0" lang="pt-PT" sz="1300" spc="-1" strike="noStrike">
              <a:solidFill>
                <a:srgbClr val="000000"/>
              </a:solidFill>
              <a:latin typeface="Arial"/>
            </a:endParaRPr>
          </a:p>
          <a:p>
            <a:pPr marL="514440" indent="-285480">
              <a:lnSpc>
                <a:spcPct val="110000"/>
              </a:lnSpc>
              <a:spcBef>
                <a:spcPts val="201"/>
              </a:spcBef>
              <a:buClr>
                <a:srgbClr val="828a8d"/>
              </a:buClr>
              <a:buFont typeface="Arial"/>
              <a:buChar char="•"/>
              <a:tabLst>
                <a:tab algn="l" pos="0"/>
              </a:tabLst>
            </a:pPr>
            <a:r>
              <a:rPr b="0" lang="en-US" sz="1300" spc="-1" strike="noStrike">
                <a:solidFill>
                  <a:srgbClr val="828a8d"/>
                </a:solidFill>
                <a:latin typeface="Arial"/>
                <a:ea typeface="Arial"/>
              </a:rPr>
              <a:t>handle_close</a:t>
            </a:r>
            <a:endParaRPr b="0" lang="pt-PT" sz="1300" spc="-1" strike="noStrike">
              <a:solidFill>
                <a:srgbClr val="000000"/>
              </a:solidFill>
              <a:latin typeface="Arial"/>
            </a:endParaRPr>
          </a:p>
          <a:p>
            <a:pPr>
              <a:lnSpc>
                <a:spcPct val="110000"/>
              </a:lnSpc>
              <a:spcBef>
                <a:spcPts val="201"/>
              </a:spcBef>
              <a:tabLst>
                <a:tab algn="l" pos="0"/>
              </a:tabLst>
            </a:pPr>
            <a:endParaRPr b="0" lang="pt-PT" sz="1300" spc="-1" strike="noStrike">
              <a:solidFill>
                <a:srgbClr val="000000"/>
              </a:solidFill>
              <a:latin typeface="Arial"/>
            </a:endParaRPr>
          </a:p>
          <a:p>
            <a:pPr>
              <a:lnSpc>
                <a:spcPct val="110000"/>
              </a:lnSpc>
              <a:spcBef>
                <a:spcPts val="201"/>
              </a:spcBef>
              <a:tabLst>
                <a:tab algn="l" pos="0"/>
              </a:tabLst>
            </a:pPr>
            <a:endParaRPr b="0" lang="pt-PT" sz="1300" spc="-1" strike="noStrike">
              <a:solidFill>
                <a:srgbClr val="000000"/>
              </a:solidFill>
              <a:latin typeface="Arial"/>
            </a:endParaRPr>
          </a:p>
          <a:p>
            <a:pPr marL="228600">
              <a:lnSpc>
                <a:spcPct val="110000"/>
              </a:lnSpc>
              <a:spcBef>
                <a:spcPts val="201"/>
              </a:spcBef>
              <a:tabLst>
                <a:tab algn="l" pos="0"/>
              </a:tabLst>
            </a:pPr>
            <a:r>
              <a:rPr b="0" lang="en-US" sz="1300" spc="-1" strike="noStrike">
                <a:solidFill>
                  <a:srgbClr val="828a8d"/>
                </a:solidFill>
                <a:latin typeface="Arial"/>
                <a:ea typeface="Arial"/>
              </a:rPr>
              <a:t>Each function returns a </a:t>
            </a:r>
            <a:r>
              <a:rPr b="0" lang="en-US" sz="1300" spc="-1" strike="noStrike" u="sng">
                <a:solidFill>
                  <a:srgbClr val="828a8d"/>
                </a:solidFill>
                <a:uFillTx/>
                <a:latin typeface="Arial"/>
                <a:ea typeface="Arial"/>
              </a:rPr>
              <a:t>json </a:t>
            </a:r>
            <a:r>
              <a:rPr b="0" lang="en-US" sz="1300" spc="-1" strike="noStrike">
                <a:solidFill>
                  <a:srgbClr val="828a8d"/>
                </a:solidFill>
                <a:latin typeface="Arial"/>
                <a:ea typeface="Arial"/>
              </a:rPr>
              <a:t>with the needed parameters that is sent to the client (with the response).</a:t>
            </a:r>
            <a:endParaRPr b="0" lang="pt-PT" sz="1300" spc="-1" strike="noStrike">
              <a:solidFill>
                <a:srgbClr val="000000"/>
              </a:solidFill>
              <a:latin typeface="Arial"/>
            </a:endParaRPr>
          </a:p>
          <a:p>
            <a:pPr marL="228600">
              <a:lnSpc>
                <a:spcPct val="110000"/>
              </a:lnSpc>
              <a:spcBef>
                <a:spcPts val="201"/>
              </a:spcBef>
              <a:tabLst>
                <a:tab algn="l" pos="0"/>
              </a:tabLst>
            </a:pPr>
            <a:r>
              <a:rPr b="0" lang="en-US" sz="1300" spc="-1" strike="noStrike">
                <a:solidFill>
                  <a:srgbClr val="828a8d"/>
                </a:solidFill>
                <a:latin typeface="Arial"/>
                <a:ea typeface="Arial"/>
              </a:rPr>
              <a:t>Then, those json messages need to be converted into a signal that is sent to the Message Handler Transmitter, in the opposite direction (Server --&gt; Client)</a:t>
            </a:r>
            <a:endParaRPr b="0" lang="pt-PT" sz="1300" spc="-1" strike="noStrike">
              <a:solidFill>
                <a:srgbClr val="000000"/>
              </a:solidFill>
              <a:latin typeface="Arial"/>
            </a:endParaRPr>
          </a:p>
        </p:txBody>
      </p:sp>
      <p:pic>
        <p:nvPicPr>
          <p:cNvPr id="125" name="Picture 3" descr="A screen shot of a computer program&#10;&#10;Description automatically generated"/>
          <p:cNvPicPr/>
          <p:nvPr/>
        </p:nvPicPr>
        <p:blipFill>
          <a:blip r:embed="rId1"/>
          <a:stretch/>
        </p:blipFill>
        <p:spPr>
          <a:xfrm>
            <a:off x="178920" y="1028880"/>
            <a:ext cx="5242680" cy="36489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27600" y="109080"/>
            <a:ext cx="8290800" cy="532080"/>
          </a:xfrm>
          <a:prstGeom prst="rect">
            <a:avLst/>
          </a:prstGeom>
          <a:noFill/>
          <a:ln>
            <a:noFill/>
          </a:ln>
        </p:spPr>
        <p:txBody>
          <a:bodyPr lIns="67680" rIns="67680" tIns="67680" bIns="67680" anchor="ctr">
            <a:noAutofit/>
          </a:bodyPr>
          <a:p>
            <a:pPr>
              <a:lnSpc>
                <a:spcPct val="100000"/>
              </a:lnSpc>
            </a:pPr>
            <a:r>
              <a:rPr b="1" lang="en-US" sz="1800" spc="-1" strike="noStrike">
                <a:solidFill>
                  <a:srgbClr val="44515f"/>
                </a:solidFill>
                <a:latin typeface="Arial"/>
                <a:ea typeface="Arial"/>
              </a:rPr>
              <a:t>South Interface Flow </a:t>
            </a:r>
            <a:endParaRPr b="0" lang="pt-PT" sz="1800" spc="-1" strike="noStrike">
              <a:solidFill>
                <a:srgbClr val="000000"/>
              </a:solidFill>
              <a:latin typeface="Arial"/>
            </a:endParaRPr>
          </a:p>
        </p:txBody>
      </p:sp>
      <p:pic>
        <p:nvPicPr>
          <p:cNvPr id="127" name="Picture 4" descr="A diagram of a message carrier&#10;&#10;Description automatically generated"/>
          <p:cNvPicPr/>
          <p:nvPr/>
        </p:nvPicPr>
        <p:blipFill>
          <a:blip r:embed="rId1"/>
          <a:stretch/>
        </p:blipFill>
        <p:spPr>
          <a:xfrm>
            <a:off x="557280" y="988920"/>
            <a:ext cx="8028720" cy="2945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Props1.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3.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pt-PT</dc:language>
  <cp:lastModifiedBy/>
  <dcterms:modified xsi:type="dcterms:W3CDTF">2024-02-20T01:12:34Z</dcterms:modified>
  <cp:revision>2</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0x010100E8E0AD84E835BE41814B3CC46BD5AF36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4</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