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4"/>
  </p:notesMasterIdLst>
  <p:sldIdLst>
    <p:sldId id="256" r:id="rId5"/>
    <p:sldId id="257" r:id="rId6"/>
    <p:sldId id="265" r:id="rId7"/>
    <p:sldId id="266" r:id="rId8"/>
    <p:sldId id="267" r:id="rId9"/>
    <p:sldId id="270" r:id="rId10"/>
    <p:sldId id="271" r:id="rId11"/>
    <p:sldId id="268"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Lst>
        </p14:section>
        <p14:section name="South Interface" id="{961F537A-4DF4-4DCE-A9BA-6F85C614A71B}">
          <p14:sldIdLst>
            <p14:sldId id="265"/>
            <p14:sldId id="266"/>
            <p14:sldId id="267"/>
            <p14:sldId id="270"/>
            <p14:sldId id="271"/>
            <p14:sldId id="268"/>
            <p14:sldId id="26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87EABD-8DD0-821F-6ABF-F256AF04F7BB}" v="92" dt="2024-03-14T15:52:56.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1171117" y="1511218"/>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400" b="1" err="1">
                <a:solidFill>
                  <a:srgbClr val="44515F"/>
                </a:solidFill>
              </a:rPr>
              <a:t>Weekly</a:t>
            </a:r>
            <a:r>
              <a:rPr lang="pt-PT" sz="2400" b="1">
                <a:solidFill>
                  <a:srgbClr val="44515F"/>
                </a:solidFill>
              </a:rPr>
              <a:t> </a:t>
            </a:r>
            <a:r>
              <a:rPr lang="pt-PT" sz="2400" b="1" err="1">
                <a:solidFill>
                  <a:srgbClr val="44515F"/>
                </a:solidFill>
              </a:rPr>
              <a:t>Report</a:t>
            </a:r>
            <a:endParaRPr lang="pt-PT" sz="24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Diagram</a:t>
            </a:r>
            <a:r>
              <a:rPr lang="pt-PT"/>
              <a:t> for the </a:t>
            </a:r>
            <a:r>
              <a:rPr lang="pt-PT" err="1"/>
              <a:t>South</a:t>
            </a:r>
            <a:r>
              <a:rPr lang="pt-PT"/>
              <a:t> interface</a:t>
            </a:r>
          </a:p>
        </p:txBody>
      </p:sp>
      <p:sp>
        <p:nvSpPr>
          <p:cNvPr id="5" name="TextBox 4">
            <a:extLst>
              <a:ext uri="{FF2B5EF4-FFF2-40B4-BE49-F238E27FC236}">
                <a16:creationId xmlns:a16="http://schemas.microsoft.com/office/drawing/2014/main" id="{1DACD0E3-E806-1904-4828-0F3336B9ECB5}"/>
              </a:ext>
            </a:extLst>
          </p:cNvPr>
          <p:cNvSpPr txBox="1"/>
          <p:nvPr/>
        </p:nvSpPr>
        <p:spPr>
          <a:xfrm>
            <a:off x="3097757" y="704720"/>
            <a:ext cx="54264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r>
              <a:rPr lang="en-US"/>
              <a:t>The interface between the Key Manager and the Reconciliation App is based on ETSI QKD 004  in push mode (the KMS is always receiving keys without making individual requests for each one).</a:t>
            </a:r>
          </a:p>
          <a:p>
            <a:pPr algn="just"/>
            <a:endParaRPr lang="en-US"/>
          </a:p>
          <a:p>
            <a:pPr algn="just"/>
            <a:endParaRPr lang="en-US"/>
          </a:p>
          <a:p>
            <a:pPr algn="just"/>
            <a:r>
              <a:rPr lang="en-US"/>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p>
        </p:txBody>
      </p:sp>
      <p:pic>
        <p:nvPicPr>
          <p:cNvPr id="2" name="Picture 1" descr="A diagram of a process flow&#10;&#10;Description automatically generated">
            <a:extLst>
              <a:ext uri="{FF2B5EF4-FFF2-40B4-BE49-F238E27FC236}">
                <a16:creationId xmlns:a16="http://schemas.microsoft.com/office/drawing/2014/main" id="{A70078D8-8AD5-C4F6-6BF0-B93774325628}"/>
              </a:ext>
            </a:extLst>
          </p:cNvPr>
          <p:cNvPicPr>
            <a:picLocks noChangeAspect="1"/>
          </p:cNvPicPr>
          <p:nvPr/>
        </p:nvPicPr>
        <p:blipFill>
          <a:blip r:embed="rId3"/>
          <a:stretch>
            <a:fillRect/>
          </a:stretch>
        </p:blipFill>
        <p:spPr>
          <a:xfrm>
            <a:off x="70393" y="595467"/>
            <a:ext cx="3011681" cy="3620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1DE7-C276-61FA-5456-513BE76FE7C8}"/>
              </a:ext>
            </a:extLst>
          </p:cNvPr>
          <p:cNvSpPr>
            <a:spLocks noGrp="1"/>
          </p:cNvSpPr>
          <p:nvPr>
            <p:ph type="title"/>
          </p:nvPr>
        </p:nvSpPr>
        <p:spPr/>
        <p:txBody>
          <a:bodyPr/>
          <a:lstStyle/>
          <a:p>
            <a:r>
              <a:rPr lang="en-US"/>
              <a:t>South Interface Flow </a:t>
            </a:r>
          </a:p>
        </p:txBody>
      </p:sp>
      <p:pic>
        <p:nvPicPr>
          <p:cNvPr id="5" name="Picture 4" descr="A diagram of a message carrier&#10;&#10;Description automatically generated">
            <a:extLst>
              <a:ext uri="{FF2B5EF4-FFF2-40B4-BE49-F238E27FC236}">
                <a16:creationId xmlns:a16="http://schemas.microsoft.com/office/drawing/2014/main" id="{6601703F-42D0-BECB-47B8-B7C7C7FFECC1}"/>
              </a:ext>
            </a:extLst>
          </p:cNvPr>
          <p:cNvPicPr>
            <a:picLocks noChangeAspect="1"/>
          </p:cNvPicPr>
          <p:nvPr/>
        </p:nvPicPr>
        <p:blipFill>
          <a:blip r:embed="rId2"/>
          <a:stretch>
            <a:fillRect/>
          </a:stretch>
        </p:blipFill>
        <p:spPr>
          <a:xfrm>
            <a:off x="557447" y="988957"/>
            <a:ext cx="8029106" cy="2945419"/>
          </a:xfrm>
          <a:prstGeom prst="rect">
            <a:avLst/>
          </a:prstGeom>
        </p:spPr>
      </p:pic>
    </p:spTree>
    <p:extLst>
      <p:ext uri="{BB962C8B-B14F-4D97-AF65-F5344CB8AC3E}">
        <p14:creationId xmlns:p14="http://schemas.microsoft.com/office/powerpoint/2010/main" val="11379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48D-AA6D-7402-0FB1-40BE3F7F89DB}"/>
              </a:ext>
            </a:extLst>
          </p:cNvPr>
          <p:cNvSpPr>
            <a:spLocks noGrp="1"/>
          </p:cNvSpPr>
          <p:nvPr>
            <p:ph type="title"/>
          </p:nvPr>
        </p:nvSpPr>
        <p:spPr/>
        <p:txBody>
          <a:bodyPr/>
          <a:lstStyle/>
          <a:p>
            <a:r>
              <a:rPr lang="en-US" err="1"/>
              <a:t>HandlerMessage</a:t>
            </a:r>
            <a:r>
              <a:rPr lang="en-US"/>
              <a:t> Signal </a:t>
            </a:r>
          </a:p>
        </p:txBody>
      </p:sp>
      <p:sp>
        <p:nvSpPr>
          <p:cNvPr id="3" name="Text Placeholder 2">
            <a:extLst>
              <a:ext uri="{FF2B5EF4-FFF2-40B4-BE49-F238E27FC236}">
                <a16:creationId xmlns:a16="http://schemas.microsoft.com/office/drawing/2014/main" id="{0DFEB8C3-B12A-D321-3DC3-F4A2CA69E510}"/>
              </a:ext>
            </a:extLst>
          </p:cNvPr>
          <p:cNvSpPr>
            <a:spLocks noGrp="1"/>
          </p:cNvSpPr>
          <p:nvPr>
            <p:ph type="body" idx="1"/>
          </p:nvPr>
        </p:nvSpPr>
        <p:spPr>
          <a:xfrm>
            <a:off x="109411" y="926306"/>
            <a:ext cx="8938225" cy="3586163"/>
          </a:xfrm>
        </p:spPr>
        <p:txBody>
          <a:bodyPr/>
          <a:lstStyle/>
          <a:p>
            <a:pPr lvl="1"/>
            <a:r>
              <a:rPr lang="en-US"/>
              <a:t>The </a:t>
            </a:r>
            <a:r>
              <a:rPr lang="en-US" b="1" i="1" err="1"/>
              <a:t>HandlerMessage</a:t>
            </a:r>
            <a:r>
              <a:rPr lang="en-US" i="1"/>
              <a:t> </a:t>
            </a:r>
            <a:r>
              <a:rPr lang="en-US"/>
              <a:t>Signal is an type of Input signal defined in the class </a:t>
            </a:r>
            <a:r>
              <a:rPr lang="en-US" b="1" err="1"/>
              <a:t>t_handler_message</a:t>
            </a:r>
            <a:r>
              <a:rPr lang="en-US"/>
              <a:t>. This class resides in the </a:t>
            </a:r>
            <a:r>
              <a:rPr lang="en-US" b="1" err="1"/>
              <a:t>NetXpto</a:t>
            </a:r>
            <a:r>
              <a:rPr lang="en-US"/>
              <a:t> module and was created to replace the previous </a:t>
            </a:r>
            <a:r>
              <a:rPr lang="en-US" b="1" err="1"/>
              <a:t>t_message</a:t>
            </a:r>
            <a:r>
              <a:rPr lang="en-US" b="1"/>
              <a:t> class</a:t>
            </a:r>
            <a:r>
              <a:rPr lang="en-US"/>
              <a:t>. This new class implements more macros, abilities with operator functions and more information about the message encoded in the header. The new Message Format is defined in the forward Table.</a:t>
            </a:r>
          </a:p>
          <a:p>
            <a:pPr lvl="1"/>
            <a:r>
              <a:rPr lang="en-US"/>
              <a:t>There are also macros indicating the sizes, in bytes, present in the table.</a:t>
            </a:r>
          </a:p>
          <a:p>
            <a:pPr marL="603250" lvl="1" indent="0">
              <a:buNone/>
            </a:pPr>
            <a:endParaRPr lang="en-US"/>
          </a:p>
          <a:p>
            <a:pPr lvl="1"/>
            <a:endParaRPr lang="en-US"/>
          </a:p>
        </p:txBody>
      </p:sp>
      <p:pic>
        <p:nvPicPr>
          <p:cNvPr id="4" name="Picture 3" descr="A table with a number of text&#10;&#10;Description automatically generated">
            <a:extLst>
              <a:ext uri="{FF2B5EF4-FFF2-40B4-BE49-F238E27FC236}">
                <a16:creationId xmlns:a16="http://schemas.microsoft.com/office/drawing/2014/main" id="{1F0A58B9-2A21-5D52-9A09-9ACEBBBA493C}"/>
              </a:ext>
            </a:extLst>
          </p:cNvPr>
          <p:cNvPicPr>
            <a:picLocks noChangeAspect="1"/>
          </p:cNvPicPr>
          <p:nvPr/>
        </p:nvPicPr>
        <p:blipFill>
          <a:blip r:embed="rId2"/>
          <a:stretch>
            <a:fillRect/>
          </a:stretch>
        </p:blipFill>
        <p:spPr>
          <a:xfrm>
            <a:off x="1738312" y="2195528"/>
            <a:ext cx="5238751" cy="2290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90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FBF6-1755-2349-066F-24755BAE36AE}"/>
              </a:ext>
            </a:extLst>
          </p:cNvPr>
          <p:cNvSpPr>
            <a:spLocks noGrp="1"/>
          </p:cNvSpPr>
          <p:nvPr>
            <p:ph type="title"/>
          </p:nvPr>
        </p:nvSpPr>
        <p:spPr/>
        <p:txBody>
          <a:bodyPr/>
          <a:lstStyle/>
          <a:p>
            <a:r>
              <a:rPr lang="en-US"/>
              <a:t>Block load_request.cpp</a:t>
            </a:r>
          </a:p>
        </p:txBody>
      </p:sp>
      <p:sp>
        <p:nvSpPr>
          <p:cNvPr id="3" name="Text Placeholder 2">
            <a:extLst>
              <a:ext uri="{FF2B5EF4-FFF2-40B4-BE49-F238E27FC236}">
                <a16:creationId xmlns:a16="http://schemas.microsoft.com/office/drawing/2014/main" id="{396A38BC-C347-C675-3991-8263402D0F6F}"/>
              </a:ext>
            </a:extLst>
          </p:cNvPr>
          <p:cNvSpPr>
            <a:spLocks noGrp="1"/>
          </p:cNvSpPr>
          <p:nvPr>
            <p:ph type="body" idx="1"/>
          </p:nvPr>
        </p:nvSpPr>
        <p:spPr>
          <a:xfrm>
            <a:off x="85828" y="637113"/>
            <a:ext cx="7638063" cy="776862"/>
          </a:xfrm>
        </p:spPr>
        <p:txBody>
          <a:bodyPr/>
          <a:lstStyle/>
          <a:p>
            <a:r>
              <a:rPr lang="en-US"/>
              <a:t>This block is used to load a request to the buffer. Its Output Signal is of the type Message, which will be the Input Signal of the Message Handler and will then be converted to the </a:t>
            </a:r>
            <a:r>
              <a:rPr lang="en-US" err="1"/>
              <a:t>HandlerMessage</a:t>
            </a:r>
            <a:r>
              <a:rPr lang="en-US"/>
              <a:t> type, inside the Message Handler.</a:t>
            </a:r>
          </a:p>
        </p:txBody>
      </p:sp>
      <p:pic>
        <p:nvPicPr>
          <p:cNvPr id="4" name="Picture 3" descr="A computer code with text&#10;&#10;Description automatically generated">
            <a:extLst>
              <a:ext uri="{FF2B5EF4-FFF2-40B4-BE49-F238E27FC236}">
                <a16:creationId xmlns:a16="http://schemas.microsoft.com/office/drawing/2014/main" id="{9BFF3B18-0437-E7D0-D55B-B3D9E5EF02E0}"/>
              </a:ext>
            </a:extLst>
          </p:cNvPr>
          <p:cNvPicPr>
            <a:picLocks noChangeAspect="1"/>
          </p:cNvPicPr>
          <p:nvPr/>
        </p:nvPicPr>
        <p:blipFill>
          <a:blip r:embed="rId2"/>
          <a:stretch>
            <a:fillRect/>
          </a:stretch>
        </p:blipFill>
        <p:spPr>
          <a:xfrm>
            <a:off x="420994" y="1486015"/>
            <a:ext cx="3248025" cy="1276350"/>
          </a:xfrm>
          <a:prstGeom prst="rect">
            <a:avLst/>
          </a:prstGeom>
        </p:spPr>
      </p:pic>
      <p:sp>
        <p:nvSpPr>
          <p:cNvPr id="6" name="Text Placeholder 2">
            <a:extLst>
              <a:ext uri="{FF2B5EF4-FFF2-40B4-BE49-F238E27FC236}">
                <a16:creationId xmlns:a16="http://schemas.microsoft.com/office/drawing/2014/main" id="{A58195BD-B1BA-C937-4F35-497573A81D99}"/>
              </a:ext>
            </a:extLst>
          </p:cNvPr>
          <p:cNvSpPr txBox="1">
            <a:spLocks/>
          </p:cNvSpPr>
          <p:nvPr/>
        </p:nvSpPr>
        <p:spPr>
          <a:xfrm>
            <a:off x="3612145" y="1719061"/>
            <a:ext cx="4298575" cy="1045398"/>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r>
              <a:rPr lang="en-US"/>
              <a:t>The data field is our request. There is no need to fill the headers, since it will be converted next to </a:t>
            </a:r>
            <a:r>
              <a:rPr lang="en-US" err="1"/>
              <a:t>HandlerMessage</a:t>
            </a:r>
            <a:r>
              <a:rPr lang="en-US"/>
              <a:t> (</a:t>
            </a:r>
            <a:r>
              <a:rPr lang="en-US" err="1"/>
              <a:t>t_handler_message</a:t>
            </a:r>
            <a:r>
              <a:rPr lang="en-US"/>
              <a:t> class).</a:t>
            </a:r>
          </a:p>
        </p:txBody>
      </p:sp>
      <p:sp>
        <p:nvSpPr>
          <p:cNvPr id="8" name="Text Placeholder 2">
            <a:extLst>
              <a:ext uri="{FF2B5EF4-FFF2-40B4-BE49-F238E27FC236}">
                <a16:creationId xmlns:a16="http://schemas.microsoft.com/office/drawing/2014/main" id="{9DE2FDDA-7584-2D69-CE97-DEE71157C840}"/>
              </a:ext>
            </a:extLst>
          </p:cNvPr>
          <p:cNvSpPr txBox="1">
            <a:spLocks/>
          </p:cNvSpPr>
          <p:nvPr/>
        </p:nvSpPr>
        <p:spPr>
          <a:xfrm>
            <a:off x="86747" y="2979115"/>
            <a:ext cx="8815490" cy="1086711"/>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r>
              <a:rPr lang="en-US" i="1"/>
              <a:t>(</a:t>
            </a:r>
            <a:r>
              <a:rPr lang="en-US" i="1" err="1"/>
              <a:t>DstBlock</a:t>
            </a:r>
            <a:r>
              <a:rPr lang="en-US" i="1"/>
              <a:t>) </a:t>
            </a:r>
            <a:r>
              <a:rPr lang="en-US" err="1"/>
              <a:t>Msg_Rx</a:t>
            </a:r>
            <a:r>
              <a:rPr lang="en-US"/>
              <a:t> || </a:t>
            </a:r>
            <a:r>
              <a:rPr lang="en-US" i="1"/>
              <a:t>(</a:t>
            </a:r>
            <a:r>
              <a:rPr lang="en-US" i="1" err="1"/>
              <a:t>srcBlock</a:t>
            </a:r>
            <a:r>
              <a:rPr lang="en-US" i="1"/>
              <a:t>)</a:t>
            </a:r>
            <a:r>
              <a:rPr lang="en-US"/>
              <a:t> </a:t>
            </a:r>
            <a:r>
              <a:rPr lang="en-US" err="1"/>
              <a:t>Msg_Tx</a:t>
            </a:r>
            <a:r>
              <a:rPr lang="en-US"/>
              <a:t> || </a:t>
            </a:r>
            <a:r>
              <a:rPr lang="en-US" i="1"/>
              <a:t>(priority)</a:t>
            </a:r>
            <a:r>
              <a:rPr lang="en-US"/>
              <a:t> 5 || </a:t>
            </a:r>
            <a:r>
              <a:rPr lang="en-US" i="1"/>
              <a:t>(ID)</a:t>
            </a:r>
            <a:r>
              <a:rPr lang="en-US"/>
              <a:t> 0 || </a:t>
            </a:r>
            <a:r>
              <a:rPr lang="en-US" i="1"/>
              <a:t>(Type)</a:t>
            </a:r>
            <a:r>
              <a:rPr lang="en-US"/>
              <a:t> Message || </a:t>
            </a:r>
            <a:r>
              <a:rPr lang="en-US" i="1"/>
              <a:t>(</a:t>
            </a:r>
            <a:r>
              <a:rPr lang="en-US" i="1" err="1"/>
              <a:t>srcPort</a:t>
            </a:r>
            <a:r>
              <a:rPr lang="en-US" i="1"/>
              <a:t>)</a:t>
            </a:r>
            <a:r>
              <a:rPr lang="en-US"/>
              <a:t> 0 || </a:t>
            </a:r>
            <a:r>
              <a:rPr lang="en-US" i="1"/>
              <a:t>(</a:t>
            </a:r>
            <a:r>
              <a:rPr lang="en-US" i="1" err="1"/>
              <a:t>Datalength</a:t>
            </a:r>
            <a:r>
              <a:rPr lang="en-US" i="1"/>
              <a:t>)</a:t>
            </a:r>
            <a:r>
              <a:rPr lang="en-US"/>
              <a:t> 280 ||</a:t>
            </a:r>
            <a:br>
              <a:rPr lang="en-US"/>
            </a:br>
            <a:r>
              <a:rPr lang="en-US" i="1"/>
              <a:t>(Data)</a:t>
            </a:r>
            <a:r>
              <a:rPr lang="en-US"/>
              <a:t> {"</a:t>
            </a:r>
            <a:r>
              <a:rPr lang="en-US" err="1"/>
              <a:t>command":"OPEN_CONNECT","data</a:t>
            </a:r>
            <a:r>
              <a:rPr lang="en-US"/>
              <a:t>":{"source":"source","destination":"destination","</a:t>
            </a:r>
            <a:r>
              <a:rPr lang="en-US" err="1"/>
              <a:t>qos</a:t>
            </a:r>
            <a:r>
              <a:rPr lang="en-US"/>
              <a:t>":{"key_chunk_size":3,"max_bps":5,"min_bps":1,"jitter":4,"priority":5,"timeout":0,"ttl":10,"metadata_mimetype":"metadata"},"key_stream_id":"</a:t>
            </a:r>
            <a:r>
              <a:rPr lang="en-US" err="1"/>
              <a:t>key_stream_id</a:t>
            </a:r>
            <a:r>
              <a:rPr lang="en-US"/>
              <a:t>"}</a:t>
            </a:r>
          </a:p>
        </p:txBody>
      </p:sp>
    </p:spTree>
    <p:extLst>
      <p:ext uri="{BB962C8B-B14F-4D97-AF65-F5344CB8AC3E}">
        <p14:creationId xmlns:p14="http://schemas.microsoft.com/office/powerpoint/2010/main" val="18575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4507-8B56-B8D1-0737-506DCB433298}"/>
              </a:ext>
            </a:extLst>
          </p:cNvPr>
          <p:cNvSpPr>
            <a:spLocks noGrp="1"/>
          </p:cNvSpPr>
          <p:nvPr>
            <p:ph type="title"/>
          </p:nvPr>
        </p:nvSpPr>
        <p:spPr/>
        <p:txBody>
          <a:bodyPr/>
          <a:lstStyle/>
          <a:p>
            <a:r>
              <a:rPr lang="en-US" dirty="0"/>
              <a:t>Message Handler Tx (KMS)</a:t>
            </a:r>
          </a:p>
        </p:txBody>
      </p:sp>
      <p:pic>
        <p:nvPicPr>
          <p:cNvPr id="5" name="Picture 4" descr="A screen shot of a computer code&#10;&#10;Description automatically generated">
            <a:extLst>
              <a:ext uri="{FF2B5EF4-FFF2-40B4-BE49-F238E27FC236}">
                <a16:creationId xmlns:a16="http://schemas.microsoft.com/office/drawing/2014/main" id="{C504DFE0-AF18-5CAF-9A9D-8D54E206BE9A}"/>
              </a:ext>
            </a:extLst>
          </p:cNvPr>
          <p:cNvPicPr>
            <a:picLocks noChangeAspect="1"/>
          </p:cNvPicPr>
          <p:nvPr/>
        </p:nvPicPr>
        <p:blipFill>
          <a:blip r:embed="rId2"/>
          <a:stretch>
            <a:fillRect/>
          </a:stretch>
        </p:blipFill>
        <p:spPr>
          <a:xfrm>
            <a:off x="364705" y="832175"/>
            <a:ext cx="8214910" cy="2446318"/>
          </a:xfrm>
          <a:prstGeom prst="rect">
            <a:avLst/>
          </a:prstGeom>
        </p:spPr>
      </p:pic>
    </p:spTree>
    <p:extLst>
      <p:ext uri="{BB962C8B-B14F-4D97-AF65-F5344CB8AC3E}">
        <p14:creationId xmlns:p14="http://schemas.microsoft.com/office/powerpoint/2010/main" val="269603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C9DE-45AB-33D1-EA18-01A0DEFC64F1}"/>
              </a:ext>
            </a:extLst>
          </p:cNvPr>
          <p:cNvSpPr>
            <a:spLocks noGrp="1"/>
          </p:cNvSpPr>
          <p:nvPr>
            <p:ph type="title"/>
          </p:nvPr>
        </p:nvSpPr>
        <p:spPr/>
        <p:txBody>
          <a:bodyPr/>
          <a:lstStyle/>
          <a:p>
            <a:r>
              <a:rPr lang="en-US" dirty="0"/>
              <a:t>Message Handler Rx (</a:t>
            </a:r>
            <a:r>
              <a:rPr lang="en-US" dirty="0" err="1"/>
              <a:t>App_Server</a:t>
            </a:r>
            <a:r>
              <a:rPr lang="en-US" dirty="0"/>
              <a:t>)</a:t>
            </a:r>
          </a:p>
        </p:txBody>
      </p:sp>
      <p:pic>
        <p:nvPicPr>
          <p:cNvPr id="4" name="Picture 3" descr="A computer screen shot of white text&#10;&#10;Description automatically generated">
            <a:extLst>
              <a:ext uri="{FF2B5EF4-FFF2-40B4-BE49-F238E27FC236}">
                <a16:creationId xmlns:a16="http://schemas.microsoft.com/office/drawing/2014/main" id="{57FCD057-A4B8-9BD3-92A0-8AD8027992D6}"/>
              </a:ext>
            </a:extLst>
          </p:cNvPr>
          <p:cNvPicPr>
            <a:picLocks noChangeAspect="1"/>
          </p:cNvPicPr>
          <p:nvPr/>
        </p:nvPicPr>
        <p:blipFill>
          <a:blip r:embed="rId2"/>
          <a:stretch>
            <a:fillRect/>
          </a:stretch>
        </p:blipFill>
        <p:spPr>
          <a:xfrm>
            <a:off x="425584" y="793962"/>
            <a:ext cx="8292832" cy="1923704"/>
          </a:xfrm>
          <a:prstGeom prst="rect">
            <a:avLst/>
          </a:prstGeom>
        </p:spPr>
      </p:pic>
    </p:spTree>
    <p:extLst>
      <p:ext uri="{BB962C8B-B14F-4D97-AF65-F5344CB8AC3E}">
        <p14:creationId xmlns:p14="http://schemas.microsoft.com/office/powerpoint/2010/main" val="351578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64DF-F18A-EE7D-93DF-58D8A430F6C6}"/>
              </a:ext>
            </a:extLst>
          </p:cNvPr>
          <p:cNvSpPr>
            <a:spLocks noGrp="1"/>
          </p:cNvSpPr>
          <p:nvPr>
            <p:ph type="title"/>
          </p:nvPr>
        </p:nvSpPr>
        <p:spPr/>
        <p:txBody>
          <a:bodyPr/>
          <a:lstStyle/>
          <a:p>
            <a:r>
              <a:rPr lang="en-US"/>
              <a:t>Input and Output Signals</a:t>
            </a:r>
          </a:p>
        </p:txBody>
      </p:sp>
      <p:pic>
        <p:nvPicPr>
          <p:cNvPr id="4" name="Picture 3" descr="A screenshot of a computer screen&#10;&#10;Description automatically generated">
            <a:extLst>
              <a:ext uri="{FF2B5EF4-FFF2-40B4-BE49-F238E27FC236}">
                <a16:creationId xmlns:a16="http://schemas.microsoft.com/office/drawing/2014/main" id="{7677CE85-9F2B-BDB6-B3AA-D1C03E2EB592}"/>
              </a:ext>
            </a:extLst>
          </p:cNvPr>
          <p:cNvPicPr>
            <a:picLocks noChangeAspect="1"/>
          </p:cNvPicPr>
          <p:nvPr/>
        </p:nvPicPr>
        <p:blipFill>
          <a:blip r:embed="rId2"/>
          <a:stretch>
            <a:fillRect/>
          </a:stretch>
        </p:blipFill>
        <p:spPr>
          <a:xfrm>
            <a:off x="328210" y="2521084"/>
            <a:ext cx="3048000" cy="15335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C75F9C9-41B6-98A4-B9E4-8B110282AB90}"/>
              </a:ext>
            </a:extLst>
          </p:cNvPr>
          <p:cNvPicPr>
            <a:picLocks noChangeAspect="1"/>
          </p:cNvPicPr>
          <p:nvPr/>
        </p:nvPicPr>
        <p:blipFill>
          <a:blip r:embed="rId3"/>
          <a:stretch>
            <a:fillRect/>
          </a:stretch>
        </p:blipFill>
        <p:spPr>
          <a:xfrm>
            <a:off x="324251" y="773762"/>
            <a:ext cx="6953136" cy="1530312"/>
          </a:xfrm>
          <a:prstGeom prst="rect">
            <a:avLst/>
          </a:prstGeom>
        </p:spPr>
      </p:pic>
    </p:spTree>
    <p:extLst>
      <p:ext uri="{BB962C8B-B14F-4D97-AF65-F5344CB8AC3E}">
        <p14:creationId xmlns:p14="http://schemas.microsoft.com/office/powerpoint/2010/main" val="327307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5FA1-3294-92B2-BFEE-303248DE5EE0}"/>
              </a:ext>
            </a:extLst>
          </p:cNvPr>
          <p:cNvSpPr>
            <a:spLocks noGrp="1"/>
          </p:cNvSpPr>
          <p:nvPr>
            <p:ph type="title"/>
          </p:nvPr>
        </p:nvSpPr>
        <p:spPr/>
        <p:txBody>
          <a:bodyPr/>
          <a:lstStyle/>
          <a:p>
            <a:r>
              <a:rPr lang="en-US"/>
              <a:t>Log file</a:t>
            </a:r>
          </a:p>
        </p:txBody>
      </p:sp>
      <p:pic>
        <p:nvPicPr>
          <p:cNvPr id="5" name="Picture 4" descr="A computer screen with white text&#10;&#10;Description automatically generated">
            <a:extLst>
              <a:ext uri="{FF2B5EF4-FFF2-40B4-BE49-F238E27FC236}">
                <a16:creationId xmlns:a16="http://schemas.microsoft.com/office/drawing/2014/main" id="{12919785-1B21-D10F-BEF3-BBF45AF33E0B}"/>
              </a:ext>
            </a:extLst>
          </p:cNvPr>
          <p:cNvPicPr>
            <a:picLocks noChangeAspect="1"/>
          </p:cNvPicPr>
          <p:nvPr/>
        </p:nvPicPr>
        <p:blipFill>
          <a:blip r:embed="rId2"/>
          <a:stretch>
            <a:fillRect/>
          </a:stretch>
        </p:blipFill>
        <p:spPr>
          <a:xfrm>
            <a:off x="327810" y="832921"/>
            <a:ext cx="3090116" cy="2196947"/>
          </a:xfrm>
          <a:prstGeom prst="rect">
            <a:avLst/>
          </a:prstGeom>
        </p:spPr>
      </p:pic>
      <p:pic>
        <p:nvPicPr>
          <p:cNvPr id="6" name="Picture 5" descr="A computer screen shot of a program&#10;&#10;Description automatically generated">
            <a:extLst>
              <a:ext uri="{FF2B5EF4-FFF2-40B4-BE49-F238E27FC236}">
                <a16:creationId xmlns:a16="http://schemas.microsoft.com/office/drawing/2014/main" id="{4D19F2BA-B603-49A0-1B89-FB3E8465F1A8}"/>
              </a:ext>
            </a:extLst>
          </p:cNvPr>
          <p:cNvPicPr>
            <a:picLocks noChangeAspect="1"/>
          </p:cNvPicPr>
          <p:nvPr/>
        </p:nvPicPr>
        <p:blipFill>
          <a:blip r:embed="rId3"/>
          <a:stretch>
            <a:fillRect/>
          </a:stretch>
        </p:blipFill>
        <p:spPr>
          <a:xfrm>
            <a:off x="3486150" y="831487"/>
            <a:ext cx="2715658" cy="2199816"/>
          </a:xfrm>
          <a:prstGeom prst="rect">
            <a:avLst/>
          </a:prstGeom>
        </p:spPr>
      </p:pic>
      <p:pic>
        <p:nvPicPr>
          <p:cNvPr id="7" name="Picture 6" descr="A computer screen shot of a program&#10;&#10;Description automatically generated">
            <a:extLst>
              <a:ext uri="{FF2B5EF4-FFF2-40B4-BE49-F238E27FC236}">
                <a16:creationId xmlns:a16="http://schemas.microsoft.com/office/drawing/2014/main" id="{4DE981D8-EBB8-6820-CE58-F82F3A4170A9}"/>
              </a:ext>
            </a:extLst>
          </p:cNvPr>
          <p:cNvPicPr>
            <a:picLocks noChangeAspect="1"/>
          </p:cNvPicPr>
          <p:nvPr/>
        </p:nvPicPr>
        <p:blipFill>
          <a:blip r:embed="rId4"/>
          <a:stretch>
            <a:fillRect/>
          </a:stretch>
        </p:blipFill>
        <p:spPr>
          <a:xfrm>
            <a:off x="6275827" y="833610"/>
            <a:ext cx="2637852" cy="2195570"/>
          </a:xfrm>
          <a:prstGeom prst="rect">
            <a:avLst/>
          </a:prstGeom>
        </p:spPr>
      </p:pic>
    </p:spTree>
    <p:extLst>
      <p:ext uri="{BB962C8B-B14F-4D97-AF65-F5344CB8AC3E}">
        <p14:creationId xmlns:p14="http://schemas.microsoft.com/office/powerpoint/2010/main" val="1446587353"/>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Props1.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link 2001</vt:lpstr>
      <vt:lpstr>PowerPoint Presentation</vt:lpstr>
      <vt:lpstr>Diagram for the South interface</vt:lpstr>
      <vt:lpstr>South Interface Flow </vt:lpstr>
      <vt:lpstr>HandlerMessage Signal </vt:lpstr>
      <vt:lpstr>Block load_request.cpp</vt:lpstr>
      <vt:lpstr>Message Handler Tx (KMS)</vt:lpstr>
      <vt:lpstr>Message Handler Rx (App_Server)</vt:lpstr>
      <vt:lpstr>Input and Output Signals</vt:lpstr>
      <vt:lpstr>Log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47</cp:revision>
  <dcterms:modified xsi:type="dcterms:W3CDTF">2024-03-14T15:54:58Z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