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9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B87991D-CAA9-450A-BA2A-693AF2F1DA2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81240" y="685800"/>
            <a:ext cx="6094800" cy="3428640"/>
          </a:xfrm>
          <a:prstGeom prst="rect">
            <a:avLst/>
          </a:prstGeom>
          <a:ln w="0">
            <a:noFill/>
          </a:ln>
        </p:spPr>
      </p:sp>
      <p:sp>
        <p:nvSpPr>
          <p:cNvPr id="160"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endParaRPr b="0" lang="en-US" sz="1100" spc="-1" strike="noStrike">
              <a:latin typeface="Arial"/>
            </a:endParaRPr>
          </a:p>
          <a:p>
            <a:pPr>
              <a:lnSpc>
                <a:spcPct val="100000"/>
              </a:lnSpc>
              <a:spcBef>
                <a:spcPts val="400"/>
              </a:spcBef>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E9087A6-B23C-4C24-9010-693789728E6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981000" y="92628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981000" y="279936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C5648FC9-23AB-4450-93B4-C56F7285900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4"/>
          <p:cNvSpPr>
            <a:spLocks noGrp="1"/>
          </p:cNvSpPr>
          <p:nvPr>
            <p:ph/>
          </p:nvPr>
        </p:nvSpPr>
        <p:spPr>
          <a:xfrm>
            <a:off x="98100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5"/>
          <p:cNvSpPr>
            <a:spLocks noGrp="1"/>
          </p:cNvSpPr>
          <p:nvPr>
            <p:ph/>
          </p:nvPr>
        </p:nvSpPr>
        <p:spPr>
          <a:xfrm>
            <a:off x="489492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6B6418C6-CA8A-48DC-AE0A-19857AA3EC1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p:nvPr>
        </p:nvSpPr>
        <p:spPr>
          <a:xfrm>
            <a:off x="98100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 name="PlaceHolder 3"/>
          <p:cNvSpPr>
            <a:spLocks noGrp="1"/>
          </p:cNvSpPr>
          <p:nvPr>
            <p:ph/>
          </p:nvPr>
        </p:nvSpPr>
        <p:spPr>
          <a:xfrm>
            <a:off x="356364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 name="PlaceHolder 4"/>
          <p:cNvSpPr>
            <a:spLocks noGrp="1"/>
          </p:cNvSpPr>
          <p:nvPr>
            <p:ph/>
          </p:nvPr>
        </p:nvSpPr>
        <p:spPr>
          <a:xfrm>
            <a:off x="614592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 name="PlaceHolder 5"/>
          <p:cNvSpPr>
            <a:spLocks noGrp="1"/>
          </p:cNvSpPr>
          <p:nvPr>
            <p:ph/>
          </p:nvPr>
        </p:nvSpPr>
        <p:spPr>
          <a:xfrm>
            <a:off x="98100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6" name="PlaceHolder 6"/>
          <p:cNvSpPr>
            <a:spLocks noGrp="1"/>
          </p:cNvSpPr>
          <p:nvPr>
            <p:ph/>
          </p:nvPr>
        </p:nvSpPr>
        <p:spPr>
          <a:xfrm>
            <a:off x="356364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 name="PlaceHolder 7"/>
          <p:cNvSpPr>
            <a:spLocks noGrp="1"/>
          </p:cNvSpPr>
          <p:nvPr>
            <p:ph/>
          </p:nvPr>
        </p:nvSpPr>
        <p:spPr>
          <a:xfrm>
            <a:off x="614592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03569031-77A1-475D-ADA2-85D6BF2910A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A0FC2EC5-7DA3-4C3C-B5C6-B74AA9DBFF8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subTitle"/>
          </p:nvPr>
        </p:nvSpPr>
        <p:spPr>
          <a:xfrm>
            <a:off x="981000" y="926280"/>
            <a:ext cx="7637760" cy="3585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7B1EB4DA-8BB7-4A5F-BA90-A47D8DD6A10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981000" y="926280"/>
            <a:ext cx="763776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DA7BC39F-1DEA-4ACD-8D9A-79168080C3E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p:nvPr>
        </p:nvSpPr>
        <p:spPr>
          <a:xfrm>
            <a:off x="98100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3"/>
          <p:cNvSpPr>
            <a:spLocks noGrp="1"/>
          </p:cNvSpPr>
          <p:nvPr>
            <p:ph/>
          </p:nvPr>
        </p:nvSpPr>
        <p:spPr>
          <a:xfrm>
            <a:off x="489492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A43B05FF-DDF3-45DD-B115-A23C7BC392C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F377DE92-6BE0-49F4-8565-9F341FCA947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327600" y="109080"/>
            <a:ext cx="8290800" cy="2467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B5CB08CD-F272-418F-B45E-7DFCB4FC8D7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89492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98100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9BA53A0C-3AA7-46BD-98C7-99D2BB3D774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subTitle"/>
          </p:nvPr>
        </p:nvSpPr>
        <p:spPr>
          <a:xfrm>
            <a:off x="981000" y="926280"/>
            <a:ext cx="7637760" cy="3585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F5C7ACA3-42C7-48F0-9BDB-0DEDB7EEAA0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p:nvPr>
        </p:nvSpPr>
        <p:spPr>
          <a:xfrm>
            <a:off x="98100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4"/>
          <p:cNvSpPr>
            <a:spLocks noGrp="1"/>
          </p:cNvSpPr>
          <p:nvPr>
            <p:ph/>
          </p:nvPr>
        </p:nvSpPr>
        <p:spPr>
          <a:xfrm>
            <a:off x="489492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F205514E-DBEA-42E4-A193-C47E7A399BF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981000" y="279936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A77089C5-0CDC-40BE-992B-B683B55615E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p:nvPr>
        </p:nvSpPr>
        <p:spPr>
          <a:xfrm>
            <a:off x="981000" y="92628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3"/>
          <p:cNvSpPr>
            <a:spLocks noGrp="1"/>
          </p:cNvSpPr>
          <p:nvPr>
            <p:ph/>
          </p:nvPr>
        </p:nvSpPr>
        <p:spPr>
          <a:xfrm>
            <a:off x="981000" y="279936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DEFC65F7-AA1B-4BA7-852B-AAC6E49B0C2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4"/>
          <p:cNvSpPr>
            <a:spLocks noGrp="1"/>
          </p:cNvSpPr>
          <p:nvPr>
            <p:ph/>
          </p:nvPr>
        </p:nvSpPr>
        <p:spPr>
          <a:xfrm>
            <a:off x="98100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5"/>
          <p:cNvSpPr>
            <a:spLocks noGrp="1"/>
          </p:cNvSpPr>
          <p:nvPr>
            <p:ph/>
          </p:nvPr>
        </p:nvSpPr>
        <p:spPr>
          <a:xfrm>
            <a:off x="489492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BA6BF1E3-FA8D-4C81-B347-2BB65C37840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p:nvPr>
        </p:nvSpPr>
        <p:spPr>
          <a:xfrm>
            <a:off x="98100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3"/>
          <p:cNvSpPr>
            <a:spLocks noGrp="1"/>
          </p:cNvSpPr>
          <p:nvPr>
            <p:ph/>
          </p:nvPr>
        </p:nvSpPr>
        <p:spPr>
          <a:xfrm>
            <a:off x="356364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 name="PlaceHolder 4"/>
          <p:cNvSpPr>
            <a:spLocks noGrp="1"/>
          </p:cNvSpPr>
          <p:nvPr>
            <p:ph/>
          </p:nvPr>
        </p:nvSpPr>
        <p:spPr>
          <a:xfrm>
            <a:off x="6145920" y="92628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 name="PlaceHolder 5"/>
          <p:cNvSpPr>
            <a:spLocks noGrp="1"/>
          </p:cNvSpPr>
          <p:nvPr>
            <p:ph/>
          </p:nvPr>
        </p:nvSpPr>
        <p:spPr>
          <a:xfrm>
            <a:off x="98100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1" name="PlaceHolder 6"/>
          <p:cNvSpPr>
            <a:spLocks noGrp="1"/>
          </p:cNvSpPr>
          <p:nvPr>
            <p:ph/>
          </p:nvPr>
        </p:nvSpPr>
        <p:spPr>
          <a:xfrm>
            <a:off x="356364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7"/>
          <p:cNvSpPr>
            <a:spLocks noGrp="1"/>
          </p:cNvSpPr>
          <p:nvPr>
            <p:ph/>
          </p:nvPr>
        </p:nvSpPr>
        <p:spPr>
          <a:xfrm>
            <a:off x="6145920" y="2799360"/>
            <a:ext cx="24591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4AA2430E-E994-479F-BE6D-8E771571FBC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981000" y="926280"/>
            <a:ext cx="763776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7FCA375A-7A0B-482E-8FF7-C2FDDB9136B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98100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89492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426268DE-E74B-4881-BAD8-963CA9E9931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67819D74-1C51-42D9-BC1A-E900BFC9695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27600" y="109080"/>
            <a:ext cx="8290800" cy="2467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D2B36E1C-1CC7-41C0-A6A5-A661FCA49DE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489492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98100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01EBADE-4D93-434F-A879-45E96F6FDC4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981000" y="926280"/>
            <a:ext cx="3727080" cy="3585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4"/>
          <p:cNvSpPr>
            <a:spLocks noGrp="1"/>
          </p:cNvSpPr>
          <p:nvPr>
            <p:ph/>
          </p:nvPr>
        </p:nvSpPr>
        <p:spPr>
          <a:xfrm>
            <a:off x="4894920" y="279936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0B85772-34E2-4888-9DB8-D8A76F077EA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7600" y="109080"/>
            <a:ext cx="8290800" cy="53208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98100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4894920" y="926280"/>
            <a:ext cx="372708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981000" y="2799360"/>
            <a:ext cx="7637760" cy="1710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F0C31C0-A0E6-4BA3-9EBC-45C73635772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51;p13" descr=""/>
          <p:cNvPicPr/>
          <p:nvPr/>
        </p:nvPicPr>
        <p:blipFill>
          <a:blip r:embed="rId2"/>
          <a:srcRect l="0" t="0" r="0" b="76393"/>
          <a:stretch/>
        </p:blipFill>
        <p:spPr>
          <a:xfrm>
            <a:off x="0" y="3728880"/>
            <a:ext cx="9143640" cy="1414440"/>
          </a:xfrm>
          <a:prstGeom prst="rect">
            <a:avLst/>
          </a:prstGeom>
          <a:ln w="0">
            <a:noFill/>
          </a:ln>
        </p:spPr>
      </p:pic>
      <p:pic>
        <p:nvPicPr>
          <p:cNvPr id="1" name="Google Shape;52;p13" descr=""/>
          <p:cNvPicPr/>
          <p:nvPr/>
        </p:nvPicPr>
        <p:blipFill>
          <a:blip r:embed="rId3"/>
          <a:srcRect l="12423" t="12016" r="0" b="0"/>
          <a:stretch/>
        </p:blipFill>
        <p:spPr>
          <a:xfrm rot="5400000">
            <a:off x="6305040" y="-16560"/>
            <a:ext cx="2822400" cy="2855520"/>
          </a:xfrm>
          <a:prstGeom prst="rect">
            <a:avLst/>
          </a:prstGeom>
          <a:ln w="0">
            <a:noFill/>
          </a:ln>
        </p:spPr>
      </p:pic>
      <p:pic>
        <p:nvPicPr>
          <p:cNvPr id="2" name="Google Shape;56;p13" descr=""/>
          <p:cNvPicPr/>
          <p:nvPr/>
        </p:nvPicPr>
        <p:blipFill>
          <a:blip r:embed="rId4"/>
          <a:stretch/>
        </p:blipFill>
        <p:spPr>
          <a:xfrm>
            <a:off x="285120" y="4723920"/>
            <a:ext cx="1220400" cy="300240"/>
          </a:xfrm>
          <a:prstGeom prst="rect">
            <a:avLst/>
          </a:prstGeom>
          <a:ln w="0">
            <a:noFill/>
          </a:ln>
        </p:spPr>
      </p:pic>
      <p:pic>
        <p:nvPicPr>
          <p:cNvPr id="3" name="Google Shape;59;p14" descr=""/>
          <p:cNvPicPr/>
          <p:nvPr/>
        </p:nvPicPr>
        <p:blipFill>
          <a:blip r:embed="rId5"/>
          <a:srcRect l="0" t="0" r="0" b="68886"/>
          <a:stretch/>
        </p:blipFill>
        <p:spPr>
          <a:xfrm>
            <a:off x="0" y="3278520"/>
            <a:ext cx="9143640" cy="1864440"/>
          </a:xfrm>
          <a:prstGeom prst="rect">
            <a:avLst/>
          </a:prstGeom>
          <a:ln w="0">
            <a:noFill/>
          </a:ln>
        </p:spPr>
      </p:pic>
      <p:pic>
        <p:nvPicPr>
          <p:cNvPr id="4" name="Google Shape;60;p14" descr="IT_base_5.png"/>
          <p:cNvPicPr/>
          <p:nvPr/>
        </p:nvPicPr>
        <p:blipFill>
          <a:blip r:embed="rId6"/>
          <a:stretch/>
        </p:blipFill>
        <p:spPr>
          <a:xfrm>
            <a:off x="149760" y="1605240"/>
            <a:ext cx="641520" cy="62640"/>
          </a:xfrm>
          <a:prstGeom prst="rect">
            <a:avLst/>
          </a:prstGeom>
          <a:ln w="0">
            <a:noFill/>
          </a:ln>
        </p:spPr>
      </p:pic>
      <p:pic>
        <p:nvPicPr>
          <p:cNvPr id="5" name="Google Shape;61;p14" descr=""/>
          <p:cNvPicPr/>
          <p:nvPr/>
        </p:nvPicPr>
        <p:blipFill>
          <a:blip r:embed="rId7"/>
          <a:stretch/>
        </p:blipFill>
        <p:spPr>
          <a:xfrm>
            <a:off x="66600" y="1793520"/>
            <a:ext cx="854280" cy="2798280"/>
          </a:xfrm>
          <a:prstGeom prst="rect">
            <a:avLst/>
          </a:prstGeom>
          <a:ln w="0">
            <a:noFill/>
          </a:ln>
        </p:spPr>
      </p:pic>
      <p:sp>
        <p:nvSpPr>
          <p:cNvPr id="6" name="PlaceHolder 1"/>
          <p:cNvSpPr>
            <a:spLocks noGrp="1"/>
          </p:cNvSpPr>
          <p:nvPr>
            <p:ph type="sldNum" idx="1"/>
          </p:nvPr>
        </p:nvSpPr>
        <p:spPr>
          <a:xfrm>
            <a:off x="8693640" y="4827240"/>
            <a:ext cx="244080" cy="3120120"/>
          </a:xfrm>
          <a:prstGeom prst="rect">
            <a:avLst/>
          </a:prstGeom>
          <a:noFill/>
          <a:ln w="0">
            <a:noFill/>
          </a:ln>
        </p:spPr>
        <p:txBody>
          <a:bodyPr lIns="68400" rIns="68400" tIns="68400" bIns="68400" anchor="t">
            <a:noAutofit/>
          </a:bodyPr>
          <a:lstStyle>
            <a:lvl1pPr>
              <a:lnSpc>
                <a:spcPct val="100000"/>
              </a:lnSpc>
              <a:buNone/>
              <a:tabLst>
                <a:tab algn="l" pos="0"/>
              </a:tabLst>
              <a:defRPr b="1" lang="pt-PT" sz="700" spc="-1" strike="noStrike">
                <a:solidFill>
                  <a:srgbClr val="6e8bc5"/>
                </a:solidFill>
                <a:latin typeface="Arial"/>
                <a:ea typeface="Arial"/>
              </a:defRPr>
            </a:lvl1pPr>
          </a:lstStyle>
          <a:p>
            <a:pPr>
              <a:lnSpc>
                <a:spcPct val="100000"/>
              </a:lnSpc>
              <a:buNone/>
              <a:tabLst>
                <a:tab algn="l" pos="0"/>
              </a:tabLst>
            </a:pPr>
            <a:fld id="{EDBBFD5B-F5A6-475B-B3A0-EA1FAFF6603D}" type="slidenum">
              <a:rPr b="1" lang="pt-PT" sz="700" spc="-1" strike="noStrike">
                <a:solidFill>
                  <a:srgbClr val="6e8bc5"/>
                </a:solidFill>
                <a:latin typeface="Arial"/>
                <a:ea typeface="Arial"/>
              </a:rPr>
              <a:t>&lt;number&gt;</a:t>
            </a:fld>
            <a:endParaRPr b="0" lang="en-US" sz="700" spc="-1" strike="noStrike">
              <a:latin typeface="Times New Roman"/>
            </a:endParaRPr>
          </a:p>
        </p:txBody>
      </p:sp>
      <p:pic>
        <p:nvPicPr>
          <p:cNvPr id="7" name="Google Shape;63;p14" descr=""/>
          <p:cNvPicPr/>
          <p:nvPr/>
        </p:nvPicPr>
        <p:blipFill>
          <a:blip r:embed="rId8"/>
          <a:stretch/>
        </p:blipFill>
        <p:spPr>
          <a:xfrm>
            <a:off x="5666400" y="3116520"/>
            <a:ext cx="3066120" cy="754920"/>
          </a:xfrm>
          <a:prstGeom prst="rect">
            <a:avLst/>
          </a:prstGeom>
          <a:ln w="0">
            <a:noFill/>
          </a:ln>
        </p:spPr>
      </p:pic>
      <p:sp>
        <p:nvSpPr>
          <p:cNvPr id="8" name="PlaceHolder 2"/>
          <p:cNvSpPr>
            <a:spLocks noGrp="1"/>
          </p:cNvSpPr>
          <p:nvPr>
            <p:ph type="title"/>
          </p:nvPr>
        </p:nvSpPr>
        <p:spPr>
          <a:xfrm>
            <a:off x="1692360" y="388800"/>
            <a:ext cx="6593760" cy="1206000"/>
          </a:xfrm>
          <a:prstGeom prst="rect">
            <a:avLst/>
          </a:prstGeom>
          <a:noFill/>
          <a:ln w="0">
            <a:noFill/>
          </a:ln>
        </p:spPr>
        <p:txBody>
          <a:bodyPr lIns="67680" rIns="67680" tIns="67680" bIns="67680" anchor="b">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 name="PlaceHolder 3"/>
          <p:cNvSpPr>
            <a:spLocks noGrp="1"/>
          </p:cNvSpPr>
          <p:nvPr>
            <p:ph type="body"/>
          </p:nvPr>
        </p:nvSpPr>
        <p:spPr>
          <a:xfrm>
            <a:off x="1692360" y="1702080"/>
            <a:ext cx="6594120" cy="1377720"/>
          </a:xfrm>
          <a:prstGeom prst="rect">
            <a:avLst/>
          </a:prstGeom>
          <a:noFill/>
          <a:ln w="0">
            <a:noFill/>
          </a:ln>
        </p:spPr>
        <p:txBody>
          <a:bodyPr lIns="68400" rIns="68400" tIns="68400" bIns="68400" anchor="t">
            <a:no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Arial"/>
              </a:rPr>
              <a:t>Click to edit the outline text format</a:t>
            </a:r>
            <a:endParaRPr b="0" lang="en-US"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Arial"/>
              </a:rPr>
              <a:t>Second Outline Level</a:t>
            </a:r>
            <a:endParaRPr b="0" lang="en-US"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Arial"/>
              </a:rPr>
              <a:t>Third Outline Level</a:t>
            </a:r>
            <a:endParaRPr b="0" lang="en-US"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0" name="Google Shape;66;p14"/>
          <p:cNvSpPr/>
          <p:nvPr/>
        </p:nvSpPr>
        <p:spPr>
          <a:xfrm>
            <a:off x="139680" y="4746240"/>
            <a:ext cx="758520" cy="228240"/>
          </a:xfrm>
          <a:prstGeom prst="rect">
            <a:avLst/>
          </a:prstGeom>
          <a:noFill/>
          <a:ln w="0">
            <a:noFill/>
          </a:ln>
        </p:spPr>
        <p:style>
          <a:lnRef idx="0"/>
          <a:fillRef idx="0"/>
          <a:effectRef idx="0"/>
          <a:fontRef idx="minor"/>
        </p:style>
        <p:txBody>
          <a:bodyPr lIns="0" rIns="0" tIns="0" bIns="0" anchor="t">
            <a:spAutoFit/>
          </a:bodyPr>
          <a:p>
            <a:pPr>
              <a:lnSpc>
                <a:spcPct val="100000"/>
              </a:lnSpc>
              <a:buNone/>
              <a:tabLst>
                <a:tab algn="l" pos="0"/>
              </a:tabLst>
            </a:pPr>
            <a:r>
              <a:rPr b="0" lang="pt-PT" sz="500" spc="-1" strike="noStrike">
                <a:solidFill>
                  <a:srgbClr val="788b9e"/>
                </a:solidFill>
                <a:latin typeface="Arial"/>
                <a:ea typeface="Arial"/>
              </a:rPr>
              <a:t>© 2018, </a:t>
            </a:r>
            <a:br>
              <a:rPr sz="500"/>
            </a:br>
            <a:r>
              <a:rPr b="0" lang="pt-PT" sz="500" spc="-1" strike="noStrike">
                <a:solidFill>
                  <a:srgbClr val="788b9e"/>
                </a:solidFill>
                <a:latin typeface="Arial"/>
                <a:ea typeface="Arial"/>
              </a:rPr>
              <a:t>Instituto de Telecomunicações</a:t>
            </a:r>
            <a:endParaRPr b="0" lang="en-US" sz="500" spc="-1" strike="noStrike">
              <a:latin typeface="Arial"/>
            </a:endParaRPr>
          </a:p>
        </p:txBody>
      </p:sp>
      <p:pic>
        <p:nvPicPr>
          <p:cNvPr id="11" name="Google Shape;67;p14" descr=""/>
          <p:cNvPicPr/>
          <p:nvPr/>
        </p:nvPicPr>
        <p:blipFill>
          <a:blip r:embed="rId9"/>
          <a:stretch/>
        </p:blipFill>
        <p:spPr>
          <a:xfrm>
            <a:off x="5705640" y="3975120"/>
            <a:ext cx="2466000" cy="8517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Google Shape;51;p13" descr=""/>
          <p:cNvPicPr/>
          <p:nvPr/>
        </p:nvPicPr>
        <p:blipFill>
          <a:blip r:embed="rId2"/>
          <a:srcRect l="0" t="0" r="0" b="76393"/>
          <a:stretch/>
        </p:blipFill>
        <p:spPr>
          <a:xfrm>
            <a:off x="0" y="3728880"/>
            <a:ext cx="9143640" cy="1414440"/>
          </a:xfrm>
          <a:prstGeom prst="rect">
            <a:avLst/>
          </a:prstGeom>
          <a:ln w="0">
            <a:noFill/>
          </a:ln>
        </p:spPr>
      </p:pic>
      <p:pic>
        <p:nvPicPr>
          <p:cNvPr id="49" name="Google Shape;52;p13" descr=""/>
          <p:cNvPicPr/>
          <p:nvPr/>
        </p:nvPicPr>
        <p:blipFill>
          <a:blip r:embed="rId3"/>
          <a:srcRect l="12423" t="12016" r="0" b="0"/>
          <a:stretch/>
        </p:blipFill>
        <p:spPr>
          <a:xfrm rot="5400000">
            <a:off x="6305040" y="-16560"/>
            <a:ext cx="2822400" cy="2855520"/>
          </a:xfrm>
          <a:prstGeom prst="rect">
            <a:avLst/>
          </a:prstGeom>
          <a:ln w="0">
            <a:noFill/>
          </a:ln>
        </p:spPr>
      </p:pic>
      <p:pic>
        <p:nvPicPr>
          <p:cNvPr id="50" name="Google Shape;56;p13" descr=""/>
          <p:cNvPicPr/>
          <p:nvPr/>
        </p:nvPicPr>
        <p:blipFill>
          <a:blip r:embed="rId4"/>
          <a:stretch/>
        </p:blipFill>
        <p:spPr>
          <a:xfrm>
            <a:off x="285120" y="4723920"/>
            <a:ext cx="1220400" cy="300240"/>
          </a:xfrm>
          <a:prstGeom prst="rect">
            <a:avLst/>
          </a:prstGeom>
          <a:ln w="0">
            <a:noFill/>
          </a:ln>
        </p:spPr>
      </p:pic>
      <p:sp>
        <p:nvSpPr>
          <p:cNvPr id="51" name="PlaceHolder 1"/>
          <p:cNvSpPr>
            <a:spLocks noGrp="1"/>
          </p:cNvSpPr>
          <p:nvPr>
            <p:ph type="sldNum" idx="2"/>
          </p:nvPr>
        </p:nvSpPr>
        <p:spPr>
          <a:xfrm>
            <a:off x="8693640" y="4827240"/>
            <a:ext cx="244080" cy="3120120"/>
          </a:xfrm>
          <a:prstGeom prst="rect">
            <a:avLst/>
          </a:prstGeom>
          <a:noFill/>
          <a:ln w="0">
            <a:noFill/>
          </a:ln>
        </p:spPr>
        <p:txBody>
          <a:bodyPr lIns="68400" rIns="68400" tIns="68400" bIns="68400" anchor="t">
            <a:noAutofit/>
          </a:bodyPr>
          <a:lstStyle>
            <a:lvl1pPr>
              <a:lnSpc>
                <a:spcPct val="100000"/>
              </a:lnSpc>
              <a:buNone/>
              <a:tabLst>
                <a:tab algn="l" pos="0"/>
              </a:tabLst>
              <a:defRPr b="1" lang="pt-PT" sz="700" spc="-1" strike="noStrike">
                <a:solidFill>
                  <a:srgbClr val="6e8bc5"/>
                </a:solidFill>
                <a:latin typeface="Arial"/>
                <a:ea typeface="Arial"/>
              </a:defRPr>
            </a:lvl1pPr>
          </a:lstStyle>
          <a:p>
            <a:pPr>
              <a:lnSpc>
                <a:spcPct val="100000"/>
              </a:lnSpc>
              <a:buNone/>
              <a:tabLst>
                <a:tab algn="l" pos="0"/>
              </a:tabLst>
            </a:pPr>
            <a:fld id="{6054681A-52FB-4D70-96C4-086C8B38FA89}" type="slidenum">
              <a:rPr b="1" lang="pt-PT" sz="700" spc="-1" strike="noStrike">
                <a:solidFill>
                  <a:srgbClr val="6e8bc5"/>
                </a:solidFill>
                <a:latin typeface="Arial"/>
                <a:ea typeface="Arial"/>
              </a:rPr>
              <a:t>&lt;number&gt;</a:t>
            </a:fld>
            <a:endParaRPr b="0" lang="en-US" sz="700" spc="-1" strike="noStrike">
              <a:latin typeface="Times New Roman"/>
            </a:endParaRPr>
          </a:p>
        </p:txBody>
      </p:sp>
      <p:sp>
        <p:nvSpPr>
          <p:cNvPr id="52" name="PlaceHolder 2"/>
          <p:cNvSpPr>
            <a:spLocks noGrp="1"/>
          </p:cNvSpPr>
          <p:nvPr>
            <p:ph type="ftr" idx="3"/>
          </p:nvPr>
        </p:nvSpPr>
        <p:spPr>
          <a:xfrm>
            <a:off x="2988720" y="4825800"/>
            <a:ext cx="5472360" cy="243360"/>
          </a:xfrm>
          <a:prstGeom prst="rect">
            <a:avLst/>
          </a:prstGeom>
          <a:noFill/>
          <a:ln w="0">
            <a:noFill/>
          </a:ln>
        </p:spPr>
        <p:txBody>
          <a:bodyPr lIns="68400" rIns="68400" tIns="34200" bIns="34200"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3" name="PlaceHolder 3"/>
          <p:cNvSpPr>
            <a:spLocks noGrp="1"/>
          </p:cNvSpPr>
          <p:nvPr>
            <p:ph type="title"/>
          </p:nvPr>
        </p:nvSpPr>
        <p:spPr>
          <a:xfrm>
            <a:off x="327600" y="109080"/>
            <a:ext cx="8290800" cy="532080"/>
          </a:xfrm>
          <a:prstGeom prst="rect">
            <a:avLst/>
          </a:prstGeom>
          <a:noFill/>
          <a:ln w="0">
            <a:noFill/>
          </a:ln>
        </p:spPr>
        <p:txBody>
          <a:bodyPr lIns="67680" rIns="67680" tIns="67680" bIns="6768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4" name="PlaceHolder 4"/>
          <p:cNvSpPr>
            <a:spLocks noGrp="1"/>
          </p:cNvSpPr>
          <p:nvPr>
            <p:ph type="body"/>
          </p:nvPr>
        </p:nvSpPr>
        <p:spPr>
          <a:xfrm>
            <a:off x="981000" y="926280"/>
            <a:ext cx="7637760" cy="3585960"/>
          </a:xfrm>
          <a:prstGeom prst="rect">
            <a:avLst/>
          </a:prstGeom>
          <a:noFill/>
          <a:ln w="0">
            <a:noFill/>
          </a:ln>
        </p:spPr>
        <p:txBody>
          <a:bodyPr lIns="68400" rIns="68400" tIns="68400" bIns="68400" anchor="t">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pic>
        <p:nvPicPr>
          <p:cNvPr id="55" name="Google Shape;73;p15" descr=""/>
          <p:cNvPicPr/>
          <p:nvPr/>
        </p:nvPicPr>
        <p:blipFill>
          <a:blip r:embed="rId5"/>
          <a:stretch/>
        </p:blipFill>
        <p:spPr>
          <a:xfrm>
            <a:off x="7754400" y="101160"/>
            <a:ext cx="1270800" cy="394560"/>
          </a:xfrm>
          <a:prstGeom prst="rect">
            <a:avLst/>
          </a:prstGeom>
          <a:ln w="0">
            <a:noFill/>
          </a:ln>
        </p:spPr>
      </p:pic>
      <p:pic>
        <p:nvPicPr>
          <p:cNvPr id="56" name="Google Shape;74;p15" descr="Graphical user interface, text&#10;&#10;Description automatically generated"/>
          <p:cNvPicPr/>
          <p:nvPr/>
        </p:nvPicPr>
        <p:blipFill>
          <a:blip r:embed="rId6"/>
          <a:stretch/>
        </p:blipFill>
        <p:spPr>
          <a:xfrm>
            <a:off x="1563480" y="4650480"/>
            <a:ext cx="2073960" cy="4924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hyperlink" Target="https://www.it.pt/Groups/Index/72" TargetMode="External"/><Relationship Id="rId4" Type="http://schemas.openxmlformats.org/officeDocument/2006/relationships/hyperlink" Target="https://www.linkedin.com/company/quantum-communications-group-it-av/&#8203;" TargetMode="External"/><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about:blank" TargetMode="External"/><Relationship Id="rId2" Type="http://schemas.openxmlformats.org/officeDocument/2006/relationships/hyperlink" Target="about:blank" TargetMode="External"/><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37;p20"/>
          <p:cNvSpPr/>
          <p:nvPr/>
        </p:nvSpPr>
        <p:spPr>
          <a:xfrm>
            <a:off x="1306440" y="-282600"/>
            <a:ext cx="7311960" cy="1206000"/>
          </a:xfrm>
          <a:prstGeom prst="rect">
            <a:avLst/>
          </a:prstGeom>
          <a:noFill/>
          <a:ln w="0">
            <a:noFill/>
          </a:ln>
        </p:spPr>
        <p:style>
          <a:lnRef idx="0"/>
          <a:fillRef idx="0"/>
          <a:effectRef idx="0"/>
          <a:fontRef idx="minor"/>
        </p:style>
        <p:txBody>
          <a:bodyPr lIns="67680" rIns="67680" tIns="67680" bIns="67680" anchor="b">
            <a:noAutofit/>
          </a:bodyPr>
          <a:p>
            <a:pPr>
              <a:lnSpc>
                <a:spcPct val="100000"/>
              </a:lnSpc>
              <a:buNone/>
              <a:tabLst>
                <a:tab algn="l" pos="0"/>
              </a:tabLst>
            </a:pPr>
            <a:r>
              <a:rPr b="1" lang="pt-PT" sz="3300" spc="-1" strike="noStrike">
                <a:solidFill>
                  <a:srgbClr val="44515f"/>
                </a:solidFill>
                <a:latin typeface="Arial"/>
                <a:ea typeface="Arial"/>
              </a:rPr>
              <a:t>Quantum Communications Group</a:t>
            </a:r>
            <a:endParaRPr b="0" lang="en-US" sz="3300" spc="-1" strike="noStrike">
              <a:latin typeface="Arial"/>
            </a:endParaRPr>
          </a:p>
        </p:txBody>
      </p:sp>
      <p:sp>
        <p:nvSpPr>
          <p:cNvPr id="100" name="Google Shape;138;p20"/>
          <p:cNvSpPr/>
          <p:nvPr/>
        </p:nvSpPr>
        <p:spPr>
          <a:xfrm>
            <a:off x="5706000" y="1289160"/>
            <a:ext cx="1932840" cy="299880"/>
          </a:xfrm>
          <a:prstGeom prst="rect">
            <a:avLst/>
          </a:prstGeom>
          <a:noFill/>
          <a:ln w="0">
            <a:noFill/>
          </a:ln>
        </p:spPr>
        <p:style>
          <a:lnRef idx="0"/>
          <a:fillRef idx="0"/>
          <a:effectRef idx="0"/>
          <a:fontRef idx="minor"/>
        </p:style>
        <p:txBody>
          <a:bodyPr lIns="68400" rIns="68400" tIns="34200" bIns="34200" anchor="t">
            <a:noAutofit/>
          </a:bodyPr>
          <a:p>
            <a:pPr>
              <a:lnSpc>
                <a:spcPct val="100000"/>
              </a:lnSpc>
              <a:buNone/>
              <a:tabLst>
                <a:tab algn="l" pos="0"/>
              </a:tabLst>
            </a:pPr>
            <a:r>
              <a:rPr b="1" lang="pt-PT" sz="1500" spc="-1" strike="noStrike">
                <a:solidFill>
                  <a:srgbClr val="05386a"/>
                </a:solidFill>
                <a:latin typeface="Arial"/>
                <a:ea typeface="Arial"/>
              </a:rPr>
              <a:t>Group Coordinator:</a:t>
            </a:r>
            <a:endParaRPr b="0" lang="en-US" sz="1500" spc="-1" strike="noStrike">
              <a:latin typeface="Arial"/>
            </a:endParaRPr>
          </a:p>
        </p:txBody>
      </p:sp>
      <p:sp>
        <p:nvSpPr>
          <p:cNvPr id="101" name="Google Shape;139;p20"/>
          <p:cNvSpPr/>
          <p:nvPr/>
        </p:nvSpPr>
        <p:spPr>
          <a:xfrm>
            <a:off x="5712120" y="2138760"/>
            <a:ext cx="1675440" cy="299880"/>
          </a:xfrm>
          <a:prstGeom prst="rect">
            <a:avLst/>
          </a:prstGeom>
          <a:noFill/>
          <a:ln w="0">
            <a:noFill/>
          </a:ln>
        </p:spPr>
        <p:style>
          <a:lnRef idx="0"/>
          <a:fillRef idx="0"/>
          <a:effectRef idx="0"/>
          <a:fontRef idx="minor"/>
        </p:style>
        <p:txBody>
          <a:bodyPr lIns="68400" rIns="68400" tIns="34200" bIns="34200" anchor="t">
            <a:noAutofit/>
          </a:bodyPr>
          <a:p>
            <a:pPr>
              <a:lnSpc>
                <a:spcPct val="100000"/>
              </a:lnSpc>
              <a:buNone/>
              <a:tabLst>
                <a:tab algn="l" pos="0"/>
              </a:tabLst>
            </a:pPr>
            <a:r>
              <a:rPr b="1" lang="pt-PT" sz="1500" spc="-1" strike="noStrike">
                <a:solidFill>
                  <a:srgbClr val="05386a"/>
                </a:solidFill>
                <a:latin typeface="Arial"/>
                <a:ea typeface="Arial"/>
              </a:rPr>
              <a:t>Group Websites:</a:t>
            </a:r>
            <a:endParaRPr b="0" lang="en-US" sz="1500" spc="-1" strike="noStrike">
              <a:latin typeface="Arial"/>
            </a:endParaRPr>
          </a:p>
        </p:txBody>
      </p:sp>
      <p:sp>
        <p:nvSpPr>
          <p:cNvPr id="102" name="Google Shape;140;p20"/>
          <p:cNvSpPr/>
          <p:nvPr/>
        </p:nvSpPr>
        <p:spPr>
          <a:xfrm>
            <a:off x="5704920" y="1497600"/>
            <a:ext cx="2113200" cy="531360"/>
          </a:xfrm>
          <a:prstGeom prst="rect">
            <a:avLst/>
          </a:prstGeom>
          <a:noFill/>
          <a:ln w="0">
            <a:noFill/>
          </a:ln>
        </p:spPr>
        <p:style>
          <a:lnRef idx="0"/>
          <a:fillRef idx="0"/>
          <a:effectRef idx="0"/>
          <a:fontRef idx="minor"/>
        </p:style>
        <p:txBody>
          <a:bodyPr lIns="68400" rIns="68400" tIns="34200" bIns="34200" anchor="t">
            <a:noAutofit/>
          </a:bodyPr>
          <a:p>
            <a:pPr>
              <a:lnSpc>
                <a:spcPct val="131000"/>
              </a:lnSpc>
              <a:buNone/>
              <a:tabLst>
                <a:tab algn="l" pos="0"/>
              </a:tabLst>
            </a:pPr>
            <a:r>
              <a:rPr b="0" lang="pt-PT" sz="1400" spc="-1" strike="noStrike">
                <a:solidFill>
                  <a:srgbClr val="808080"/>
                </a:solidFill>
                <a:latin typeface="Arial"/>
                <a:ea typeface="Arial"/>
              </a:rPr>
              <a:t>Armando Nolasco Pinto </a:t>
            </a:r>
            <a:endParaRPr b="0" lang="en-US" sz="1400" spc="-1" strike="noStrike">
              <a:latin typeface="Arial"/>
            </a:endParaRPr>
          </a:p>
          <a:p>
            <a:pPr>
              <a:lnSpc>
                <a:spcPct val="131000"/>
              </a:lnSpc>
              <a:buNone/>
              <a:tabLst>
                <a:tab algn="l" pos="0"/>
              </a:tabLst>
            </a:pPr>
            <a:r>
              <a:rPr b="0" lang="pt-PT" sz="1400" spc="-1" strike="noStrike">
                <a:solidFill>
                  <a:srgbClr val="808080"/>
                </a:solidFill>
                <a:latin typeface="Arial"/>
                <a:ea typeface="Arial"/>
              </a:rPr>
              <a:t>anp@ua.pt</a:t>
            </a:r>
            <a:endParaRPr b="0" lang="en-US" sz="1400" spc="-1" strike="noStrike">
              <a:latin typeface="Arial"/>
            </a:endParaRPr>
          </a:p>
        </p:txBody>
      </p:sp>
      <p:pic>
        <p:nvPicPr>
          <p:cNvPr id="103" name="Google Shape;141;p20" descr=""/>
          <p:cNvPicPr/>
          <p:nvPr/>
        </p:nvPicPr>
        <p:blipFill>
          <a:blip r:embed="rId1"/>
          <a:stretch/>
        </p:blipFill>
        <p:spPr>
          <a:xfrm>
            <a:off x="232920" y="394560"/>
            <a:ext cx="849240" cy="488520"/>
          </a:xfrm>
          <a:prstGeom prst="rect">
            <a:avLst/>
          </a:prstGeom>
          <a:ln w="0">
            <a:noFill/>
          </a:ln>
        </p:spPr>
      </p:pic>
      <p:pic>
        <p:nvPicPr>
          <p:cNvPr id="104" name="Google Shape;142;p20" descr="Qr code&#10;&#10;Description automatically generated"/>
          <p:cNvPicPr/>
          <p:nvPr/>
        </p:nvPicPr>
        <p:blipFill>
          <a:blip r:embed="rId2"/>
          <a:stretch/>
        </p:blipFill>
        <p:spPr>
          <a:xfrm>
            <a:off x="7897320" y="2195280"/>
            <a:ext cx="1040040" cy="986400"/>
          </a:xfrm>
          <a:prstGeom prst="rect">
            <a:avLst/>
          </a:prstGeom>
          <a:ln w="0">
            <a:noFill/>
          </a:ln>
        </p:spPr>
      </p:pic>
      <p:sp>
        <p:nvSpPr>
          <p:cNvPr id="105" name="Google Shape;143;p20"/>
          <p:cNvSpPr/>
          <p:nvPr/>
        </p:nvSpPr>
        <p:spPr>
          <a:xfrm>
            <a:off x="5704200" y="2414160"/>
            <a:ext cx="138240" cy="290880"/>
          </a:xfrm>
          <a:prstGeom prst="rect">
            <a:avLst/>
          </a:prstGeom>
          <a:noFill/>
          <a:ln w="0">
            <a:noFill/>
          </a:ln>
        </p:spPr>
        <p:style>
          <a:lnRef idx="0"/>
          <a:fillRef idx="0"/>
          <a:effectRef idx="0"/>
          <a:fontRef idx="minor"/>
        </p:style>
      </p:sp>
      <p:sp>
        <p:nvSpPr>
          <p:cNvPr id="106" name="Google Shape;144;p20"/>
          <p:cNvSpPr/>
          <p:nvPr/>
        </p:nvSpPr>
        <p:spPr>
          <a:xfrm>
            <a:off x="5776920" y="2445840"/>
            <a:ext cx="2113200" cy="44964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buNone/>
              <a:tabLst>
                <a:tab algn="l" pos="0"/>
              </a:tabLst>
            </a:pPr>
            <a:r>
              <a:rPr b="0" lang="pt-PT" sz="800" spc="-1" strike="noStrike" u="sng">
                <a:solidFill>
                  <a:srgbClr val="9e9e9e"/>
                </a:solidFill>
                <a:uFillTx/>
                <a:latin typeface="Arial"/>
                <a:ea typeface="Arial"/>
                <a:hlinkClick r:id="rId3"/>
              </a:rPr>
              <a:t>https://www.it.pt/Groups/Index/72</a:t>
            </a:r>
            <a:endParaRPr b="0" lang="en-US" sz="800" spc="-1" strike="noStrike">
              <a:latin typeface="Arial"/>
            </a:endParaRPr>
          </a:p>
          <a:p>
            <a:pPr algn="just">
              <a:lnSpc>
                <a:spcPct val="100000"/>
              </a:lnSpc>
              <a:buNone/>
              <a:tabLst>
                <a:tab algn="l" pos="0"/>
              </a:tabLst>
            </a:pPr>
            <a:r>
              <a:rPr b="0" lang="pt-PT" sz="800" spc="-1" strike="noStrike">
                <a:solidFill>
                  <a:srgbClr val="002060"/>
                </a:solidFill>
                <a:latin typeface="Arial"/>
                <a:ea typeface="Arial"/>
              </a:rPr>
              <a:t>LinkedIn</a:t>
            </a:r>
            <a:r>
              <a:rPr b="0" lang="pt-PT" sz="800" spc="-1" strike="noStrike">
                <a:solidFill>
                  <a:srgbClr val="7f7f7f"/>
                </a:solidFill>
                <a:latin typeface="Arial"/>
                <a:ea typeface="Arial"/>
              </a:rPr>
              <a:t>: </a:t>
            </a:r>
            <a:r>
              <a:rPr b="0" lang="pt-PT" sz="800" spc="-1" strike="noStrike" u="sng">
                <a:solidFill>
                  <a:srgbClr val="9e9e9e"/>
                </a:solidFill>
                <a:uFillTx/>
                <a:latin typeface="Arial"/>
                <a:ea typeface="Arial"/>
                <a:hlinkClick r:id="rId4"/>
              </a:rPr>
              <a:t>https://www.linkedin.com/company/quantum-communications-group-it-av/</a:t>
            </a:r>
            <a:endParaRPr b="0" lang="en-US" sz="800" spc="-1" strike="noStrike">
              <a:latin typeface="Arial"/>
            </a:endParaRPr>
          </a:p>
        </p:txBody>
      </p:sp>
      <p:sp>
        <p:nvSpPr>
          <p:cNvPr id="107" name="Google Shape;145;p20"/>
          <p:cNvSpPr/>
          <p:nvPr/>
        </p:nvSpPr>
        <p:spPr>
          <a:xfrm>
            <a:off x="1082520" y="1289160"/>
            <a:ext cx="4120200" cy="1206000"/>
          </a:xfrm>
          <a:prstGeom prst="rect">
            <a:avLst/>
          </a:prstGeom>
          <a:noFill/>
          <a:ln w="0">
            <a:noFill/>
          </a:ln>
        </p:spPr>
        <p:style>
          <a:lnRef idx="0"/>
          <a:fillRef idx="0"/>
          <a:effectRef idx="0"/>
          <a:fontRef idx="minor"/>
        </p:style>
        <p:txBody>
          <a:bodyPr lIns="67680" rIns="67680" tIns="67680" bIns="67680" anchor="t">
            <a:noAutofit/>
          </a:bodyPr>
          <a:p>
            <a:pPr>
              <a:lnSpc>
                <a:spcPct val="100000"/>
              </a:lnSpc>
              <a:buNone/>
              <a:tabLst>
                <a:tab algn="l" pos="0"/>
              </a:tabLst>
            </a:pPr>
            <a:r>
              <a:rPr b="1" lang="pt-PT" sz="2800" spc="-1" strike="noStrike">
                <a:solidFill>
                  <a:srgbClr val="44515f"/>
                </a:solidFill>
                <a:latin typeface="Arial"/>
                <a:ea typeface="Arial"/>
              </a:rPr>
              <a:t>Key Management Layer</a:t>
            </a:r>
            <a:endParaRPr b="0" lang="en-US" sz="2800" spc="-1" strike="noStrike">
              <a:latin typeface="Arial"/>
            </a:endParaRPr>
          </a:p>
          <a:p>
            <a:pPr>
              <a:lnSpc>
                <a:spcPct val="100000"/>
              </a:lnSpc>
              <a:buNone/>
              <a:tabLst>
                <a:tab algn="l" pos="0"/>
              </a:tabLst>
            </a:pPr>
            <a:r>
              <a:rPr b="1" lang="pt-PT" sz="2000" spc="-1" strike="noStrike">
                <a:solidFill>
                  <a:srgbClr val="44515f"/>
                </a:solidFill>
                <a:latin typeface="Arial"/>
                <a:ea typeface="Arial"/>
              </a:rPr>
              <a:t>ETSI GS QKD 004</a:t>
            </a:r>
            <a:endParaRPr b="0" lang="en-US" sz="2000" spc="-1" strike="noStrike">
              <a:latin typeface="Arial"/>
            </a:endParaRPr>
          </a:p>
          <a:p>
            <a:pPr>
              <a:lnSpc>
                <a:spcPct val="100000"/>
              </a:lnSpc>
              <a:buNone/>
              <a:tabLst>
                <a:tab algn="l" pos="0"/>
              </a:tabLst>
            </a:pPr>
            <a:r>
              <a:rPr b="1" lang="pt-PT" sz="2000" spc="-1" strike="noStrike">
                <a:solidFill>
                  <a:srgbClr val="44515f"/>
                </a:solidFill>
                <a:latin typeface="Arial"/>
                <a:ea typeface="Arial"/>
              </a:rPr>
              <a:t>ETSI GS QKD 014</a:t>
            </a:r>
            <a:endParaRPr b="0" lang="en-US" sz="2000" spc="-1" strike="noStrike">
              <a:latin typeface="Arial"/>
            </a:endParaRPr>
          </a:p>
        </p:txBody>
      </p:sp>
      <p:sp>
        <p:nvSpPr>
          <p:cNvPr id="108" name="Google Shape;146;p20"/>
          <p:cNvSpPr/>
          <p:nvPr/>
        </p:nvSpPr>
        <p:spPr>
          <a:xfrm>
            <a:off x="1082520" y="2421720"/>
            <a:ext cx="1932840" cy="299520"/>
          </a:xfrm>
          <a:prstGeom prst="rect">
            <a:avLst/>
          </a:prstGeom>
          <a:noFill/>
          <a:ln w="0">
            <a:noFill/>
          </a:ln>
        </p:spPr>
        <p:style>
          <a:lnRef idx="0"/>
          <a:fillRef idx="0"/>
          <a:effectRef idx="0"/>
          <a:fontRef idx="minor"/>
        </p:style>
        <p:txBody>
          <a:bodyPr lIns="68400" rIns="68400" tIns="34200" bIns="34200" anchor="t">
            <a:noAutofit/>
          </a:bodyPr>
          <a:p>
            <a:pPr>
              <a:lnSpc>
                <a:spcPct val="100000"/>
              </a:lnSpc>
              <a:buNone/>
              <a:tabLst>
                <a:tab algn="l" pos="0"/>
              </a:tabLst>
            </a:pPr>
            <a:r>
              <a:rPr b="1" lang="pt-PT" sz="1500" spc="-1" strike="noStrike">
                <a:solidFill>
                  <a:srgbClr val="05386a"/>
                </a:solidFill>
                <a:latin typeface="Arial"/>
                <a:ea typeface="Arial"/>
              </a:rPr>
              <a:t>Diogo Matos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QKD network</a:t>
            </a:r>
            <a:endParaRPr b="0" lang="en-US" sz="2500" spc="-1" strike="noStrike">
              <a:solidFill>
                <a:srgbClr val="000000"/>
              </a:solidFill>
              <a:latin typeface="Arial"/>
            </a:endParaRPr>
          </a:p>
        </p:txBody>
      </p:sp>
      <p:sp>
        <p:nvSpPr>
          <p:cNvPr id="128"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29" name="Google Shape;203;p29" descr=""/>
          <p:cNvPicPr/>
          <p:nvPr/>
        </p:nvPicPr>
        <p:blipFill>
          <a:blip r:embed="rId1"/>
          <a:stretch/>
        </p:blipFill>
        <p:spPr>
          <a:xfrm>
            <a:off x="1462320" y="565920"/>
            <a:ext cx="6219000" cy="4011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1800" spc="-1" strike="noStrike">
                <a:solidFill>
                  <a:srgbClr val="44515f"/>
                </a:solidFill>
                <a:latin typeface="Arial"/>
                <a:ea typeface="Arial"/>
              </a:rPr>
              <a:t>Sequence diagram - Application discovery in a QKD network</a:t>
            </a:r>
            <a:endParaRPr b="0" lang="en-US" sz="1800" spc="-1" strike="noStrike">
              <a:solidFill>
                <a:srgbClr val="000000"/>
              </a:solidFill>
              <a:latin typeface="Arial"/>
            </a:endParaRPr>
          </a:p>
        </p:txBody>
      </p:sp>
      <p:sp>
        <p:nvSpPr>
          <p:cNvPr id="131"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32" name="Google Shape;210;p30" descr=""/>
          <p:cNvPicPr/>
          <p:nvPr/>
        </p:nvPicPr>
        <p:blipFill>
          <a:blip r:embed="rId1"/>
          <a:stretch/>
        </p:blipFill>
        <p:spPr>
          <a:xfrm>
            <a:off x="1826280" y="683280"/>
            <a:ext cx="5492520" cy="3776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75480" y="1064520"/>
            <a:ext cx="6594120" cy="1206000"/>
          </a:xfrm>
          <a:prstGeom prst="rect">
            <a:avLst/>
          </a:prstGeom>
          <a:noFill/>
          <a:ln w="0">
            <a:noFill/>
          </a:ln>
        </p:spPr>
        <p:txBody>
          <a:bodyPr lIns="67680" rIns="67680" tIns="67680" bIns="67680" anchor="b">
            <a:noAutofit/>
          </a:bodyPr>
          <a:p>
            <a:pPr algn="ctr">
              <a:lnSpc>
                <a:spcPct val="100000"/>
              </a:lnSpc>
              <a:buNone/>
              <a:tabLst>
                <a:tab algn="l" pos="0"/>
              </a:tabLst>
            </a:pPr>
            <a:r>
              <a:rPr b="1" lang="pt-PT" sz="4000" spc="-1" strike="noStrike">
                <a:solidFill>
                  <a:srgbClr val="44515f"/>
                </a:solidFill>
                <a:latin typeface="Arial"/>
                <a:ea typeface="Arial"/>
              </a:rPr>
              <a:t>ETSI GS QKD 014</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Goal</a:t>
            </a:r>
            <a:endParaRPr b="0" lang="en-US" sz="2500" spc="-1" strike="noStrike">
              <a:solidFill>
                <a:srgbClr val="000000"/>
              </a:solidFill>
              <a:latin typeface="Arial"/>
            </a:endParaRPr>
          </a:p>
        </p:txBody>
      </p:sp>
      <p:sp>
        <p:nvSpPr>
          <p:cNvPr id="135"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spcAft>
                <a:spcPts val="400"/>
              </a:spcAft>
              <a:buNone/>
              <a:tabLst>
                <a:tab algn="l" pos="0"/>
              </a:tabLst>
            </a:pPr>
            <a:r>
              <a:rPr b="1" lang="pt-PT" sz="2400" spc="-1" strike="noStrike">
                <a:solidFill>
                  <a:srgbClr val="0070c0"/>
                </a:solidFill>
                <a:latin typeface="Arial"/>
                <a:ea typeface="Arial"/>
              </a:rPr>
              <a:t>Specify a REST-based API, a simple request and response style API between a SAE(Secure Application Entity) and a KME(Key Management Entity).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Why?</a:t>
            </a:r>
            <a:endParaRPr b="0" lang="en-US" sz="2500" spc="-1" strike="noStrike">
              <a:solidFill>
                <a:srgbClr val="000000"/>
              </a:solidFill>
              <a:latin typeface="Arial"/>
            </a:endParaRPr>
          </a:p>
        </p:txBody>
      </p:sp>
      <p:sp>
        <p:nvSpPr>
          <p:cNvPr id="137"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r>
              <a:rPr b="1" lang="pt-PT" sz="2400" spc="-1" strike="noStrike">
                <a:solidFill>
                  <a:srgbClr val="0070c0"/>
                </a:solidFill>
                <a:latin typeface="Arial"/>
                <a:ea typeface="Arial"/>
              </a:rPr>
              <a:t>Allows application developers to make simple method calls to a QKD network and to be delivered key material. It is intended to allow interoperability of equipment from different vendors.</a:t>
            </a:r>
            <a:endParaRPr b="0" lang="en-US" sz="2400" spc="-1" strike="noStrike">
              <a:solidFill>
                <a:srgbClr val="000000"/>
              </a:solidFill>
              <a:latin typeface="Arial"/>
            </a:endParaRPr>
          </a:p>
          <a:p>
            <a:pPr>
              <a:lnSpc>
                <a:spcPct val="110000"/>
              </a:lnSpc>
              <a:spcBef>
                <a:spcPts val="400"/>
              </a:spcBef>
              <a:buNone/>
              <a:tabLst>
                <a:tab algn="l" pos="0"/>
              </a:tabLst>
            </a:pPr>
            <a:endParaRPr b="0" lang="en-US" sz="2400" spc="-1" strike="noStrike">
              <a:solidFill>
                <a:srgbClr val="000000"/>
              </a:solidFill>
              <a:latin typeface="Arial"/>
            </a:endParaRPr>
          </a:p>
          <a:p>
            <a:pPr>
              <a:lnSpc>
                <a:spcPct val="110000"/>
              </a:lnSpc>
              <a:spcBef>
                <a:spcPts val="400"/>
              </a:spcBef>
              <a:spcAft>
                <a:spcPts val="400"/>
              </a:spcAft>
              <a:buNone/>
              <a:tabLst>
                <a:tab algn="l" pos="0"/>
              </a:tabLst>
            </a:pPr>
            <a:r>
              <a:rPr b="1" lang="pt-PT" sz="2400" spc="-1" strike="noStrike">
                <a:solidFill>
                  <a:srgbClr val="0070c0"/>
                </a:solidFill>
                <a:latin typeface="Arial"/>
                <a:ea typeface="Arial"/>
              </a:rPr>
              <a:t>Improves security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39" name="Google Shape;233;p34" descr=""/>
          <p:cNvPicPr/>
          <p:nvPr/>
        </p:nvPicPr>
        <p:blipFill>
          <a:blip r:embed="rId1"/>
          <a:stretch/>
        </p:blipFill>
        <p:spPr>
          <a:xfrm>
            <a:off x="1303200" y="576720"/>
            <a:ext cx="6993360" cy="3989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Basic requirements</a:t>
            </a:r>
            <a:endParaRPr b="0" lang="en-US" sz="2500" spc="-1" strike="noStrike">
              <a:solidFill>
                <a:srgbClr val="000000"/>
              </a:solidFill>
              <a:latin typeface="Arial"/>
            </a:endParaRPr>
          </a:p>
        </p:txBody>
      </p:sp>
      <p:sp>
        <p:nvSpPr>
          <p:cNvPr id="141"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marL="457200" indent="-311040">
              <a:lnSpc>
                <a:spcPct val="110000"/>
              </a:lnSpc>
              <a:spcBef>
                <a:spcPts val="201"/>
              </a:spcBef>
              <a:buClr>
                <a:srgbClr val="828a8d"/>
              </a:buClr>
              <a:buFont typeface="Arial"/>
              <a:buChar char="●"/>
            </a:pPr>
            <a:r>
              <a:rPr b="0" lang="pt-PT" sz="1300" spc="-1" strike="noStrike">
                <a:solidFill>
                  <a:srgbClr val="828a8d"/>
                </a:solidFill>
                <a:latin typeface="Arial"/>
                <a:ea typeface="Arial"/>
              </a:rPr>
              <a:t>Each KME shall have a unique ID (KME ID). A KME ID shall be unique in a QKD network;</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Each SAE shall have a unique ID (SAE ID). A SAE ID shall be unique in a QKD network;</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SAEs make HTTPS requests to KMEs to get keys and status information;</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KMEs shall authenticate each request and identify the unique SAE ID of the calling SAE;</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Data in the message body of HTTPS requests from SAE to KME and HTTPS responses from KME to SAE shall be encoded in JSON format;</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Multicast compatible;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endParaRPr b="0" lang="en-US" sz="1400" spc="-1" strike="noStrike">
              <a:solidFill>
                <a:srgbClr val="000000"/>
              </a:solidFill>
              <a:latin typeface="Arial"/>
            </a:endParaRPr>
          </a:p>
        </p:txBody>
      </p:sp>
      <p:sp>
        <p:nvSpPr>
          <p:cNvPr id="143"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44" name="Google Shape;246;p36" descr=""/>
          <p:cNvPicPr/>
          <p:nvPr/>
        </p:nvPicPr>
        <p:blipFill>
          <a:blip r:embed="rId1"/>
          <a:stretch/>
        </p:blipFill>
        <p:spPr>
          <a:xfrm>
            <a:off x="900000" y="971640"/>
            <a:ext cx="7343280" cy="32000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1800" spc="-1" strike="noStrike">
                <a:solidFill>
                  <a:srgbClr val="44515f"/>
                </a:solidFill>
                <a:latin typeface="Arial"/>
                <a:ea typeface="Arial"/>
              </a:rPr>
              <a:t>Authentication</a:t>
            </a:r>
            <a:endParaRPr b="0" lang="en-US" sz="1800" spc="-1" strike="noStrike">
              <a:solidFill>
                <a:srgbClr val="000000"/>
              </a:solidFill>
              <a:latin typeface="Arial"/>
            </a:endParaRPr>
          </a:p>
        </p:txBody>
      </p:sp>
      <p:sp>
        <p:nvSpPr>
          <p:cNvPr id="146"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marL="457200" indent="-311040">
              <a:lnSpc>
                <a:spcPct val="110000"/>
              </a:lnSpc>
              <a:spcBef>
                <a:spcPts val="201"/>
              </a:spcBef>
              <a:buClr>
                <a:srgbClr val="828a8d"/>
              </a:buClr>
              <a:buFont typeface="Arial"/>
              <a:buChar char="●"/>
            </a:pPr>
            <a:r>
              <a:rPr b="0" lang="pt-PT" sz="1300" spc="-1" strike="noStrike">
                <a:solidFill>
                  <a:srgbClr val="828a8d"/>
                </a:solidFill>
                <a:latin typeface="Arial"/>
                <a:ea typeface="Arial"/>
              </a:rPr>
              <a:t>SAE shall connect to KME using HTTPS protocols;</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Mutual authentication between SAE and KME shall be performed;</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SAE shall verify the validity of a certificate the KME possesses and shall confirm the KME ID of the KME it is connecting to, based on the certificate;</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0" lang="pt-PT" sz="1300" spc="-1" strike="noStrike">
                <a:solidFill>
                  <a:srgbClr val="828a8d"/>
                </a:solidFill>
                <a:latin typeface="Arial"/>
                <a:ea typeface="Arial"/>
              </a:rPr>
              <a:t>KME shall verify the validity of a certificate the SAE possesses and shall confirm the SAE ID of the connecting SAE based on the certificate.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i="1" lang="pt-PT" sz="1800" spc="-1" strike="noStrike">
                <a:solidFill>
                  <a:srgbClr val="44515f"/>
                </a:solidFill>
                <a:highlight>
                  <a:srgbClr val="ffffff"/>
                </a:highlight>
                <a:latin typeface="Arial"/>
                <a:ea typeface="Arial"/>
              </a:rPr>
              <a:t>Get status</a:t>
            </a:r>
            <a:r>
              <a:rPr b="1" lang="pt-PT" sz="1800" spc="-1" strike="noStrike">
                <a:solidFill>
                  <a:srgbClr val="44515f"/>
                </a:solidFill>
                <a:latin typeface="Arial"/>
                <a:ea typeface="Arial"/>
              </a:rPr>
              <a:t> request (GET)</a:t>
            </a:r>
            <a:endParaRPr b="0" lang="en-US" sz="1800" spc="-1" strike="noStrike">
              <a:solidFill>
                <a:srgbClr val="000000"/>
              </a:solidFill>
              <a:latin typeface="Arial"/>
            </a:endParaRPr>
          </a:p>
        </p:txBody>
      </p:sp>
      <p:sp>
        <p:nvSpPr>
          <p:cNvPr id="148"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r>
              <a:rPr b="0" lang="pt-PT" sz="1300" spc="-1" strike="noStrike">
                <a:solidFill>
                  <a:srgbClr val="0070c0"/>
                </a:solidFill>
                <a:latin typeface="Arial"/>
                <a:ea typeface="Arial"/>
              </a:rPr>
              <a:t>Returns Status from a KME to the calling SAE. Status contains information on keys available to be requested by a master SAE for a specified slave SAE.</a:t>
            </a:r>
            <a:endParaRPr b="0" lang="en-US" sz="1300" spc="-1" strike="noStrike">
              <a:solidFill>
                <a:srgbClr val="000000"/>
              </a:solidFill>
              <a:latin typeface="Arial"/>
            </a:endParaRPr>
          </a:p>
          <a:p>
            <a:pPr>
              <a:lnSpc>
                <a:spcPct val="110000"/>
              </a:lnSpc>
              <a:spcBef>
                <a:spcPts val="400"/>
              </a:spcBef>
              <a:buNone/>
              <a:tabLst>
                <a:tab algn="l" pos="0"/>
              </a:tabLst>
            </a:pPr>
            <a:endParaRPr b="0" lang="en-US" sz="1300" spc="-1" strike="noStrike">
              <a:solidFill>
                <a:srgbClr val="000000"/>
              </a:solidFill>
              <a:latin typeface="Arial"/>
            </a:endParaRPr>
          </a:p>
          <a:p>
            <a:pPr>
              <a:lnSpc>
                <a:spcPct val="110000"/>
              </a:lnSpc>
              <a:spcBef>
                <a:spcPts val="400"/>
              </a:spcBef>
              <a:buNone/>
              <a:tabLst>
                <a:tab algn="l" pos="0"/>
              </a:tabLst>
            </a:pPr>
            <a:r>
              <a:rPr b="0" lang="pt-PT" sz="1300" spc="-1" strike="noStrike">
                <a:solidFill>
                  <a:srgbClr val="7f7f7f"/>
                </a:solidFill>
                <a:latin typeface="Arial"/>
                <a:ea typeface="Arial"/>
              </a:rPr>
              <a:t>https://{KME_hostname}/api/v1/keys/{slave_SAE_ID}/status</a:t>
            </a:r>
            <a:endParaRPr b="0" lang="en-US" sz="1300" spc="-1" strike="noStrike">
              <a:solidFill>
                <a:srgbClr val="000000"/>
              </a:solidFill>
              <a:latin typeface="Arial"/>
            </a:endParaRPr>
          </a:p>
          <a:p>
            <a:pPr>
              <a:lnSpc>
                <a:spcPct val="110000"/>
              </a:lnSpc>
              <a:spcBef>
                <a:spcPts val="400"/>
              </a:spcBef>
              <a:buNone/>
              <a:tabLst>
                <a:tab algn="l" pos="0"/>
              </a:tabLst>
            </a:pPr>
            <a:endParaRPr b="0" lang="en-US" sz="1300" spc="-1" strike="noStrike">
              <a:solidFill>
                <a:srgbClr val="000000"/>
              </a:solidFill>
              <a:latin typeface="Arial"/>
            </a:endParaRPr>
          </a:p>
          <a:p>
            <a:pPr>
              <a:lnSpc>
                <a:spcPct val="110000"/>
              </a:lnSpc>
              <a:spcBef>
                <a:spcPts val="400"/>
              </a:spcBef>
              <a:spcAft>
                <a:spcPts val="400"/>
              </a:spcAft>
              <a:buNone/>
              <a:tabLst>
                <a:tab algn="l" pos="0"/>
              </a:tabLst>
            </a:pPr>
            <a:endParaRPr b="0" lang="en-US" sz="1300" spc="-1" strike="noStrike">
              <a:solidFill>
                <a:srgbClr val="000000"/>
              </a:solidFill>
              <a:latin typeface="Arial"/>
            </a:endParaRPr>
          </a:p>
        </p:txBody>
      </p:sp>
      <p:pic>
        <p:nvPicPr>
          <p:cNvPr id="149" name="Google Shape;259;p38" descr=""/>
          <p:cNvPicPr/>
          <p:nvPr/>
        </p:nvPicPr>
        <p:blipFill>
          <a:blip r:embed="rId1"/>
          <a:stretch/>
        </p:blipFill>
        <p:spPr>
          <a:xfrm>
            <a:off x="1103400" y="2176200"/>
            <a:ext cx="6738840" cy="2220120"/>
          </a:xfrm>
          <a:prstGeom prst="rect">
            <a:avLst/>
          </a:prstGeom>
          <a:ln w="0">
            <a:noFill/>
          </a:ln>
        </p:spPr>
      </p:pic>
      <p:sp>
        <p:nvSpPr>
          <p:cNvPr id="150" name="Google Shape;260;p38"/>
          <p:cNvSpPr/>
          <p:nvPr/>
        </p:nvSpPr>
        <p:spPr>
          <a:xfrm>
            <a:off x="2222280" y="4350960"/>
            <a:ext cx="4501440" cy="275040"/>
          </a:xfrm>
          <a:prstGeom prst="rect">
            <a:avLst/>
          </a:prstGeom>
          <a:noFill/>
          <a:ln w="0">
            <a:noFill/>
          </a:ln>
        </p:spPr>
        <p:style>
          <a:lnRef idx="0"/>
          <a:fillRef idx="0"/>
          <a:effectRef idx="0"/>
          <a:fontRef idx="minor"/>
        </p:style>
        <p:txBody>
          <a:bodyPr tIns="138240" bIns="138240" anchor="t">
            <a:spAutoFit/>
          </a:bodyPr>
          <a:p>
            <a:pPr algn="ctr">
              <a:lnSpc>
                <a:spcPct val="100000"/>
              </a:lnSpc>
              <a:buNone/>
              <a:tabLst>
                <a:tab algn="l" pos="0"/>
              </a:tabLst>
            </a:pPr>
            <a:r>
              <a:rPr b="0" lang="pt-PT" sz="900" spc="-1" strike="noStrike">
                <a:solidFill>
                  <a:srgbClr val="7f7f7f"/>
                </a:solidFill>
                <a:latin typeface="Arial"/>
                <a:ea typeface="Arial"/>
              </a:rPr>
              <a:t>Response data model</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75480" y="1064520"/>
            <a:ext cx="6594120" cy="1206000"/>
          </a:xfrm>
          <a:prstGeom prst="rect">
            <a:avLst/>
          </a:prstGeom>
          <a:noFill/>
          <a:ln w="0">
            <a:noFill/>
          </a:ln>
        </p:spPr>
        <p:txBody>
          <a:bodyPr lIns="67680" rIns="67680" tIns="67680" bIns="67680" anchor="b">
            <a:noAutofit/>
          </a:bodyPr>
          <a:p>
            <a:pPr algn="ctr">
              <a:lnSpc>
                <a:spcPct val="100000"/>
              </a:lnSpc>
              <a:buNone/>
              <a:tabLst>
                <a:tab algn="l" pos="0"/>
              </a:tabLst>
            </a:pPr>
            <a:r>
              <a:rPr b="1" lang="pt-PT" sz="4000" spc="-1" strike="noStrike">
                <a:solidFill>
                  <a:srgbClr val="44515f"/>
                </a:solidFill>
                <a:latin typeface="Arial"/>
                <a:ea typeface="Arial"/>
              </a:rPr>
              <a:t>ETSI GS QKD 004</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i="1" lang="pt-PT" sz="1800" spc="-1" strike="noStrike">
                <a:solidFill>
                  <a:srgbClr val="44515f"/>
                </a:solidFill>
                <a:latin typeface="Arial"/>
                <a:ea typeface="Arial"/>
              </a:rPr>
              <a:t>Get key </a:t>
            </a:r>
            <a:r>
              <a:rPr b="1" lang="pt-PT" sz="1800" spc="-1" strike="noStrike">
                <a:solidFill>
                  <a:srgbClr val="44515f"/>
                </a:solidFill>
                <a:latin typeface="Arial"/>
                <a:ea typeface="Arial"/>
              </a:rPr>
              <a:t>request (POST or GET )</a:t>
            </a:r>
            <a:endParaRPr b="0" lang="en-US" sz="1800" spc="-1" strike="noStrike">
              <a:solidFill>
                <a:srgbClr val="000000"/>
              </a:solidFill>
              <a:latin typeface="Arial"/>
            </a:endParaRPr>
          </a:p>
        </p:txBody>
      </p:sp>
      <p:sp>
        <p:nvSpPr>
          <p:cNvPr id="152"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r>
              <a:rPr b="0" lang="pt-PT" sz="1300" spc="-1" strike="noStrike">
                <a:solidFill>
                  <a:srgbClr val="0070c0"/>
                </a:solidFill>
                <a:latin typeface="Arial"/>
                <a:ea typeface="Arial"/>
              </a:rPr>
              <a:t>Returns Key container data from the KME to the calling master SAE. Key container data contains one or more keys. The slave SAE specified by the slave_SAE_ID parameter may subsequently request matching keys from a remote KME using key_ID ids from the returned Key container.</a:t>
            </a:r>
            <a:endParaRPr b="0" lang="en-US" sz="1300" spc="-1" strike="noStrike">
              <a:solidFill>
                <a:srgbClr val="000000"/>
              </a:solidFill>
              <a:latin typeface="Arial"/>
            </a:endParaRPr>
          </a:p>
          <a:p>
            <a:pPr>
              <a:lnSpc>
                <a:spcPct val="110000"/>
              </a:lnSpc>
              <a:spcBef>
                <a:spcPts val="400"/>
              </a:spcBef>
              <a:buNone/>
              <a:tabLst>
                <a:tab algn="l" pos="0"/>
              </a:tabLst>
            </a:pPr>
            <a:endParaRPr b="0" lang="en-US" sz="1300" spc="-1" strike="noStrike">
              <a:solidFill>
                <a:srgbClr val="000000"/>
              </a:solidFill>
              <a:latin typeface="Arial"/>
            </a:endParaRPr>
          </a:p>
          <a:p>
            <a:pPr>
              <a:lnSpc>
                <a:spcPct val="110000"/>
              </a:lnSpc>
              <a:spcBef>
                <a:spcPts val="400"/>
              </a:spcBef>
              <a:buNone/>
              <a:tabLst>
                <a:tab algn="l" pos="0"/>
              </a:tabLst>
            </a:pPr>
            <a:r>
              <a:rPr b="0" lang="pt-PT" sz="1300" spc="-1" strike="noStrike">
                <a:solidFill>
                  <a:srgbClr val="0070c0"/>
                </a:solidFill>
                <a:latin typeface="Arial"/>
                <a:ea typeface="Arial"/>
              </a:rPr>
              <a:t>POST -&gt; </a:t>
            </a:r>
            <a:r>
              <a:rPr b="0" lang="pt-PT" sz="1300" spc="-1" strike="noStrike" u="sng">
                <a:solidFill>
                  <a:srgbClr val="9e9e9e"/>
                </a:solidFill>
                <a:uFillTx/>
                <a:latin typeface="Arial"/>
                <a:ea typeface="Arial"/>
                <a:hlinkClick r:id="rId1"/>
              </a:rPr>
              <a:t>https://{KME_hostname}/api/v1/keys/{slave_SAE_ID}/enc_keys</a:t>
            </a:r>
            <a:endParaRPr b="0" lang="en-US" sz="1300" spc="-1" strike="noStrike">
              <a:solidFill>
                <a:srgbClr val="000000"/>
              </a:solidFill>
              <a:latin typeface="Arial"/>
            </a:endParaRPr>
          </a:p>
          <a:p>
            <a:pPr>
              <a:lnSpc>
                <a:spcPct val="110000"/>
              </a:lnSpc>
              <a:spcBef>
                <a:spcPts val="400"/>
              </a:spcBef>
              <a:buNone/>
              <a:tabLst>
                <a:tab algn="l" pos="0"/>
              </a:tabLst>
            </a:pPr>
            <a:r>
              <a:rPr b="0" lang="pt-PT" sz="1300" spc="-1" strike="noStrike">
                <a:solidFill>
                  <a:srgbClr val="0070c0"/>
                </a:solidFill>
                <a:latin typeface="Arial"/>
                <a:ea typeface="Arial"/>
              </a:rPr>
              <a:t>GET -&gt; </a:t>
            </a:r>
            <a:r>
              <a:rPr b="0" lang="pt-PT" sz="1300" spc="-1" strike="noStrike" u="sng">
                <a:solidFill>
                  <a:srgbClr val="9e9e9e"/>
                </a:solidFill>
                <a:uFillTx/>
                <a:latin typeface="Arial"/>
                <a:ea typeface="Arial"/>
                <a:hlinkClick r:id="rId2"/>
              </a:rPr>
              <a:t>https://{KME_hostname}/api/v1/keys/{slave_SAE_ID}/enc_keys?number={n}&amp;size=</a:t>
            </a:r>
            <a:r>
              <a:rPr b="0" lang="pt-PT" sz="1300" spc="-1" strike="noStrike">
                <a:solidFill>
                  <a:srgbClr val="7f7f7f"/>
                </a:solidFill>
                <a:latin typeface="Arial"/>
                <a:ea typeface="Arial"/>
              </a:rPr>
              <a:t>{s}</a:t>
            </a:r>
            <a:endParaRPr b="0" lang="en-US" sz="1300" spc="-1" strike="noStrike">
              <a:solidFill>
                <a:srgbClr val="000000"/>
              </a:solidFill>
              <a:latin typeface="Arial"/>
            </a:endParaRPr>
          </a:p>
          <a:p>
            <a:pPr>
              <a:lnSpc>
                <a:spcPct val="110000"/>
              </a:lnSpc>
              <a:spcBef>
                <a:spcPts val="400"/>
              </a:spcBef>
              <a:buNone/>
              <a:tabLst>
                <a:tab algn="l" pos="0"/>
              </a:tabLst>
            </a:pPr>
            <a:endParaRPr b="0" lang="en-US" sz="1300" spc="-1" strike="noStrike">
              <a:solidFill>
                <a:srgbClr val="000000"/>
              </a:solidFill>
              <a:latin typeface="Arial"/>
            </a:endParaRPr>
          </a:p>
          <a:p>
            <a:pPr>
              <a:lnSpc>
                <a:spcPct val="110000"/>
              </a:lnSpc>
              <a:spcBef>
                <a:spcPts val="400"/>
              </a:spcBef>
              <a:spcAft>
                <a:spcPts val="400"/>
              </a:spcAft>
              <a:buNone/>
              <a:tabLst>
                <a:tab algn="l" pos="0"/>
              </a:tabLst>
            </a:pPr>
            <a:endParaRPr b="0" lang="en-US" sz="1300" spc="-1" strike="noStrike">
              <a:solidFill>
                <a:srgbClr val="000000"/>
              </a:solidFill>
              <a:latin typeface="Arial"/>
            </a:endParaRPr>
          </a:p>
        </p:txBody>
      </p:sp>
      <p:pic>
        <p:nvPicPr>
          <p:cNvPr id="153" name="Google Shape;267;p39" descr=""/>
          <p:cNvPicPr/>
          <p:nvPr/>
        </p:nvPicPr>
        <p:blipFill>
          <a:blip r:embed="rId3"/>
          <a:stretch/>
        </p:blipFill>
        <p:spPr>
          <a:xfrm>
            <a:off x="1521720" y="2612520"/>
            <a:ext cx="5902560" cy="1747800"/>
          </a:xfrm>
          <a:prstGeom prst="rect">
            <a:avLst/>
          </a:prstGeom>
          <a:ln w="0">
            <a:noFill/>
          </a:ln>
        </p:spPr>
      </p:pic>
      <p:sp>
        <p:nvSpPr>
          <p:cNvPr id="154" name="Google Shape;268;p39"/>
          <p:cNvSpPr/>
          <p:nvPr/>
        </p:nvSpPr>
        <p:spPr>
          <a:xfrm>
            <a:off x="2222280" y="4350960"/>
            <a:ext cx="4501440" cy="275040"/>
          </a:xfrm>
          <a:prstGeom prst="rect">
            <a:avLst/>
          </a:prstGeom>
          <a:noFill/>
          <a:ln w="0">
            <a:noFill/>
          </a:ln>
        </p:spPr>
        <p:style>
          <a:lnRef idx="0"/>
          <a:fillRef idx="0"/>
          <a:effectRef idx="0"/>
          <a:fontRef idx="minor"/>
        </p:style>
        <p:txBody>
          <a:bodyPr tIns="138240" bIns="138240" anchor="t">
            <a:spAutoFit/>
          </a:bodyPr>
          <a:p>
            <a:pPr algn="ctr">
              <a:lnSpc>
                <a:spcPct val="100000"/>
              </a:lnSpc>
              <a:buNone/>
              <a:tabLst>
                <a:tab algn="l" pos="0"/>
              </a:tabLst>
            </a:pPr>
            <a:r>
              <a:rPr b="0" lang="pt-PT" sz="900" spc="-1" strike="noStrike">
                <a:solidFill>
                  <a:srgbClr val="7f7f7f"/>
                </a:solidFill>
                <a:latin typeface="Arial"/>
                <a:ea typeface="Arial"/>
              </a:rPr>
              <a:t>POST request data model</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i="1" lang="pt-PT" sz="1800" spc="-1" strike="noStrike">
                <a:solidFill>
                  <a:srgbClr val="44515f"/>
                </a:solidFill>
                <a:latin typeface="Arial"/>
                <a:ea typeface="Arial"/>
              </a:rPr>
              <a:t>Get key with key IDs </a:t>
            </a:r>
            <a:r>
              <a:rPr b="1" lang="pt-PT" sz="1800" spc="-1" strike="noStrike">
                <a:solidFill>
                  <a:srgbClr val="44515f"/>
                </a:solidFill>
                <a:latin typeface="Arial"/>
                <a:ea typeface="Arial"/>
              </a:rPr>
              <a:t>request (POST or GET)</a:t>
            </a:r>
            <a:endParaRPr b="0" lang="en-US" sz="1800" spc="-1" strike="noStrike">
              <a:solidFill>
                <a:srgbClr val="000000"/>
              </a:solidFill>
              <a:latin typeface="Arial"/>
            </a:endParaRPr>
          </a:p>
        </p:txBody>
      </p:sp>
      <p:sp>
        <p:nvSpPr>
          <p:cNvPr id="156"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r>
              <a:rPr b="0" lang="pt-PT" sz="1300" spc="-1" strike="noStrike">
                <a:solidFill>
                  <a:srgbClr val="0070c0"/>
                </a:solidFill>
                <a:latin typeface="Arial"/>
                <a:ea typeface="Arial"/>
              </a:rPr>
              <a:t>Returns Key container from the KME to the calling slave SAE. Key container contains keys matching those previously delivered to a remote master SAE based on the Key IDs supplied from the remote master SAE in response to its call to Get key.</a:t>
            </a:r>
            <a:endParaRPr b="0" lang="en-US" sz="1300" spc="-1" strike="noStrike">
              <a:solidFill>
                <a:srgbClr val="000000"/>
              </a:solidFill>
              <a:latin typeface="Arial"/>
            </a:endParaRPr>
          </a:p>
          <a:p>
            <a:pPr>
              <a:lnSpc>
                <a:spcPct val="110000"/>
              </a:lnSpc>
              <a:spcBef>
                <a:spcPts val="400"/>
              </a:spcBef>
              <a:buNone/>
              <a:tabLst>
                <a:tab algn="l" pos="0"/>
              </a:tabLst>
            </a:pPr>
            <a:endParaRPr b="0" lang="en-US" sz="1300" spc="-1" strike="noStrike">
              <a:solidFill>
                <a:srgbClr val="000000"/>
              </a:solidFill>
              <a:latin typeface="Arial"/>
            </a:endParaRPr>
          </a:p>
          <a:p>
            <a:pPr>
              <a:lnSpc>
                <a:spcPct val="110000"/>
              </a:lnSpc>
              <a:spcBef>
                <a:spcPts val="400"/>
              </a:spcBef>
              <a:buNone/>
              <a:tabLst>
                <a:tab algn="l" pos="0"/>
              </a:tabLst>
            </a:pPr>
            <a:r>
              <a:rPr b="0" lang="pt-PT" sz="1300" spc="-1" strike="noStrike">
                <a:solidFill>
                  <a:srgbClr val="0070c0"/>
                </a:solidFill>
                <a:latin typeface="Arial"/>
                <a:ea typeface="Arial"/>
              </a:rPr>
              <a:t>POST -&gt; </a:t>
            </a:r>
            <a:r>
              <a:rPr b="0" lang="pt-PT" sz="1300" spc="-1" strike="noStrike">
                <a:solidFill>
                  <a:srgbClr val="7f7f7f"/>
                </a:solidFill>
                <a:latin typeface="Arial"/>
                <a:ea typeface="Arial"/>
              </a:rPr>
              <a:t>https://{KME_hostname}/api/v1/keys/{master_SAE_ID}/dec_keys</a:t>
            </a:r>
            <a:endParaRPr b="0" lang="en-US" sz="1300" spc="-1" strike="noStrike">
              <a:solidFill>
                <a:srgbClr val="000000"/>
              </a:solidFill>
              <a:latin typeface="Arial"/>
            </a:endParaRPr>
          </a:p>
          <a:p>
            <a:pPr>
              <a:lnSpc>
                <a:spcPct val="110000"/>
              </a:lnSpc>
              <a:spcBef>
                <a:spcPts val="400"/>
              </a:spcBef>
              <a:spcAft>
                <a:spcPts val="400"/>
              </a:spcAft>
              <a:buNone/>
              <a:tabLst>
                <a:tab algn="l" pos="0"/>
              </a:tabLst>
            </a:pPr>
            <a:r>
              <a:rPr b="0" lang="pt-PT" sz="1300" spc="-1" strike="noStrike">
                <a:solidFill>
                  <a:srgbClr val="0070c0"/>
                </a:solidFill>
                <a:latin typeface="Arial"/>
                <a:ea typeface="Arial"/>
              </a:rPr>
              <a:t>GET -&gt; </a:t>
            </a:r>
            <a:r>
              <a:rPr b="0" lang="pt-PT" sz="1300" spc="-1" strike="noStrike">
                <a:solidFill>
                  <a:srgbClr val="7f7f7f"/>
                </a:solidFill>
                <a:latin typeface="Arial"/>
                <a:ea typeface="Arial"/>
              </a:rPr>
              <a:t>https://{KME_hostname}/api/v1/keys/{slave_SAE_ID}/dec_keys?key_ID={UUID}</a:t>
            </a:r>
            <a:endParaRPr b="0" lang="en-US" sz="1300" spc="-1" strike="noStrike">
              <a:solidFill>
                <a:srgbClr val="000000"/>
              </a:solidFill>
              <a:latin typeface="Arial"/>
            </a:endParaRPr>
          </a:p>
        </p:txBody>
      </p:sp>
      <p:pic>
        <p:nvPicPr>
          <p:cNvPr id="157" name="Google Shape;275;p40" descr=""/>
          <p:cNvPicPr/>
          <p:nvPr/>
        </p:nvPicPr>
        <p:blipFill>
          <a:blip r:embed="rId1"/>
          <a:stretch/>
        </p:blipFill>
        <p:spPr>
          <a:xfrm>
            <a:off x="1300680" y="2730960"/>
            <a:ext cx="6543720" cy="1081800"/>
          </a:xfrm>
          <a:prstGeom prst="rect">
            <a:avLst/>
          </a:prstGeom>
          <a:ln w="0">
            <a:noFill/>
          </a:ln>
        </p:spPr>
      </p:pic>
      <p:sp>
        <p:nvSpPr>
          <p:cNvPr id="158" name="Google Shape;276;p40"/>
          <p:cNvSpPr/>
          <p:nvPr/>
        </p:nvSpPr>
        <p:spPr>
          <a:xfrm>
            <a:off x="2222280" y="3813480"/>
            <a:ext cx="4501440" cy="275040"/>
          </a:xfrm>
          <a:prstGeom prst="rect">
            <a:avLst/>
          </a:prstGeom>
          <a:noFill/>
          <a:ln w="0">
            <a:noFill/>
          </a:ln>
        </p:spPr>
        <p:style>
          <a:lnRef idx="0"/>
          <a:fillRef idx="0"/>
          <a:effectRef idx="0"/>
          <a:fontRef idx="minor"/>
        </p:style>
        <p:txBody>
          <a:bodyPr tIns="138240" bIns="138240" anchor="t">
            <a:spAutoFit/>
          </a:bodyPr>
          <a:p>
            <a:pPr algn="ctr">
              <a:lnSpc>
                <a:spcPct val="100000"/>
              </a:lnSpc>
              <a:buNone/>
              <a:tabLst>
                <a:tab algn="l" pos="0"/>
              </a:tabLst>
            </a:pPr>
            <a:r>
              <a:rPr b="0" lang="pt-PT" sz="900" spc="-1" strike="noStrike">
                <a:solidFill>
                  <a:srgbClr val="7f7f7f"/>
                </a:solidFill>
                <a:latin typeface="Arial"/>
                <a:ea typeface="Arial"/>
              </a:rPr>
              <a:t>POST request data model</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GOAL</a:t>
            </a:r>
            <a:endParaRPr b="0" lang="en-US" sz="2500" spc="-1" strike="noStrike">
              <a:solidFill>
                <a:srgbClr val="000000"/>
              </a:solidFill>
              <a:latin typeface="Arial"/>
            </a:endParaRPr>
          </a:p>
        </p:txBody>
      </p:sp>
      <p:sp>
        <p:nvSpPr>
          <p:cNvPr id="111"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a:lnSpc>
                <a:spcPct val="110000"/>
              </a:lnSpc>
              <a:spcBef>
                <a:spcPts val="201"/>
              </a:spcBef>
              <a:spcAft>
                <a:spcPts val="400"/>
              </a:spcAft>
              <a:buNone/>
              <a:tabLst>
                <a:tab algn="l" pos="0"/>
              </a:tabLst>
            </a:pPr>
            <a:r>
              <a:rPr b="1" lang="pt-PT" sz="2400" spc="-1" strike="noStrike">
                <a:solidFill>
                  <a:srgbClr val="0070c0"/>
                </a:solidFill>
                <a:latin typeface="Arial"/>
                <a:ea typeface="Arial"/>
              </a:rPr>
              <a:t>Specify a API between QKD(Quantum Key Distribution) key manager and the applications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endParaRPr b="0" lang="en-US" sz="1400" spc="-1" strike="noStrike">
              <a:solidFill>
                <a:srgbClr val="000000"/>
              </a:solidFill>
              <a:latin typeface="Arial"/>
            </a:endParaRPr>
          </a:p>
        </p:txBody>
      </p:sp>
      <p:sp>
        <p:nvSpPr>
          <p:cNvPr id="113"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14" name="Google Shape;164;p23" descr=""/>
          <p:cNvPicPr/>
          <p:nvPr/>
        </p:nvPicPr>
        <p:blipFill>
          <a:blip r:embed="rId1"/>
          <a:stretch/>
        </p:blipFill>
        <p:spPr>
          <a:xfrm>
            <a:off x="1474200" y="743760"/>
            <a:ext cx="5997240" cy="3655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QKD Application Interface API Specification</a:t>
            </a:r>
            <a:endParaRPr b="0" lang="en-US" sz="2500" spc="-1" strike="noStrike">
              <a:solidFill>
                <a:srgbClr val="000000"/>
              </a:solidFill>
              <a:latin typeface="Arial"/>
            </a:endParaRPr>
          </a:p>
        </p:txBody>
      </p:sp>
      <p:sp>
        <p:nvSpPr>
          <p:cNvPr id="116" name="PlaceHolder 2"/>
          <p:cNvSpPr>
            <a:spLocks noGrp="1"/>
          </p:cNvSpPr>
          <p:nvPr>
            <p:ph/>
          </p:nvPr>
        </p:nvSpPr>
        <p:spPr>
          <a:xfrm>
            <a:off x="352440" y="684000"/>
            <a:ext cx="824112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endParaRPr b="0" lang="en-US" sz="1300" spc="-1" strike="noStrike">
              <a:solidFill>
                <a:srgbClr val="000000"/>
              </a:solidFill>
              <a:latin typeface="Arial"/>
            </a:endParaRPr>
          </a:p>
          <a:p>
            <a:pPr marL="457200" indent="-311040">
              <a:lnSpc>
                <a:spcPct val="110000"/>
              </a:lnSpc>
              <a:spcBef>
                <a:spcPts val="400"/>
              </a:spcBef>
              <a:buClr>
                <a:srgbClr val="828a8d"/>
              </a:buClr>
              <a:buFont typeface="Arial"/>
              <a:buChar char="●"/>
              <a:tabLst>
                <a:tab algn="l" pos="0"/>
              </a:tabLst>
            </a:pPr>
            <a:r>
              <a:rPr b="1" lang="pt-PT" sz="1300" spc="-1" strike="noStrike">
                <a:solidFill>
                  <a:srgbClr val="828a8d"/>
                </a:solidFill>
                <a:latin typeface="Arial"/>
                <a:ea typeface="Arial"/>
              </a:rPr>
              <a:t>OPEN_CONNECT - </a:t>
            </a:r>
            <a:r>
              <a:rPr b="0" lang="pt-PT" sz="1300" spc="-1" strike="noStrike">
                <a:solidFill>
                  <a:srgbClr val="828a8d"/>
                </a:solidFill>
                <a:latin typeface="Arial"/>
                <a:ea typeface="Arial"/>
              </a:rPr>
              <a:t>Reserve an association (Key_stream_ID) for a set of future keys at both ends of the QKD link through this distributed QKD key management layer and establish a set of parameters that define the expected levels of key service. Blocking request with timeout;</a:t>
            </a:r>
            <a:endParaRPr b="0" lang="en-US" sz="1300" spc="-1" strike="noStrike">
              <a:solidFill>
                <a:srgbClr val="000000"/>
              </a:solidFill>
              <a:latin typeface="Arial"/>
            </a:endParaRPr>
          </a:p>
          <a:p>
            <a:pPr marL="457200" indent="-311040">
              <a:lnSpc>
                <a:spcPct val="110000"/>
              </a:lnSpc>
              <a:buClr>
                <a:srgbClr val="828a8d"/>
              </a:buClr>
              <a:buFont typeface="Arial"/>
              <a:buChar char="●"/>
              <a:tabLst>
                <a:tab algn="l" pos="0"/>
              </a:tabLst>
            </a:pPr>
            <a:r>
              <a:rPr b="1" lang="pt-PT" sz="1300" spc="-1" strike="noStrike">
                <a:solidFill>
                  <a:srgbClr val="828a8d"/>
                </a:solidFill>
                <a:latin typeface="Arial"/>
                <a:ea typeface="Arial"/>
              </a:rPr>
              <a:t>CLOSE - </a:t>
            </a:r>
            <a:r>
              <a:rPr b="0" lang="pt-PT" sz="1300" spc="-1" strike="noStrike">
                <a:solidFill>
                  <a:srgbClr val="828a8d"/>
                </a:solidFill>
                <a:latin typeface="Arial"/>
                <a:ea typeface="Arial"/>
              </a:rPr>
              <a:t>Terminate the association established for this Key_stream_ID. No further keys shall be allocated for this Key_stream_ID after the association has been closed. Any unused keys will be held until the termination happens at the other end of the link or until the Time To Live (TTL) QoS parameter expires.</a:t>
            </a:r>
            <a:endParaRPr b="0" lang="en-US" sz="1300" spc="-1" strike="noStrike">
              <a:solidFill>
                <a:srgbClr val="000000"/>
              </a:solidFill>
              <a:latin typeface="Arial"/>
            </a:endParaRPr>
          </a:p>
          <a:p>
            <a:pPr marL="457200" indent="-311040">
              <a:lnSpc>
                <a:spcPct val="110000"/>
              </a:lnSpc>
              <a:buClr>
                <a:srgbClr val="828a8d"/>
              </a:buClr>
              <a:buFont typeface="Arial"/>
              <a:buChar char="●"/>
              <a:tabLst>
                <a:tab algn="l" pos="0"/>
              </a:tabLst>
            </a:pPr>
            <a:r>
              <a:rPr b="1" lang="pt-PT" sz="1300" spc="-1" strike="noStrike">
                <a:solidFill>
                  <a:srgbClr val="828a8d"/>
                </a:solidFill>
                <a:latin typeface="Arial"/>
                <a:ea typeface="Arial"/>
              </a:rPr>
              <a:t>GET_KEY - </a:t>
            </a:r>
            <a:r>
              <a:rPr b="0" lang="pt-PT" sz="1300" spc="-1" strike="noStrike">
                <a:solidFill>
                  <a:srgbClr val="828a8d"/>
                </a:solidFill>
                <a:latin typeface="Arial"/>
                <a:ea typeface="Arial"/>
              </a:rPr>
              <a:t>obtain a specific amount of key material for a given Key_stream_ID. The function returns the requested key, along with an index value for synchronization purposes, and may also include metadata if requested. The QKD key manager is responsible for reserving and synchronizing the keys at both ends of the QKD link. The function returns with a status indicating success or failure.</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GENERIC INTERFACE</a:t>
            </a:r>
            <a:endParaRPr b="0" lang="en-US" sz="2500" spc="-1" strike="noStrike">
              <a:solidFill>
                <a:srgbClr val="000000"/>
              </a:solidFill>
              <a:latin typeface="Arial"/>
            </a:endParaRPr>
          </a:p>
        </p:txBody>
      </p:sp>
      <p:sp>
        <p:nvSpPr>
          <p:cNvPr id="118" name="PlaceHolder 2"/>
          <p:cNvSpPr>
            <a:spLocks noGrp="1"/>
          </p:cNvSpPr>
          <p:nvPr>
            <p:ph/>
          </p:nvPr>
        </p:nvSpPr>
        <p:spPr>
          <a:xfrm>
            <a:off x="981000" y="1066680"/>
            <a:ext cx="7637760" cy="3585960"/>
          </a:xfrm>
          <a:prstGeom prst="rect">
            <a:avLst/>
          </a:prstGeom>
          <a:noFill/>
          <a:ln w="0">
            <a:noFill/>
          </a:ln>
        </p:spPr>
        <p:txBody>
          <a:bodyPr lIns="68400" rIns="68400" tIns="68400" bIns="68400" anchor="t">
            <a:noAutofit/>
          </a:bodyPr>
          <a:p>
            <a:pPr>
              <a:lnSpc>
                <a:spcPct val="110000"/>
              </a:lnSpc>
              <a:spcBef>
                <a:spcPts val="201"/>
              </a:spcBef>
              <a:buNone/>
              <a:tabLst>
                <a:tab algn="l" pos="0"/>
              </a:tabLst>
            </a:pPr>
            <a:r>
              <a:rPr b="0" lang="pt-PT" sz="1300" spc="-1" strike="noStrike">
                <a:solidFill>
                  <a:srgbClr val="808080"/>
                </a:solidFill>
                <a:latin typeface="Arial"/>
                <a:ea typeface="Arial"/>
              </a:rPr>
              <a:t>Interface QKD (</a:t>
            </a:r>
            <a:endParaRPr b="0" lang="en-US" sz="1300" spc="-1" strike="noStrike">
              <a:solidFill>
                <a:srgbClr val="000000"/>
              </a:solidFill>
              <a:latin typeface="Arial"/>
            </a:endParaRPr>
          </a:p>
          <a:p>
            <a:pPr>
              <a:lnSpc>
                <a:spcPct val="110000"/>
              </a:lnSpc>
              <a:spcBef>
                <a:spcPts val="400"/>
              </a:spcBef>
              <a:buNone/>
              <a:tabLst>
                <a:tab algn="l" pos="0"/>
              </a:tabLst>
            </a:pPr>
            <a:r>
              <a:rPr b="0" lang="pt-PT" sz="1300" spc="-1" strike="noStrike">
                <a:solidFill>
                  <a:srgbClr val="808080"/>
                </a:solidFill>
                <a:latin typeface="Arial"/>
                <a:ea typeface="Arial"/>
              </a:rPr>
              <a:t>          </a:t>
            </a:r>
            <a:r>
              <a:rPr b="0" lang="pt-PT" sz="1300" spc="-1" strike="noStrike">
                <a:solidFill>
                  <a:srgbClr val="808080"/>
                </a:solidFill>
                <a:latin typeface="Arial"/>
                <a:ea typeface="Arial"/>
              </a:rPr>
              <a:t>OPEN_CONNECT (in source, in destination, inout QOS, inout Key_stream_ID, out status);</a:t>
            </a:r>
            <a:endParaRPr b="0" lang="en-US" sz="1300" spc="-1" strike="noStrike">
              <a:solidFill>
                <a:srgbClr val="000000"/>
              </a:solidFill>
              <a:latin typeface="Arial"/>
            </a:endParaRPr>
          </a:p>
          <a:p>
            <a:pPr marL="457200">
              <a:lnSpc>
                <a:spcPct val="110000"/>
              </a:lnSpc>
              <a:spcBef>
                <a:spcPts val="400"/>
              </a:spcBef>
              <a:buNone/>
              <a:tabLst>
                <a:tab algn="l" pos="0"/>
              </a:tabLst>
            </a:pPr>
            <a:r>
              <a:rPr b="0" lang="pt-PT" sz="1300" spc="-1" strike="noStrike">
                <a:solidFill>
                  <a:srgbClr val="808080"/>
                </a:solidFill>
                <a:latin typeface="Arial"/>
                <a:ea typeface="Arial"/>
              </a:rPr>
              <a:t>GET_KEY (in Key_stream_ID, inout index, out Key_buffer, inout Metadata, out status);</a:t>
            </a:r>
            <a:endParaRPr b="0" lang="en-US" sz="1300" spc="-1" strike="noStrike">
              <a:solidFill>
                <a:srgbClr val="000000"/>
              </a:solidFill>
              <a:latin typeface="Arial"/>
            </a:endParaRPr>
          </a:p>
          <a:p>
            <a:pPr marL="457200">
              <a:lnSpc>
                <a:spcPct val="110000"/>
              </a:lnSpc>
              <a:spcBef>
                <a:spcPts val="400"/>
              </a:spcBef>
              <a:buNone/>
              <a:tabLst>
                <a:tab algn="l" pos="0"/>
              </a:tabLst>
            </a:pPr>
            <a:r>
              <a:rPr b="0" lang="pt-PT" sz="1300" spc="-1" strike="noStrike">
                <a:solidFill>
                  <a:srgbClr val="808080"/>
                </a:solidFill>
                <a:latin typeface="Arial"/>
                <a:ea typeface="Arial"/>
              </a:rPr>
              <a:t>CLOSE (in Key_stream_ID, out status);</a:t>
            </a:r>
            <a:endParaRPr b="0" lang="en-US" sz="1300" spc="-1" strike="noStrike">
              <a:solidFill>
                <a:srgbClr val="000000"/>
              </a:solidFill>
              <a:latin typeface="Arial"/>
            </a:endParaRPr>
          </a:p>
          <a:p>
            <a:pPr>
              <a:lnSpc>
                <a:spcPct val="110000"/>
              </a:lnSpc>
              <a:spcBef>
                <a:spcPts val="400"/>
              </a:spcBef>
              <a:spcAft>
                <a:spcPts val="400"/>
              </a:spcAft>
              <a:buNone/>
              <a:tabLst>
                <a:tab algn="l" pos="0"/>
              </a:tabLst>
            </a:pPr>
            <a:r>
              <a:rPr b="0" lang="pt-PT" sz="1300" spc="-1" strike="noStrike">
                <a:solidFill>
                  <a:srgbClr val="808080"/>
                </a:solidFill>
                <a:latin typeface="Arial"/>
                <a:ea typeface="Arial"/>
              </a:rPr>
              <a:t>)</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2500" spc="-1" strike="noStrike">
                <a:solidFill>
                  <a:srgbClr val="44515f"/>
                </a:solidFill>
                <a:latin typeface="Arial"/>
                <a:ea typeface="Arial"/>
              </a:rPr>
              <a:t>Quality of Service parameters</a:t>
            </a:r>
            <a:endParaRPr b="0" lang="en-US" sz="2500" spc="-1" strike="noStrike">
              <a:solidFill>
                <a:srgbClr val="000000"/>
              </a:solidFill>
              <a:latin typeface="Arial"/>
            </a:endParaRPr>
          </a:p>
        </p:txBody>
      </p:sp>
      <p:sp>
        <p:nvSpPr>
          <p:cNvPr id="120"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pPr marL="457200" indent="-311040">
              <a:lnSpc>
                <a:spcPct val="110000"/>
              </a:lnSpc>
              <a:spcBef>
                <a:spcPts val="201"/>
              </a:spcBef>
              <a:buClr>
                <a:srgbClr val="828a8d"/>
              </a:buClr>
              <a:buFont typeface="Arial"/>
              <a:buChar char="●"/>
            </a:pPr>
            <a:r>
              <a:rPr b="1" lang="pt-PT" sz="1300" spc="-1" strike="noStrike">
                <a:solidFill>
                  <a:srgbClr val="828a8d"/>
                </a:solidFill>
                <a:latin typeface="Arial"/>
                <a:ea typeface="Arial"/>
              </a:rPr>
              <a:t>Key_chunck_size - </a:t>
            </a:r>
            <a:r>
              <a:rPr b="0" lang="pt-PT" sz="1300" spc="-1" strike="noStrike">
                <a:solidFill>
                  <a:srgbClr val="828a8d"/>
                </a:solidFill>
                <a:latin typeface="Arial"/>
                <a:ea typeface="Arial"/>
              </a:rPr>
              <a:t>length of the key buffer, in Bytes, requested by the app.</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Max_bps - </a:t>
            </a:r>
            <a:r>
              <a:rPr b="0" lang="pt-PT" sz="1300" spc="-1" strike="noStrike">
                <a:solidFill>
                  <a:srgbClr val="828a8d"/>
                </a:solidFill>
                <a:latin typeface="Arial"/>
                <a:ea typeface="Arial"/>
              </a:rPr>
              <a:t>Maximum key rate, in bps, requested by the app.</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Min_bps - </a:t>
            </a:r>
            <a:r>
              <a:rPr b="0" lang="pt-PT" sz="1300" spc="-1" strike="noStrike">
                <a:solidFill>
                  <a:srgbClr val="828a8d"/>
                </a:solidFill>
                <a:latin typeface="Arial"/>
                <a:ea typeface="Arial"/>
              </a:rPr>
              <a:t>Minimum key rate, in bps, requested by the app.</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Jitter - </a:t>
            </a:r>
            <a:r>
              <a:rPr b="0" lang="pt-PT" sz="1300" spc="-1" strike="noStrike">
                <a:solidFill>
                  <a:srgbClr val="828a8d"/>
                </a:solidFill>
                <a:latin typeface="Arial"/>
                <a:ea typeface="Arial"/>
              </a:rPr>
              <a:t>Maximum expected deviation for key delivery.</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Priority - </a:t>
            </a:r>
            <a:r>
              <a:rPr b="0" lang="pt-PT" sz="1300" spc="-1" strike="noStrike">
                <a:solidFill>
                  <a:srgbClr val="828a8d"/>
                </a:solidFill>
                <a:latin typeface="Arial"/>
                <a:ea typeface="Arial"/>
              </a:rPr>
              <a:t>Priority of the request (to be defined).</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Timeout - </a:t>
            </a:r>
            <a:r>
              <a:rPr b="0" lang="pt-PT" sz="1300" spc="-1" strike="noStrike">
                <a:solidFill>
                  <a:srgbClr val="828a8d"/>
                </a:solidFill>
                <a:latin typeface="Arial"/>
                <a:ea typeface="Arial"/>
              </a:rPr>
              <a:t>time, msec, after which the call will be aborted, returning an error.</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Time to live (TTl) - </a:t>
            </a:r>
            <a:r>
              <a:rPr b="0" lang="pt-PT" sz="1300" spc="-1" strike="noStrike">
                <a:solidFill>
                  <a:srgbClr val="828a8d"/>
                </a:solidFill>
                <a:latin typeface="Arial"/>
                <a:ea typeface="Arial"/>
              </a:rPr>
              <a:t>Time, in seconds, after which the keys for this KSID shall be erased from the application’s dedicated key store.</a:t>
            </a:r>
            <a:endParaRPr b="0" lang="en-US" sz="1300" spc="-1" strike="noStrike">
              <a:solidFill>
                <a:srgbClr val="000000"/>
              </a:solidFill>
              <a:latin typeface="Arial"/>
            </a:endParaRPr>
          </a:p>
          <a:p>
            <a:pPr marL="457200" indent="-311040">
              <a:lnSpc>
                <a:spcPct val="110000"/>
              </a:lnSpc>
              <a:buClr>
                <a:srgbClr val="828a8d"/>
              </a:buClr>
              <a:buFont typeface="Arial"/>
              <a:buChar char="●"/>
            </a:pPr>
            <a:r>
              <a:rPr b="1" lang="pt-PT" sz="1300" spc="-1" strike="noStrike">
                <a:solidFill>
                  <a:srgbClr val="828a8d"/>
                </a:solidFill>
                <a:latin typeface="Arial"/>
                <a:ea typeface="Arial"/>
              </a:rPr>
              <a:t>Metadata mimetype - </a:t>
            </a:r>
            <a:r>
              <a:rPr b="0" lang="pt-PT" sz="1300" spc="-1" strike="noStrike">
                <a:solidFill>
                  <a:srgbClr val="828a8d"/>
                </a:solidFill>
                <a:latin typeface="Arial"/>
                <a:ea typeface="Arial"/>
              </a:rPr>
              <a:t>The mimetype (“application/json”, for example) of the metadata to be delivered by the KM on each GET call.</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1900" spc="-1" strike="noStrike">
                <a:solidFill>
                  <a:srgbClr val="44515f"/>
                </a:solidFill>
                <a:latin typeface="Arial"/>
                <a:ea typeface="Arial"/>
              </a:rPr>
              <a:t>Sequence diagram - Undefined KSID in a single link scenario</a:t>
            </a:r>
            <a:endParaRPr b="0" lang="en-US" sz="1900" spc="-1" strike="noStrike">
              <a:solidFill>
                <a:srgbClr val="000000"/>
              </a:solidFill>
              <a:latin typeface="Arial"/>
            </a:endParaRPr>
          </a:p>
        </p:txBody>
      </p:sp>
      <p:sp>
        <p:nvSpPr>
          <p:cNvPr id="122"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23" name="Google Shape;189;p27" descr=""/>
          <p:cNvPicPr/>
          <p:nvPr/>
        </p:nvPicPr>
        <p:blipFill>
          <a:blip r:embed="rId1"/>
          <a:stretch/>
        </p:blipFill>
        <p:spPr>
          <a:xfrm>
            <a:off x="2238480" y="749520"/>
            <a:ext cx="4667040" cy="3809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27600" y="109080"/>
            <a:ext cx="8290800" cy="531720"/>
          </a:xfrm>
          <a:prstGeom prst="rect">
            <a:avLst/>
          </a:prstGeom>
          <a:noFill/>
          <a:ln w="0">
            <a:noFill/>
          </a:ln>
        </p:spPr>
        <p:txBody>
          <a:bodyPr lIns="67680" rIns="67680" tIns="67680" bIns="67680" anchor="ctr">
            <a:noAutofit/>
          </a:bodyPr>
          <a:p>
            <a:pPr>
              <a:lnSpc>
                <a:spcPct val="100000"/>
              </a:lnSpc>
              <a:buNone/>
              <a:tabLst>
                <a:tab algn="l" pos="0"/>
              </a:tabLst>
            </a:pPr>
            <a:r>
              <a:rPr b="1" lang="pt-PT" sz="1900" spc="-1" strike="noStrike">
                <a:solidFill>
                  <a:srgbClr val="44515f"/>
                </a:solidFill>
                <a:latin typeface="Arial"/>
                <a:ea typeface="Arial"/>
              </a:rPr>
              <a:t>Sequence diagram - Predefined KSID and failed get key call in a </a:t>
            </a:r>
            <a:endParaRPr b="0" lang="en-US" sz="1900" spc="-1" strike="noStrike">
              <a:solidFill>
                <a:srgbClr val="000000"/>
              </a:solidFill>
              <a:latin typeface="Arial"/>
            </a:endParaRPr>
          </a:p>
          <a:p>
            <a:pPr>
              <a:lnSpc>
                <a:spcPct val="100000"/>
              </a:lnSpc>
              <a:buNone/>
              <a:tabLst>
                <a:tab algn="l" pos="0"/>
              </a:tabLst>
            </a:pPr>
            <a:r>
              <a:rPr b="1" lang="pt-PT" sz="1900" spc="-1" strike="noStrike">
                <a:solidFill>
                  <a:srgbClr val="44515f"/>
                </a:solidFill>
                <a:latin typeface="Arial"/>
                <a:ea typeface="Arial"/>
              </a:rPr>
              <a:t>single link scenario</a:t>
            </a:r>
            <a:endParaRPr b="0" lang="en-US" sz="1900" spc="-1" strike="noStrike">
              <a:solidFill>
                <a:srgbClr val="000000"/>
              </a:solidFill>
              <a:latin typeface="Arial"/>
            </a:endParaRPr>
          </a:p>
        </p:txBody>
      </p:sp>
      <p:sp>
        <p:nvSpPr>
          <p:cNvPr id="125" name="PlaceHolder 2"/>
          <p:cNvSpPr>
            <a:spLocks noGrp="1"/>
          </p:cNvSpPr>
          <p:nvPr>
            <p:ph/>
          </p:nvPr>
        </p:nvSpPr>
        <p:spPr>
          <a:xfrm>
            <a:off x="981000" y="926280"/>
            <a:ext cx="7637760" cy="3585960"/>
          </a:xfrm>
          <a:prstGeom prst="rect">
            <a:avLst/>
          </a:prstGeom>
          <a:noFill/>
          <a:ln w="0">
            <a:noFill/>
          </a:ln>
        </p:spPr>
        <p:txBody>
          <a:bodyPr lIns="68400" rIns="68400" tIns="68400" bIns="68400" anchor="t">
            <a:noAutofit/>
          </a:bodyPr>
          <a:p>
            <a:endParaRPr b="0" lang="en-US" sz="1400" spc="-1" strike="noStrike">
              <a:solidFill>
                <a:srgbClr val="000000"/>
              </a:solidFill>
              <a:latin typeface="Arial"/>
            </a:endParaRPr>
          </a:p>
        </p:txBody>
      </p:sp>
      <p:pic>
        <p:nvPicPr>
          <p:cNvPr id="126" name="Google Shape;196;p28" descr=""/>
          <p:cNvPicPr/>
          <p:nvPr/>
        </p:nvPicPr>
        <p:blipFill>
          <a:blip r:embed="rId1"/>
          <a:stretch/>
        </p:blipFill>
        <p:spPr>
          <a:xfrm>
            <a:off x="2238480" y="702360"/>
            <a:ext cx="4667040" cy="3809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2023-04-14T15:56:35Z</dcterms:modified>
  <cp:revision>1</cp:revision>
  <dc:subject/>
  <dc:title/>
</cp:coreProperties>
</file>