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004C2-3080-41E4-B9D0-F58F0E05031D}" v="1" dt="2021-03-13T14:53:30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20/03/2021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si.org/images/files/ETSIWhitePapers/QuantumSafeWhitepape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QuGenome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ETSI Quantum Key Distribution (QKD) protocol</a:t>
            </a: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57C4F-76CB-4936-BD90-3EBD42F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Status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D6BFA-5CD7-4412-A24D-61108BB1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3774"/>
            <a:ext cx="10353762" cy="970451"/>
          </a:xfrm>
        </p:spPr>
        <p:txBody>
          <a:bodyPr/>
          <a:lstStyle/>
          <a:p>
            <a:r>
              <a:rPr lang="pt-PT" dirty="0"/>
              <a:t>Inteiro de 32 bits retornado por qualquer uma das funções para indicar a ocorrência de um erro ou que a função foi executado com sucesso</a:t>
            </a:r>
          </a:p>
        </p:txBody>
      </p:sp>
    </p:spTree>
    <p:extLst>
      <p:ext uri="{BB962C8B-B14F-4D97-AF65-F5344CB8AC3E}">
        <p14:creationId xmlns:p14="http://schemas.microsoft.com/office/powerpoint/2010/main" val="56095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FBED7-778A-4717-9CD1-9F74225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sequência para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1AFD-941B-494C-A7FD-B5858B00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3" y="1732449"/>
            <a:ext cx="8128445" cy="48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1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B013B3-AF81-48AE-B96B-0F74C011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056944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F2247-9E81-46D4-A996-F89F0A25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0F1E6-4495-480C-B073-326EDFD8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https://www.etsi.org/images/files/ETSIWhitePapers/QuantumSafeWhitepaper.pdf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42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1CC0-C769-4484-B834-CF01AEA6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78DDCF-59E5-4FE8-AC78-04E9B4D5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3867"/>
            <a:ext cx="10353762" cy="3043737"/>
          </a:xfrm>
        </p:spPr>
        <p:txBody>
          <a:bodyPr/>
          <a:lstStyle/>
          <a:p>
            <a:r>
              <a:rPr lang="pt-PT" dirty="0"/>
              <a:t>Atualmente a segurança dos métodos de negociação de chaves criptográficas por canais inseguros é apenas garantida pela dificuldade em termos de poder computacional exigida para uma parte externa “quebrar” estas chaves</a:t>
            </a:r>
          </a:p>
          <a:p>
            <a:r>
              <a:rPr lang="pt-PT" dirty="0"/>
              <a:t>Estes métodos tornam-se inseguros na presença de um computador quântico</a:t>
            </a:r>
          </a:p>
          <a:p>
            <a:r>
              <a:rPr lang="pt-PT" dirty="0"/>
              <a:t>O QKD (Quantum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) da ETSI (</a:t>
            </a:r>
            <a:r>
              <a:rPr lang="pt-PT" dirty="0" err="1"/>
              <a:t>European</a:t>
            </a:r>
            <a:r>
              <a:rPr lang="pt-PT" dirty="0"/>
              <a:t> </a:t>
            </a:r>
            <a:r>
              <a:rPr lang="pt-PT" dirty="0" err="1"/>
              <a:t>Telecommunications</a:t>
            </a:r>
            <a:r>
              <a:rPr lang="pt-PT" dirty="0"/>
              <a:t> Standard </a:t>
            </a:r>
            <a:r>
              <a:rPr lang="pt-PT" dirty="0" err="1"/>
              <a:t>Institute</a:t>
            </a:r>
            <a:r>
              <a:rPr lang="pt-PT" dirty="0"/>
              <a:t>) é um método de distribuição de chaves criptográficas que visa solucionar este problema, usando primitivas criptográficas garantidas pelas leis da física</a:t>
            </a:r>
          </a:p>
          <a:p>
            <a:r>
              <a:rPr lang="pt-PT" dirty="0"/>
              <a:t>O QKD é seguro até contra poder computacional ilimitado, quântico e clássico</a:t>
            </a:r>
          </a:p>
        </p:txBody>
      </p:sp>
    </p:spTree>
    <p:extLst>
      <p:ext uri="{BB962C8B-B14F-4D97-AF65-F5344CB8AC3E}">
        <p14:creationId xmlns:p14="http://schemas.microsoft.com/office/powerpoint/2010/main" val="18385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21FD-FE78-4C49-97C0-D4F092DA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Interação</a:t>
            </a:r>
            <a:r>
              <a:rPr lang="en-US" dirty="0"/>
              <a:t> entre </a:t>
            </a:r>
            <a:r>
              <a:rPr lang="en-US" dirty="0" err="1"/>
              <a:t>uma</a:t>
            </a:r>
            <a:r>
              <a:rPr lang="en-US" dirty="0"/>
              <a:t> App e o Sistema QKD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11B203-BD6D-43C5-B37E-01C9C4EA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76" y="1877465"/>
            <a:ext cx="5931199" cy="37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C9B61-EF81-4BD6-A9D9-56E56F71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</a:t>
            </a:r>
            <a:r>
              <a:rPr lang="pt-PT" dirty="0"/>
              <a:t> Management </a:t>
            </a:r>
            <a:r>
              <a:rPr lang="pt-PT" dirty="0" err="1"/>
              <a:t>Layer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AC47E-347C-4450-BEED-AB812BA0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408719"/>
            <a:ext cx="10353762" cy="2040561"/>
          </a:xfrm>
        </p:spPr>
        <p:txBody>
          <a:bodyPr/>
          <a:lstStyle/>
          <a:p>
            <a:r>
              <a:rPr lang="pt-PT" dirty="0"/>
              <a:t>A camada de gestão de chaves é uma camada presente em cada par que participa na troca de informação</a:t>
            </a:r>
          </a:p>
          <a:p>
            <a:r>
              <a:rPr lang="pt-PT" dirty="0"/>
              <a:t>Tem como objetivo separar e ordenar as chaves obtidas pelo protocolo QKD e distribuir pelas aplicações garantindo que estas se encontram sincronizadas entre pares</a:t>
            </a:r>
          </a:p>
          <a:p>
            <a:r>
              <a:rPr lang="pt-PT" dirty="0"/>
              <a:t>Estas chaves deverão ser descartadas uma vez utilizadas de forma a não serem reveladas</a:t>
            </a:r>
          </a:p>
        </p:txBody>
      </p:sp>
    </p:spTree>
    <p:extLst>
      <p:ext uri="{BB962C8B-B14F-4D97-AF65-F5344CB8AC3E}">
        <p14:creationId xmlns:p14="http://schemas.microsoft.com/office/powerpoint/2010/main" val="20303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0BEA-5294-4E74-95EA-962F7151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Funções necessárias à API da camada de gestão de chaves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A4B210-A8A7-4C9E-BC80-9C3DE9A5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57799"/>
            <a:ext cx="10353762" cy="2342401"/>
          </a:xfrm>
        </p:spPr>
        <p:txBody>
          <a:bodyPr/>
          <a:lstStyle/>
          <a:p>
            <a:r>
              <a:rPr lang="pt-PT" dirty="0"/>
              <a:t>QKD_OPEN</a:t>
            </a:r>
          </a:p>
          <a:p>
            <a:r>
              <a:rPr lang="pt-PT" dirty="0"/>
              <a:t>QKD_CONNECT_NONBLOCK</a:t>
            </a:r>
          </a:p>
          <a:p>
            <a:r>
              <a:rPr lang="pt-PT" dirty="0"/>
              <a:t>QKD_CONNECT_BLOCKING</a:t>
            </a:r>
          </a:p>
          <a:p>
            <a:r>
              <a:rPr lang="pt-PT" dirty="0"/>
              <a:t>QKD_CLOSE</a:t>
            </a:r>
          </a:p>
          <a:p>
            <a:r>
              <a:rPr lang="pt-PT" dirty="0"/>
              <a:t>QKD_GET_KEY</a:t>
            </a:r>
          </a:p>
        </p:txBody>
      </p:sp>
    </p:spTree>
    <p:extLst>
      <p:ext uri="{BB962C8B-B14F-4D97-AF65-F5344CB8AC3E}">
        <p14:creationId xmlns:p14="http://schemas.microsoft.com/office/powerpoint/2010/main" val="10579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1762-A192-4091-88A8-AD80DAC8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Handle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66A1AC-908A-4755-9130-CCAE1ADD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90459"/>
            <a:ext cx="10353762" cy="1277081"/>
          </a:xfrm>
        </p:spPr>
        <p:txBody>
          <a:bodyPr/>
          <a:lstStyle/>
          <a:p>
            <a:pPr algn="l"/>
            <a:r>
              <a:rPr lang="pt-PT" sz="1800" dirty="0">
                <a:latin typeface="Arial" panose="020B0604020202020204" pitchFamily="34" charset="0"/>
              </a:rPr>
              <a:t>“A </a:t>
            </a:r>
            <a:r>
              <a:rPr lang="pt-PT" sz="1800" dirty="0" err="1">
                <a:latin typeface="Arial" panose="020B0604020202020204" pitchFamily="34" charset="0"/>
              </a:rPr>
              <a:t>unique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handle</a:t>
            </a:r>
            <a:r>
              <a:rPr lang="pt-PT" sz="1800" dirty="0">
                <a:latin typeface="Arial" panose="020B0604020202020204" pitchFamily="34" charset="0"/>
              </a:rPr>
              <a:t> to </a:t>
            </a:r>
            <a:r>
              <a:rPr lang="pt-PT" sz="1800" dirty="0" err="1">
                <a:latin typeface="Arial" panose="020B0604020202020204" pitchFamily="34" charset="0"/>
              </a:rPr>
              <a:t>identify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the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group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of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synchronized</a:t>
            </a:r>
            <a:r>
              <a:rPr lang="pt-PT" sz="1800" dirty="0">
                <a:latin typeface="Arial" panose="020B0604020202020204" pitchFamily="34" charset="0"/>
              </a:rPr>
              <a:t> bits </a:t>
            </a:r>
            <a:r>
              <a:rPr lang="pt-PT" sz="1800" dirty="0" err="1">
                <a:latin typeface="Arial" panose="020B0604020202020204" pitchFamily="34" charset="0"/>
              </a:rPr>
              <a:t>providaded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by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the</a:t>
            </a:r>
            <a:r>
              <a:rPr lang="pt-PT" sz="1800" dirty="0">
                <a:latin typeface="Arial" panose="020B0604020202020204" pitchFamily="34" charset="0"/>
              </a:rPr>
              <a:t> QKD </a:t>
            </a:r>
            <a:r>
              <a:rPr lang="pt-PT" sz="1800" dirty="0" err="1">
                <a:latin typeface="Arial" panose="020B0604020202020204" pitchFamily="34" charset="0"/>
              </a:rPr>
              <a:t>Key</a:t>
            </a:r>
            <a:r>
              <a:rPr lang="pt-PT" sz="1800" dirty="0">
                <a:latin typeface="Arial" panose="020B0604020202020204" pitchFamily="34" charset="0"/>
              </a:rPr>
              <a:t> Manager to </a:t>
            </a:r>
            <a:r>
              <a:rPr lang="pt-PT" sz="1800" dirty="0" err="1">
                <a:latin typeface="Arial" panose="020B0604020202020204" pitchFamily="34" charset="0"/>
              </a:rPr>
              <a:t>the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application</a:t>
            </a:r>
            <a:r>
              <a:rPr lang="pt-PT" sz="1800" dirty="0">
                <a:latin typeface="Arial" panose="020B0604020202020204" pitchFamily="34" charset="0"/>
              </a:rPr>
              <a:t>”</a:t>
            </a:r>
          </a:p>
          <a:p>
            <a:pPr algn="l"/>
            <a:r>
              <a:rPr lang="pt-PT" dirty="0"/>
              <a:t>Objeto com o objetivo de identificar as chaves distribuídas pela API</a:t>
            </a:r>
          </a:p>
        </p:txBody>
      </p:sp>
    </p:spTree>
    <p:extLst>
      <p:ext uri="{BB962C8B-B14F-4D97-AF65-F5344CB8AC3E}">
        <p14:creationId xmlns:p14="http://schemas.microsoft.com/office/powerpoint/2010/main" val="216395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300F-C66A-4806-A704-6D01ADE0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BLOCKING </a:t>
            </a:r>
            <a:r>
              <a:rPr lang="pt-PT" dirty="0" err="1"/>
              <a:t>vs</a:t>
            </a:r>
            <a:r>
              <a:rPr lang="pt-PT" dirty="0"/>
              <a:t> NONBLOCK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DCCF24-C28B-4963-80BB-301DA6641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422036"/>
            <a:ext cx="10353762" cy="2013928"/>
          </a:xfrm>
        </p:spPr>
        <p:txBody>
          <a:bodyPr/>
          <a:lstStyle/>
          <a:p>
            <a:pPr algn="l"/>
            <a:r>
              <a:rPr lang="pt-PT" dirty="0"/>
              <a:t>“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This function shall block until both sides of the link have rendezvoused, an error is detected, or the specified TIMEOUT delay has been </a:t>
            </a:r>
            <a:r>
              <a:rPr lang="pt-PT" sz="1800" b="0" i="0" u="none" strike="noStrike" baseline="0" dirty="0" err="1">
                <a:latin typeface="Arial" panose="020B0604020202020204" pitchFamily="34" charset="0"/>
              </a:rPr>
              <a:t>exceeded</a:t>
            </a:r>
            <a:r>
              <a:rPr lang="pt-PT" sz="1800" b="0" i="0" u="none" strike="noStrike" baseline="0" dirty="0">
                <a:latin typeface="Arial" panose="020B0604020202020204" pitchFamily="34" charset="0"/>
              </a:rPr>
              <a:t>” – BLOCKING</a:t>
            </a:r>
          </a:p>
          <a:p>
            <a:pPr algn="l"/>
            <a:r>
              <a:rPr lang="pt-PT" dirty="0"/>
              <a:t>“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This function shall not block and returns immediately indicating that both sides of the link have rendezvoused, or an error has occurred” – NONBLOCK</a:t>
            </a:r>
          </a:p>
          <a:p>
            <a:pPr algn="l"/>
            <a:r>
              <a:rPr lang="en-US" sz="1800" dirty="0">
                <a:latin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</a:rPr>
              <a:t>função</a:t>
            </a:r>
            <a:r>
              <a:rPr lang="en-US" sz="1800" dirty="0">
                <a:latin typeface="Arial" panose="020B0604020202020204" pitchFamily="34" charset="0"/>
              </a:rPr>
              <a:t> BLOCK </a:t>
            </a:r>
            <a:r>
              <a:rPr lang="en-US" sz="1800" dirty="0" err="1">
                <a:latin typeface="Arial" panose="020B0604020202020204" pitchFamily="34" charset="0"/>
              </a:rPr>
              <a:t>permite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criar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</a:rPr>
              <a:t> “</a:t>
            </a:r>
            <a:r>
              <a:rPr lang="en-US" sz="1800" dirty="0" err="1">
                <a:latin typeface="Arial" panose="020B0604020202020204" pitchFamily="34" charset="0"/>
              </a:rPr>
              <a:t>janela</a:t>
            </a:r>
            <a:r>
              <a:rPr lang="en-US" sz="1800" dirty="0">
                <a:latin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</a:rPr>
              <a:t>na</a:t>
            </a:r>
            <a:r>
              <a:rPr lang="en-US" sz="1800" dirty="0">
                <a:latin typeface="Arial" panose="020B0604020202020204" pitchFamily="34" charset="0"/>
              </a:rPr>
              <a:t> qual o </a:t>
            </a:r>
            <a:r>
              <a:rPr lang="en-US" sz="1800" dirty="0" err="1">
                <a:latin typeface="Arial" panose="020B0604020202020204" pitchFamily="34" charset="0"/>
              </a:rPr>
              <a:t>cliente</a:t>
            </a:r>
            <a:r>
              <a:rPr lang="en-US" sz="1800" dirty="0">
                <a:latin typeface="Arial" panose="020B0604020202020204" pitchFamily="34" charset="0"/>
              </a:rPr>
              <a:t> do outro </a:t>
            </a:r>
            <a:r>
              <a:rPr lang="en-US" sz="1800" dirty="0" err="1">
                <a:latin typeface="Arial" panose="020B0604020202020204" pitchFamily="34" charset="0"/>
              </a:rPr>
              <a:t>lado</a:t>
            </a:r>
            <a:r>
              <a:rPr lang="en-US" sz="1800" dirty="0">
                <a:latin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</a:rPr>
              <a:t>pode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conectar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032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BF844-9090-4B51-BB09-A40958B5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FF24CC-2669-4B48-A5BE-78DAB3B0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93310"/>
            <a:ext cx="10353762" cy="2271380"/>
          </a:xfrm>
        </p:spPr>
        <p:txBody>
          <a:bodyPr/>
          <a:lstStyle/>
          <a:p>
            <a:pPr marL="36900" indent="0">
              <a:buNone/>
            </a:pPr>
            <a:r>
              <a:rPr lang="pt-PT" dirty="0"/>
              <a:t>Estrutura argumento da função QKD_OPEN que especifica:</a:t>
            </a:r>
          </a:p>
          <a:p>
            <a:r>
              <a:rPr lang="pt-PT" dirty="0" err="1"/>
              <a:t>Requested_length</a:t>
            </a:r>
            <a:r>
              <a:rPr lang="pt-PT" dirty="0"/>
              <a:t> – tamanho da chave pretendida</a:t>
            </a:r>
          </a:p>
          <a:p>
            <a:r>
              <a:rPr lang="pt-PT" dirty="0" err="1"/>
              <a:t>Max_bps</a:t>
            </a:r>
            <a:r>
              <a:rPr lang="pt-PT" dirty="0"/>
              <a:t> – velocidade de transferência da chave</a:t>
            </a:r>
          </a:p>
          <a:p>
            <a:r>
              <a:rPr lang="pt-PT" dirty="0" err="1"/>
              <a:t>Priority</a:t>
            </a:r>
            <a:r>
              <a:rPr lang="pt-PT" dirty="0"/>
              <a:t> – prioridade da </a:t>
            </a:r>
            <a:r>
              <a:rPr lang="pt-PT" dirty="0" err="1"/>
              <a:t>request</a:t>
            </a:r>
            <a:r>
              <a:rPr lang="pt-PT" dirty="0"/>
              <a:t> de chave</a:t>
            </a:r>
          </a:p>
          <a:p>
            <a:r>
              <a:rPr lang="pt-PT" dirty="0" err="1"/>
              <a:t>Timeout</a:t>
            </a:r>
            <a:r>
              <a:rPr lang="pt-PT" dirty="0"/>
              <a:t> – máximo de tempo para transferência da chave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79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05A02-CC39-4C53-A97C-40C99F14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Oblivious</a:t>
            </a:r>
            <a:r>
              <a:rPr lang="pt-PT" dirty="0"/>
              <a:t> </a:t>
            </a:r>
            <a:r>
              <a:rPr lang="pt-PT" dirty="0" err="1"/>
              <a:t>Transfer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A61A8D-F383-4B0B-AF21-68D70961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2900"/>
            <a:ext cx="10353762" cy="1454634"/>
          </a:xfrm>
        </p:spPr>
        <p:txBody>
          <a:bodyPr/>
          <a:lstStyle/>
          <a:p>
            <a:r>
              <a:rPr lang="pt-PT" dirty="0"/>
              <a:t>Adicionar argumento na função QKD_OPEN para assumir o papel na transferência </a:t>
            </a:r>
            <a:r>
              <a:rPr lang="pt-PT" dirty="0" err="1"/>
              <a:t>oblívia</a:t>
            </a:r>
            <a:endParaRPr lang="pt-PT" dirty="0"/>
          </a:p>
          <a:p>
            <a:r>
              <a:rPr lang="pt-PT" dirty="0"/>
              <a:t>Caso ambos tiverem o mesmo papel a função QKD_CONNECT_BLOCKING ou QKD_CONNECT_NONBLOCK vai retornar um erro</a:t>
            </a:r>
          </a:p>
        </p:txBody>
      </p:sp>
    </p:spTree>
    <p:extLst>
      <p:ext uri="{BB962C8B-B14F-4D97-AF65-F5344CB8AC3E}">
        <p14:creationId xmlns:p14="http://schemas.microsoft.com/office/powerpoint/2010/main" val="206767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208</TotalTime>
  <Words>451</Words>
  <Application>Microsoft Office PowerPoint</Application>
  <PresentationFormat>Ecrã Panorâmico</PresentationFormat>
  <Paragraphs>39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Ardósia</vt:lpstr>
      <vt:lpstr>QuGenome</vt:lpstr>
      <vt:lpstr>O que é ?</vt:lpstr>
      <vt:lpstr>Interação entre uma App e o Sistema QKD</vt:lpstr>
      <vt:lpstr>Key Management Layer</vt:lpstr>
      <vt:lpstr>Funções necessárias à API da camada de gestão de chaves</vt:lpstr>
      <vt:lpstr>Key Handle</vt:lpstr>
      <vt:lpstr>BLOCKING vs NONBLOCK</vt:lpstr>
      <vt:lpstr>QoS</vt:lpstr>
      <vt:lpstr>Quantum Oblivious Transfer</vt:lpstr>
      <vt:lpstr>Status</vt:lpstr>
      <vt:lpstr>Diagramas de sequência para API</vt:lpstr>
      <vt:lpstr>Apresentação do PowerPoint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313</cp:revision>
  <dcterms:created xsi:type="dcterms:W3CDTF">2021-01-22T23:21:54Z</dcterms:created>
  <dcterms:modified xsi:type="dcterms:W3CDTF">2021-03-20T23:31:52Z</dcterms:modified>
</cp:coreProperties>
</file>