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ncode Sans"/>
      <p:regular r:id="rId15"/>
      <p:bold r:id="rId16"/>
    </p:embeddedFont>
    <p:embeddedFont>
      <p:font typeface="Montserrat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ncodeSans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Encod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8e1ff9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a8e1ff9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8e1ff9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8e1ff9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8e1ff9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a8e1ff9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a8e1ff9f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a8e1ff9f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d997e63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d997e63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997e634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997e634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a8e1ff9fa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a8e1ff9fa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Key Management Layer</a:t>
            </a:r>
            <a:endParaRPr b="1" sz="2800">
              <a:solidFill>
                <a:srgbClr val="4451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000">
                <a:solidFill>
                  <a:srgbClr val="44515F"/>
                </a:solidFill>
              </a:rPr>
              <a:t>ITU-T Y.3803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138927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GOAL</a:t>
            </a:r>
            <a:endParaRPr sz="2500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rPr b="1" lang="pt-PT" sz="2400">
                <a:solidFill>
                  <a:srgbClr val="0070C0"/>
                </a:solidFill>
              </a:rPr>
              <a:t>Make a description of key management for a QKDN.</a:t>
            </a:r>
            <a:endParaRPr b="1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2172250" y="4250000"/>
            <a:ext cx="52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/>
              <a:t>Basic key management operations in a QKDN</a:t>
            </a:r>
            <a:endParaRPr i="1" sz="12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00" y="641375"/>
            <a:ext cx="6211411" cy="35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Main entities</a:t>
            </a:r>
            <a:endParaRPr sz="25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52300" y="684025"/>
            <a:ext cx="82416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KMA (Key Management Agent)</a:t>
            </a:r>
            <a:r>
              <a:rPr b="1" lang="pt-PT"/>
              <a:t> - </a:t>
            </a:r>
            <a:r>
              <a:rPr lang="pt-PT"/>
              <a:t>it receives keys from QKD modules, and interconnects the QKD nodes by key relay;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KSA (Key Supply Agent) </a:t>
            </a:r>
            <a:r>
              <a:rPr lang="pt-PT"/>
              <a:t>- interfaces with the cryptographic application, realizing the function of key supply;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QKDN controller </a:t>
            </a:r>
            <a:r>
              <a:rPr lang="pt-PT"/>
              <a:t>- it’s located in a quantum key distribution (QKD) network control layer to control a QKD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ACQUISITION &amp; AUTH &amp; STORAGE</a:t>
            </a:r>
            <a:endParaRPr sz="2500"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980948" y="841681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pt-PT">
                <a:solidFill>
                  <a:srgbClr val="808080"/>
                </a:solidFill>
              </a:rPr>
              <a:t>KMA receives QKD-key file (key material + metadata) and stores it in a temporary buffer;</a:t>
            </a:r>
            <a:endParaRPr>
              <a:solidFill>
                <a:srgbClr val="80808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pt-PT">
                <a:solidFill>
                  <a:srgbClr val="808080"/>
                </a:solidFill>
              </a:rPr>
              <a:t>One KMA of the pair sends to the matching KMA a key authentication request by sending the hash value of the key file and the key id;</a:t>
            </a:r>
            <a:endParaRPr>
              <a:solidFill>
                <a:srgbClr val="80808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pt-PT">
                <a:solidFill>
                  <a:srgbClr val="808080"/>
                </a:solidFill>
              </a:rPr>
              <a:t>The other KMA compares the hash value with the one computed by itself. If the code coincide with each other, sends a </a:t>
            </a:r>
            <a:r>
              <a:rPr lang="pt-PT">
                <a:solidFill>
                  <a:srgbClr val="808080"/>
                </a:solidFill>
              </a:rPr>
              <a:t>successful</a:t>
            </a:r>
            <a:r>
              <a:rPr lang="pt-PT">
                <a:solidFill>
                  <a:srgbClr val="808080"/>
                </a:solidFill>
              </a:rPr>
              <a:t> auth message back;</a:t>
            </a:r>
            <a:endParaRPr>
              <a:solidFill>
                <a:srgbClr val="80808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00"/>
              <a:buAutoNum type="arabicPeriod"/>
            </a:pPr>
            <a:r>
              <a:rPr lang="pt-PT">
                <a:solidFill>
                  <a:srgbClr val="808080"/>
                </a:solidFill>
              </a:rPr>
              <a:t>Both store the buffered keys as key data.</a:t>
            </a:r>
            <a:endParaRPr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808080"/>
                </a:solidFill>
              </a:rPr>
              <a:t>NOTE - A </a:t>
            </a:r>
            <a:r>
              <a:rPr lang="pt-PT">
                <a:solidFill>
                  <a:srgbClr val="808080"/>
                </a:solidFill>
              </a:rPr>
              <a:t>similar</a:t>
            </a:r>
            <a:r>
              <a:rPr lang="pt-PT">
                <a:solidFill>
                  <a:srgbClr val="808080"/>
                </a:solidFill>
              </a:rPr>
              <a:t> </a:t>
            </a:r>
            <a:r>
              <a:rPr lang="pt-PT">
                <a:solidFill>
                  <a:srgbClr val="808080"/>
                </a:solidFill>
              </a:rPr>
              <a:t>process</a:t>
            </a:r>
            <a:r>
              <a:rPr lang="pt-PT">
                <a:solidFill>
                  <a:srgbClr val="808080"/>
                </a:solidFill>
              </a:rPr>
              <a:t> is </a:t>
            </a:r>
            <a:r>
              <a:rPr lang="pt-PT">
                <a:solidFill>
                  <a:srgbClr val="808080"/>
                </a:solidFill>
              </a:rPr>
              <a:t>necessary (because of the possibility of error on the key relay)</a:t>
            </a:r>
            <a:r>
              <a:rPr lang="pt-PT">
                <a:solidFill>
                  <a:srgbClr val="808080"/>
                </a:solidFill>
              </a:rPr>
              <a:t> between KSA’s before providing the key to the apps.</a:t>
            </a:r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relay</a:t>
            </a:r>
            <a:endParaRPr sz="2500"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980949" y="926300"/>
            <a:ext cx="30249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Alice and Bob might be in different QKDN nodes that don’t share any QKD module (KM1 and KM3 </a:t>
            </a:r>
            <a:r>
              <a:rPr lang="pt-PT">
                <a:solidFill>
                  <a:srgbClr val="0070C0"/>
                </a:solidFill>
              </a:rPr>
              <a:t>respectively</a:t>
            </a:r>
            <a:r>
              <a:rPr lang="pt-PT">
                <a:solidFill>
                  <a:srgbClr val="0070C0"/>
                </a:solidFill>
              </a:rPr>
              <a:t>).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70C0"/>
                </a:solidFill>
              </a:rPr>
              <a:t>Key relay need to happen because the two KMA’s don’t share the same key source.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rgbClr val="7F7F7F"/>
                </a:solidFill>
              </a:rPr>
              <a:t>Process</a:t>
            </a:r>
            <a:r>
              <a:rPr lang="pt-PT">
                <a:solidFill>
                  <a:srgbClr val="7F7F7F"/>
                </a:solidFill>
              </a:rPr>
              <a:t> managed by the QKDN controller 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850" y="796274"/>
            <a:ext cx="4887071" cy="3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Key relay - centralized key relay node solution</a:t>
            </a:r>
            <a:endParaRPr sz="2500"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38" y="587012"/>
            <a:ext cx="5440924" cy="39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28573" y="21583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500"/>
              <a:t>Interesting points that complement ETSI’s specifications</a:t>
            </a:r>
            <a:endParaRPr sz="2500"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980948" y="1009281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Key-authentication both in the QKD source and in the KSA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Authentication between KMA &amp; KSA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Key relay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QKDN controller to provide peer discovery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