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Encode Sans"/>
      <p:regular r:id="rId17"/>
      <p:bold r:id="rId18"/>
    </p:embeddedFont>
    <p:embeddedFont>
      <p:font typeface="Montserrat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EncodeSans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Encode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a8e1ff9fa_2_83:notes"/>
          <p:cNvSpPr/>
          <p:nvPr>
            <p:ph idx="2" type="sldImg"/>
          </p:nvPr>
        </p:nvSpPr>
        <p:spPr>
          <a:xfrm>
            <a:off x="381394" y="685800"/>
            <a:ext cx="609521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g22a8e1ff9fa_2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6924dd2f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46924dd2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af0da17c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af0da17c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44ab13d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44ab13d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6924dd2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6924dd2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2a5523ed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2a5523ed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44ab13d6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44ab13d6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c88f4743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c88f4743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5f9c414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5f9c414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44ab13d6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444ab13d6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21.png"/><Relationship Id="rId6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1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 showMasterSp="0">
  <p:cSld name="Defaul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68894" l="0" r="0" t="1"/>
          <a:stretch/>
        </p:blipFill>
        <p:spPr>
          <a:xfrm>
            <a:off x="1" y="3278663"/>
            <a:ext cx="9144009" cy="18648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_base_5.png"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89" y="1605205"/>
            <a:ext cx="641748" cy="6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0" y="1793537"/>
            <a:ext cx="854806" cy="279866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66476" y="3116496"/>
            <a:ext cx="3066307" cy="75530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1692323" y="388965"/>
            <a:ext cx="6594259" cy="1206181"/>
          </a:xfrm>
          <a:prstGeom prst="rect">
            <a:avLst/>
          </a:prstGeom>
          <a:noFill/>
          <a:ln>
            <a:noFill/>
          </a:ln>
        </p:spPr>
        <p:txBody>
          <a:bodyPr anchorCtr="0" anchor="b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2400"/>
              <a:buFont typeface="Arial"/>
              <a:buNone/>
              <a:defRPr sz="2400">
                <a:solidFill>
                  <a:srgbClr val="44515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692279" y="1702045"/>
            <a:ext cx="6594482" cy="13782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44515F"/>
              </a:buClr>
              <a:buSzPts val="1500"/>
              <a:buFont typeface="Arial"/>
              <a:buNone/>
              <a:defRPr sz="1500">
                <a:solidFill>
                  <a:srgbClr val="44515F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sp>
        <p:nvSpPr>
          <p:cNvPr id="66" name="Google Shape;66;p14"/>
          <p:cNvSpPr txBox="1"/>
          <p:nvPr/>
        </p:nvSpPr>
        <p:spPr>
          <a:xfrm>
            <a:off x="139784" y="4746409"/>
            <a:ext cx="759001" cy="2423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8B9E"/>
              </a:buClr>
              <a:buSzPts val="500"/>
              <a:buFont typeface="Arial"/>
              <a:buNone/>
            </a:pPr>
            <a:r>
              <a:rPr b="0" i="0" lang="pt-PT" sz="5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© 2018, </a:t>
            </a:r>
            <a:br>
              <a:rPr b="0" i="0" lang="pt-PT" sz="5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PT" sz="5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Instituto de Telecomunicações</a:t>
            </a:r>
            <a:endParaRPr sz="1000"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5627" y="3974990"/>
            <a:ext cx="2466380" cy="85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 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2988864" y="4825962"/>
            <a:ext cx="5472758" cy="243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980948" y="926306"/>
            <a:ext cx="7638063" cy="358616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/>
            </a:lvl1pPr>
            <a:lvl2pPr indent="-31115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•"/>
              <a:defRPr/>
            </a:lvl2pPr>
            <a:lvl3pPr indent="-37465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4375" y="101135"/>
            <a:ext cx="1271060" cy="3949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&#10;&#10;Description automatically generated"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3613" y="4650560"/>
            <a:ext cx="2074468" cy="49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>
  <p:cSld name="Em branco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6"/>
          <p:cNvGrpSpPr/>
          <p:nvPr/>
        </p:nvGrpSpPr>
        <p:grpSpPr>
          <a:xfrm>
            <a:off x="-223217" y="-443594"/>
            <a:ext cx="9699222" cy="1383786"/>
            <a:chOff x="65233" y="-705343"/>
            <a:chExt cx="12932282" cy="1845047"/>
          </a:xfrm>
        </p:grpSpPr>
        <p:pic>
          <p:nvPicPr>
            <p:cNvPr descr="Escudo com visto com preenchimento sólido" id="77" name="Google Shape;77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853735">
              <a:off x="4280389" y="-312363"/>
              <a:ext cx="1101739" cy="1101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78" name="Google Shape;78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682491">
              <a:off x="10358032" y="-10624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have com preenchimento sólido" id="79" name="Google Shape;79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51063">
              <a:off x="8870285" y="15818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80" name="Google Shape;80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68134" y="218383"/>
              <a:ext cx="669042" cy="66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81" name="Google Shape;81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016394">
              <a:off x="5428027" y="-592405"/>
              <a:ext cx="914400" cy="9345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âmara de segurança com preenchimento sólido" id="82" name="Google Shape;82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50043" y="-316068"/>
              <a:ext cx="1164532" cy="11645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83" name="Google Shape;83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4038">
              <a:off x="8490699" y="-134690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84" name="Google Shape;84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286766">
              <a:off x="5261874" y="255627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85" name="Google Shape;85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83759" y="352891"/>
              <a:ext cx="516769" cy="5167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86" name="Google Shape;86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10134" y="-361257"/>
              <a:ext cx="709471" cy="70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87" name="Google Shape;87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2709072">
              <a:off x="7683310" y="-129172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scudo com visto com preenchimento sólido" id="88" name="Google Shape;88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9829794" y="-41554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scudo com visto com preenchimento sólido" id="89" name="Google Shape;89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853735">
              <a:off x="11777274" y="-168640"/>
              <a:ext cx="1101739" cy="1101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90" name="Google Shape;90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682491">
              <a:off x="2878531" y="27476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have com preenchimento sólido" id="91" name="Google Shape;91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51063">
              <a:off x="1390784" y="15818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92" name="Google Shape;92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265019" y="324006"/>
              <a:ext cx="669042" cy="66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93" name="Google Shape;93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016394">
              <a:off x="11089368" y="-467926"/>
              <a:ext cx="789585" cy="807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âmara de segurança com preenchimento sólido" id="94" name="Google Shape;94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596178" y="-376463"/>
              <a:ext cx="771345" cy="7713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95" name="Google Shape;95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4038">
              <a:off x="1011198" y="-134690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96" name="Google Shape;96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30633" y="-361257"/>
              <a:ext cx="709471" cy="70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97" name="Google Shape;97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2709072">
              <a:off x="254609" y="35928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scudo com visto com preenchimento sólido" id="98" name="Google Shape;98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350293" y="-41554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" name="Google Shape;99;p16"/>
          <p:cNvGrpSpPr/>
          <p:nvPr/>
        </p:nvGrpSpPr>
        <p:grpSpPr>
          <a:xfrm>
            <a:off x="85726" y="98288"/>
            <a:ext cx="1107128" cy="80990"/>
            <a:chOff x="1045641" y="1497309"/>
            <a:chExt cx="1476169" cy="108000"/>
          </a:xfrm>
        </p:grpSpPr>
        <p:pic>
          <p:nvPicPr>
            <p:cNvPr descr="Círculos 100% com preenchimento sólido" id="100" name="Google Shape;100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41094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1" name="Google Shape;101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45641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2" name="Google Shape;102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632000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3" name="Google Shape;103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827453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4" name="Google Shape;104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413810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5" name="Google Shape;105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022906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6" name="Google Shape;106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218359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7" name="Google Shape;107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436547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16"/>
          <p:cNvGrpSpPr/>
          <p:nvPr/>
        </p:nvGrpSpPr>
        <p:grpSpPr>
          <a:xfrm>
            <a:off x="0" y="4928821"/>
            <a:ext cx="9144010" cy="215470"/>
            <a:chOff x="0" y="6571760"/>
            <a:chExt cx="12192000" cy="287293"/>
          </a:xfrm>
        </p:grpSpPr>
        <p:sp>
          <p:nvSpPr>
            <p:cNvPr id="109" name="Google Shape;109;p16"/>
            <p:cNvSpPr/>
            <p:nvPr/>
          </p:nvSpPr>
          <p:spPr>
            <a:xfrm>
              <a:off x="9692640" y="6571760"/>
              <a:ext cx="2499360" cy="286240"/>
            </a:xfrm>
            <a:prstGeom prst="rect">
              <a:avLst/>
            </a:prstGeom>
            <a:solidFill>
              <a:srgbClr val="9287C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0" y="6571760"/>
              <a:ext cx="5338762" cy="287293"/>
            </a:xfrm>
            <a:prstGeom prst="rect">
              <a:avLst/>
            </a:prstGeom>
            <a:solidFill>
              <a:srgbClr val="0F0D1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61E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5338763" y="6571760"/>
              <a:ext cx="4353877" cy="28729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004076" y="4928820"/>
            <a:ext cx="3268269" cy="2146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0" y="4928819"/>
            <a:ext cx="4004075" cy="214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084616" y="4934881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569372" y="304038"/>
            <a:ext cx="7808826" cy="34317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0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17142B"/>
              </a:buClr>
              <a:buSzPts val="1300"/>
              <a:buFont typeface="Montserrat"/>
              <a:buNone/>
              <a:defRPr b="1">
                <a:solidFill>
                  <a:srgbClr val="17142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fault">
  <p:cSld name="1_Defaul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693631" y="4803914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981077" y="927101"/>
            <a:ext cx="7635883" cy="34575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Arial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sp>
        <p:nvSpPr>
          <p:cNvPr id="120" name="Google Shape;120;p17"/>
          <p:cNvSpPr txBox="1"/>
          <p:nvPr/>
        </p:nvSpPr>
        <p:spPr>
          <a:xfrm>
            <a:off x="4505744" y="4923184"/>
            <a:ext cx="4063241" cy="220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00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8B9E"/>
              </a:buClr>
              <a:buSzPts val="700"/>
              <a:buFont typeface="Arial"/>
              <a:buNone/>
            </a:pPr>
            <a:r>
              <a:rPr b="0" i="0" lang="pt-PT" sz="7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© 2022, Instituto de Telecomunicações</a:t>
            </a:r>
            <a:endParaRPr sz="10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4126" y="165498"/>
            <a:ext cx="767953" cy="39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type="title"/>
          </p:nvPr>
        </p:nvSpPr>
        <p:spPr>
          <a:xfrm>
            <a:off x="629841" y="576971"/>
            <a:ext cx="7886709" cy="892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8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629842" y="1564000"/>
            <a:ext cx="3868345" cy="55454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Encode Sans"/>
              <a:buNone/>
              <a:defRPr b="1" sz="18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None/>
              <a:defRPr b="1" sz="1300"/>
            </a:lvl3pPr>
            <a:lvl4pPr indent="-2286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125" name="Google Shape;125;p18"/>
          <p:cNvSpPr txBox="1"/>
          <p:nvPr>
            <p:ph idx="2" type="body"/>
          </p:nvPr>
        </p:nvSpPr>
        <p:spPr>
          <a:xfrm>
            <a:off x="629842" y="2181934"/>
            <a:ext cx="3868345" cy="247996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3" type="body"/>
          </p:nvPr>
        </p:nvSpPr>
        <p:spPr>
          <a:xfrm>
            <a:off x="4629155" y="1564000"/>
            <a:ext cx="3887395" cy="55454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Encode Sans"/>
              <a:buNone/>
              <a:defRPr b="1" sz="18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None/>
              <a:defRPr b="1" sz="1300"/>
            </a:lvl3pPr>
            <a:lvl4pPr indent="-2286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127" name="Google Shape;127;p18"/>
          <p:cNvSpPr txBox="1"/>
          <p:nvPr>
            <p:ph idx="4" type="body"/>
          </p:nvPr>
        </p:nvSpPr>
        <p:spPr>
          <a:xfrm>
            <a:off x="4629155" y="2181934"/>
            <a:ext cx="3887395" cy="247996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50007" y="4908947"/>
            <a:ext cx="1159670" cy="20835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6D05"/>
              </a:buClr>
              <a:buSzPts val="700"/>
              <a:buFont typeface="Arial"/>
              <a:buNone/>
            </a:pPr>
            <a:r>
              <a:rPr b="0" i="0" lang="pt-PT" sz="700" u="none" cap="none" strike="noStrike">
                <a:solidFill>
                  <a:srgbClr val="ED6D05"/>
                </a:solidFill>
                <a:latin typeface="Arial"/>
                <a:ea typeface="Arial"/>
                <a:cs typeface="Arial"/>
                <a:sym typeface="Arial"/>
              </a:rPr>
              <a:t>deimos-space.com</a:t>
            </a:r>
            <a:endParaRPr b="0" i="0" sz="700" u="none" cap="none" strike="noStrike">
              <a:solidFill>
                <a:srgbClr val="ED6D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4126" y="165498"/>
            <a:ext cx="767953" cy="39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>
            <p:ph type="title"/>
          </p:nvPr>
        </p:nvSpPr>
        <p:spPr>
          <a:xfrm>
            <a:off x="643351" y="157936"/>
            <a:ext cx="788670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45B"/>
              </a:buClr>
              <a:buSzPts val="1800"/>
              <a:buFont typeface="Encode Sans"/>
              <a:buNone/>
              <a:defRPr b="1" i="0"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628651" y="1167339"/>
            <a:ext cx="7886709" cy="352611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7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2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76404" l="0" r="0" t="0"/>
          <a:stretch/>
        </p:blipFill>
        <p:spPr>
          <a:xfrm>
            <a:off x="1" y="3728820"/>
            <a:ext cx="9144009" cy="141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12423" r="0" t="12020"/>
          <a:stretch/>
        </p:blipFill>
        <p:spPr>
          <a:xfrm rot="5400000">
            <a:off x="6304688" y="-16733"/>
            <a:ext cx="2822587" cy="285605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44515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982639" y="928049"/>
            <a:ext cx="7635929" cy="330958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Char char="."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–"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132" y="4724071"/>
            <a:ext cx="1220606" cy="300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2988864" y="4825962"/>
            <a:ext cx="5472758" cy="243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2843">
          <p15:clr>
            <a:srgbClr val="F26B43"/>
          </p15:clr>
        </p15:guide>
        <p15:guide id="5" pos="618">
          <p15:clr>
            <a:srgbClr val="F26B43"/>
          </p15:clr>
        </p15:guide>
        <p15:guide id="6" pos="5429">
          <p15:clr>
            <a:srgbClr val="F26B43"/>
          </p15:clr>
        </p15:guide>
        <p15:guide id="7" pos="20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5" Type="http://schemas.openxmlformats.org/officeDocument/2006/relationships/hyperlink" Target="https://www.it.pt/Groups/Index/72" TargetMode="External"/><Relationship Id="rId6" Type="http://schemas.openxmlformats.org/officeDocument/2006/relationships/hyperlink" Target="https://www.linkedin.com/company/quantum-communications-group-it-av/%E2%80%8B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1306607" y="-282585"/>
            <a:ext cx="7312404" cy="1206181"/>
          </a:xfrm>
          <a:prstGeom prst="rect">
            <a:avLst/>
          </a:prstGeom>
          <a:noFill/>
          <a:ln>
            <a:noFill/>
          </a:ln>
        </p:spPr>
        <p:txBody>
          <a:bodyPr anchorCtr="0" anchor="b" bIns="67500" lIns="67500" spcFirstLastPara="1" rIns="67500" wrap="square" tIns="67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3300"/>
              <a:buFont typeface="Arial"/>
              <a:buNone/>
            </a:pPr>
            <a:r>
              <a:rPr b="1" i="0" lang="pt-PT" sz="3300" u="none" cap="none" strike="noStrike">
                <a:solidFill>
                  <a:srgbClr val="44515F"/>
                </a:solidFill>
                <a:latin typeface="Arial"/>
                <a:ea typeface="Arial"/>
                <a:cs typeface="Arial"/>
                <a:sym typeface="Arial"/>
              </a:rPr>
              <a:t>Quantum Communications Group</a:t>
            </a:r>
            <a:endParaRPr b="1" i="0" sz="2400" u="none" cap="none" strike="noStrike">
              <a:solidFill>
                <a:srgbClr val="4451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5706032" y="1289277"/>
            <a:ext cx="1933213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86A"/>
              </a:buClr>
              <a:buSzPts val="1500"/>
              <a:buFont typeface="Arial"/>
              <a:buNone/>
            </a:pPr>
            <a:r>
              <a:rPr b="1" i="0" lang="pt-PT" sz="1500" u="none" cap="none" strike="noStrike">
                <a:solidFill>
                  <a:srgbClr val="05386A"/>
                </a:solidFill>
                <a:latin typeface="Arial"/>
                <a:ea typeface="Arial"/>
                <a:cs typeface="Arial"/>
                <a:sym typeface="Arial"/>
              </a:rPr>
              <a:t>Group Coordinator:</a:t>
            </a:r>
            <a:endParaRPr sz="1000"/>
          </a:p>
        </p:txBody>
      </p:sp>
      <p:sp>
        <p:nvSpPr>
          <p:cNvPr id="139" name="Google Shape;139;p20"/>
          <p:cNvSpPr/>
          <p:nvPr/>
        </p:nvSpPr>
        <p:spPr>
          <a:xfrm>
            <a:off x="5712285" y="2138883"/>
            <a:ext cx="1675964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86A"/>
              </a:buClr>
              <a:buSzPts val="1500"/>
              <a:buFont typeface="Arial"/>
              <a:buNone/>
            </a:pPr>
            <a:r>
              <a:rPr b="1" i="0" lang="pt-PT" sz="1500" u="none" cap="none" strike="noStrike">
                <a:solidFill>
                  <a:srgbClr val="05386A"/>
                </a:solidFill>
                <a:latin typeface="Arial"/>
                <a:ea typeface="Arial"/>
                <a:cs typeface="Arial"/>
                <a:sym typeface="Arial"/>
              </a:rPr>
              <a:t>Group Websites: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5705045" y="1497652"/>
            <a:ext cx="2113527" cy="5316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Armando Nolasco Pinto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anp@ua.pt</a:t>
            </a:r>
            <a:endParaRPr sz="1000"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914" y="394691"/>
            <a:ext cx="849703" cy="4890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r code&#10;&#10;Description automatically generated" id="142" name="Google Shape;14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97421" y="2195382"/>
            <a:ext cx="1040563" cy="98664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/>
          <p:nvPr/>
        </p:nvSpPr>
        <p:spPr>
          <a:xfrm>
            <a:off x="5704288" y="2414208"/>
            <a:ext cx="138530" cy="2911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5776984" y="2445797"/>
            <a:ext cx="2113504" cy="45012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b="0" i="0" lang="pt-PT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https://www.it.pt/Groups/Index/72</a:t>
            </a:r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Arial"/>
              <a:buNone/>
            </a:pPr>
            <a:r>
              <a:rPr b="0" i="0" lang="pt-PT" sz="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b="0" i="0" lang="pt-PT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b="0" i="0" lang="pt-PT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https://www.linkedin.com/company/quantum-communications-group-it-av/</a:t>
            </a:r>
            <a:endParaRPr sz="1000"/>
          </a:p>
        </p:txBody>
      </p:sp>
      <p:sp>
        <p:nvSpPr>
          <p:cNvPr id="145" name="Google Shape;145;p20"/>
          <p:cNvSpPr txBox="1"/>
          <p:nvPr/>
        </p:nvSpPr>
        <p:spPr>
          <a:xfrm>
            <a:off x="1082628" y="1289275"/>
            <a:ext cx="41205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3300"/>
              <a:buFont typeface="Arial"/>
              <a:buNone/>
            </a:pPr>
            <a:r>
              <a:rPr b="1" lang="pt-PT" sz="2800">
                <a:solidFill>
                  <a:srgbClr val="44515F"/>
                </a:solidFill>
              </a:rPr>
              <a:t>KML - security measures</a:t>
            </a:r>
            <a:endParaRPr b="1" sz="2000">
              <a:solidFill>
                <a:srgbClr val="44515F"/>
              </a:solidFill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1082632" y="2705402"/>
            <a:ext cx="1933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86A"/>
              </a:buClr>
              <a:buSzPts val="1500"/>
              <a:buFont typeface="Arial"/>
              <a:buNone/>
            </a:pPr>
            <a:r>
              <a:rPr b="1" lang="pt-PT" sz="1500">
                <a:solidFill>
                  <a:srgbClr val="05386A"/>
                </a:solidFill>
              </a:rPr>
              <a:t>Diogo Matos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KML documentation</a:t>
            </a:r>
            <a:endParaRPr/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980948" y="926306"/>
            <a:ext cx="7638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863" y="661401"/>
            <a:ext cx="3898474" cy="38207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5400000" dist="571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49" y="499650"/>
            <a:ext cx="4595826" cy="406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5592100" y="843925"/>
            <a:ext cx="3348000" cy="24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PT" sz="1200"/>
              <a:t>C</a:t>
            </a:r>
            <a:r>
              <a:rPr lang="pt-PT" sz="1200"/>
              <a:t>ommunication security inside node or site can be soften;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PT" sz="1200"/>
              <a:t>Any other communication (except the ones using the quantum channel) pass through the black network;</a:t>
            </a:r>
            <a:endParaRPr sz="1200"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 sz="1300">
                <a:solidFill>
                  <a:schemeClr val="dk1"/>
                </a:solidFill>
              </a:rPr>
              <a:t>A secure way to authenticate devices/entities/messages and to share keys is needed;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 sz="1300">
                <a:solidFill>
                  <a:schemeClr val="dk1"/>
                </a:solidFill>
              </a:rPr>
              <a:t>The use of post-quantum algorithms (PQA), when possible and viable, must be used.</a:t>
            </a:r>
            <a:endParaRPr/>
          </a:p>
        </p:txBody>
      </p:sp>
      <p:sp>
        <p:nvSpPr>
          <p:cNvPr id="153" name="Google Shape;153;p21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Red &amp; black networks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</a:t>
            </a:r>
            <a:r>
              <a:rPr lang="pt-PT"/>
              <a:t>evice/app identification and authentication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654098" y="926306"/>
            <a:ext cx="7638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Each device need to be identified by a certificate (X.509) chain. It includes all certificates from a trusted root certificate authority (CA) certificate, these certificates chains are linked to a device-specific leaf certificate. The certificate must have PQC support.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</a:rPr>
              <a:t>Authentication </a:t>
            </a:r>
            <a:r>
              <a:rPr b="1" lang="pt-PT">
                <a:solidFill>
                  <a:schemeClr val="dk1"/>
                </a:solidFill>
              </a:rPr>
              <a:t>process</a:t>
            </a:r>
            <a:r>
              <a:rPr b="1" lang="pt-PT">
                <a:solidFill>
                  <a:schemeClr val="dk1"/>
                </a:solidFill>
              </a:rPr>
              <a:t>: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1 - </a:t>
            </a:r>
            <a:r>
              <a:rPr lang="pt-PT">
                <a:solidFill>
                  <a:schemeClr val="dk1"/>
                </a:solidFill>
              </a:rPr>
              <a:t>request certificate and verify it;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2 - send a challenge (nonce) to be signed and verify the signature.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</a:rPr>
              <a:t>Algorithms: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pt-PT">
                <a:solidFill>
                  <a:schemeClr val="dk1"/>
                </a:solidFill>
              </a:rPr>
              <a:t>Digital signature - Falcon-512 / Dilithium 2 (or 3) (both in NIST’s 1st four quantum-resistant algorithms announcement)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Token based authentication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752998" y="926306"/>
            <a:ext cx="7638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A token is generated after authentication for a specific ‘user’. That token can be used multiple times during a period of time and gives authorization to access a </a:t>
            </a:r>
            <a:r>
              <a:rPr lang="pt-PT">
                <a:solidFill>
                  <a:schemeClr val="dk1"/>
                </a:solidFill>
              </a:rPr>
              <a:t>specific</a:t>
            </a:r>
            <a:r>
              <a:rPr lang="pt-PT">
                <a:solidFill>
                  <a:schemeClr val="dk1"/>
                </a:solidFill>
              </a:rPr>
              <a:t> set of services/data.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This can be used, for example, between the secure apps and KMS api. This way the api doesn’t need to worry about authentication and </a:t>
            </a:r>
            <a:r>
              <a:rPr lang="pt-PT">
                <a:solidFill>
                  <a:schemeClr val="dk1"/>
                </a:solidFill>
              </a:rPr>
              <a:t>authorization, only need to ask the auth server for verification of the token.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There is two big options OAuth and JWT. Since this will most likely be used in a private network, JWT it’s a better suit, it’s stateless, lightweight and doesn’t require the development and deploy of a complex authentication system.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pt-PT">
                <a:solidFill>
                  <a:schemeClr val="dk1"/>
                </a:solidFill>
              </a:rPr>
              <a:t>Specially interesting for the interface specified in ETSI GS QKD 014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950" y="3308399"/>
            <a:ext cx="1836125" cy="9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Key exchange</a:t>
            </a:r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025" y="699075"/>
            <a:ext cx="5716150" cy="2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654100" y="2848950"/>
            <a:ext cx="7638000" cy="1806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Since </a:t>
            </a:r>
            <a:r>
              <a:rPr lang="pt-PT">
                <a:solidFill>
                  <a:srgbClr val="000000"/>
                </a:solidFill>
              </a:rPr>
              <a:t>algorithms like Deffie-Helman’s don’t provide security against a quantum adversary, </a:t>
            </a:r>
            <a:r>
              <a:rPr lang="pt-PT">
                <a:solidFill>
                  <a:schemeClr val="dk1"/>
                </a:solidFill>
              </a:rPr>
              <a:t>post-quantum key encapsulation algorithms (most of them relying on the Learning With Errors </a:t>
            </a:r>
            <a:r>
              <a:rPr lang="pt-PT">
                <a:solidFill>
                  <a:schemeClr val="dk1"/>
                </a:solidFill>
              </a:rPr>
              <a:t>mathematical</a:t>
            </a:r>
            <a:r>
              <a:rPr lang="pt-PT">
                <a:solidFill>
                  <a:schemeClr val="dk1"/>
                </a:solidFill>
              </a:rPr>
              <a:t> problem) can be used alongside </a:t>
            </a:r>
            <a:r>
              <a:rPr lang="pt-PT">
                <a:solidFill>
                  <a:schemeClr val="dk1"/>
                </a:solidFill>
              </a:rPr>
              <a:t>authentication</a:t>
            </a:r>
            <a:r>
              <a:rPr lang="pt-PT">
                <a:solidFill>
                  <a:schemeClr val="dk1"/>
                </a:solidFill>
              </a:rPr>
              <a:t> based on trust algorithms. Being able to use fast secure </a:t>
            </a:r>
            <a:r>
              <a:rPr lang="pt-PT">
                <a:solidFill>
                  <a:schemeClr val="dk1"/>
                </a:solidFill>
              </a:rPr>
              <a:t>symmetric</a:t>
            </a:r>
            <a:r>
              <a:rPr lang="pt-PT">
                <a:solidFill>
                  <a:schemeClr val="dk1"/>
                </a:solidFill>
              </a:rPr>
              <a:t> cryptography and relying on </a:t>
            </a:r>
            <a:r>
              <a:rPr lang="pt-PT">
                <a:solidFill>
                  <a:schemeClr val="dk1"/>
                </a:solidFill>
              </a:rPr>
              <a:t>symmetric</a:t>
            </a:r>
            <a:r>
              <a:rPr lang="pt-PT">
                <a:solidFill>
                  <a:schemeClr val="dk1"/>
                </a:solidFill>
              </a:rPr>
              <a:t> cryptography in order to transmit safely a shared key.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Algorithms like </a:t>
            </a:r>
            <a:r>
              <a:rPr i="1" lang="pt-PT">
                <a:solidFill>
                  <a:srgbClr val="000000"/>
                </a:solidFill>
              </a:rPr>
              <a:t>FrodoKEM </a:t>
            </a:r>
            <a:r>
              <a:rPr lang="pt-PT">
                <a:solidFill>
                  <a:srgbClr val="000000"/>
                </a:solidFill>
              </a:rPr>
              <a:t>or </a:t>
            </a:r>
            <a:r>
              <a:rPr i="1" lang="pt-PT">
                <a:solidFill>
                  <a:srgbClr val="000000"/>
                </a:solidFill>
              </a:rPr>
              <a:t>Crystals Kyber </a:t>
            </a:r>
            <a:r>
              <a:rPr lang="pt-PT">
                <a:solidFill>
                  <a:srgbClr val="000000"/>
                </a:solidFill>
              </a:rPr>
              <a:t>(NIST certified)</a:t>
            </a:r>
            <a:r>
              <a:rPr i="1" lang="pt-PT">
                <a:solidFill>
                  <a:srgbClr val="000000"/>
                </a:solidFill>
              </a:rPr>
              <a:t> </a:t>
            </a:r>
            <a:r>
              <a:rPr lang="pt-PT">
                <a:solidFill>
                  <a:srgbClr val="000000"/>
                </a:solidFill>
              </a:rPr>
              <a:t>can be used.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TLS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654098" y="926306"/>
            <a:ext cx="7638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TLS is one of the most used cryptographic algorithms providing authentication and a session between two entities.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TLS 1.3 has both quantum-safe authentication and quantum-safe key exchange.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While there are no vulnerabilities known in any of the quantum-safe algorithms used, while NIST don’t finish the </a:t>
            </a:r>
            <a:r>
              <a:rPr lang="pt-PT">
                <a:solidFill>
                  <a:schemeClr val="dk1"/>
                </a:solidFill>
              </a:rPr>
              <a:t>standards</a:t>
            </a:r>
            <a:r>
              <a:rPr lang="pt-PT">
                <a:solidFill>
                  <a:schemeClr val="dk1"/>
                </a:solidFill>
              </a:rPr>
              <a:t> on PQC. Right now it is advised to use hybrid (quantum-safe + RSA/</a:t>
            </a:r>
            <a:r>
              <a:rPr lang="pt-PT">
                <a:solidFill>
                  <a:schemeClr val="dk1"/>
                </a:solidFill>
              </a:rPr>
              <a:t>elliptic</a:t>
            </a:r>
            <a:r>
              <a:rPr lang="pt-PT">
                <a:solidFill>
                  <a:schemeClr val="dk1"/>
                </a:solidFill>
              </a:rPr>
              <a:t> curve).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pt-PT">
                <a:solidFill>
                  <a:schemeClr val="dk1"/>
                </a:solidFill>
              </a:rPr>
              <a:t>OpenSSL has an open-source implementation of the algorithm.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Message integrity - MAC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327549" y="963400"/>
            <a:ext cx="38178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1150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Each message should be accompanied with a MAC in order to make sure the message was not changed during transmission;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HMAC, Wegnar Carter (VMAC, UMAC e.g) authentication can be used.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Secret keys that might be needed for these algorithm can be generated using a key derivation function on the key used to cipher messages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424" y="1008058"/>
            <a:ext cx="4693851" cy="3127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Other security measures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654098" y="926306"/>
            <a:ext cx="7638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11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The KMS and other systems located inside a secure location with a proper </a:t>
            </a:r>
            <a:r>
              <a:rPr lang="pt-PT">
                <a:solidFill>
                  <a:srgbClr val="000000"/>
                </a:solidFill>
              </a:rPr>
              <a:t>network segregation and segmentation are already below, to a certain degree, a security layer. But is never enough and other security measure must be taken.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Endpoint / server security: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Firewall - blocking ports, protocols, etc;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Access control;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Logging - traceability is key;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SSD/HDD hardware data encryption;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Services with encrypted data(bases);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Backup plan - preserve most sensible data;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Endpoint detection and response - intrusion detection, incident response, and forensics.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0975" y="1965575"/>
            <a:ext cx="1657375" cy="8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References</a:t>
            </a:r>
            <a:endParaRPr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654098" y="926306"/>
            <a:ext cx="7638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2022, Yao, Post Quantum Design in SPDM for Device Authentication and Key Establishment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2022, Tamvada, Deep dive into a post-quantum key encapsulation algorithm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1981, Wegman, New hash functions and their use in authentication and set equality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2013, Abidin, Direct Proof of Security of Wegman-Carter Authentication with Partially Known Key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ink 2001">
  <a:themeElements>
    <a:clrScheme name="IT-COLORS">
      <a:dk1>
        <a:srgbClr val="14191C"/>
      </a:dk1>
      <a:lt1>
        <a:srgbClr val="FFFFFF"/>
      </a:lt1>
      <a:dk2>
        <a:srgbClr val="201B3A"/>
      </a:dk2>
      <a:lt2>
        <a:srgbClr val="F5F3EE"/>
      </a:lt2>
      <a:accent1>
        <a:srgbClr val="074B8E"/>
      </a:accent1>
      <a:accent2>
        <a:srgbClr val="6E8BC5"/>
      </a:accent2>
      <a:accent3>
        <a:srgbClr val="455D9D"/>
      </a:accent3>
      <a:accent4>
        <a:srgbClr val="6A1236"/>
      </a:accent4>
      <a:accent5>
        <a:srgbClr val="310E2E"/>
      </a:accent5>
      <a:accent6>
        <a:srgbClr val="CE193F"/>
      </a:accent6>
      <a:hlink>
        <a:srgbClr val="9E9E9E"/>
      </a:hlink>
      <a:folHlink>
        <a:srgbClr val="9E94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