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Encode Sans"/>
      <p:regular r:id="rId13"/>
      <p:bold r:id="rId14"/>
    </p:embeddedFont>
    <p:embeddedFont>
      <p:font typeface="Montserrat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3603C8-F573-4541-8A33-5B68644113D8}">
  <a:tblStyle styleId="{333603C8-F573-4541-8A33-5B68644113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EncodeSans-regular.fntdata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Montserrat-bold.fntdata"/><Relationship Id="rId14" Type="http://schemas.openxmlformats.org/officeDocument/2006/relationships/font" Target="fonts/EncodeSans-bold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/>
          <p:nvPr>
            <p:ph idx="2" type="sldImg"/>
          </p:nvPr>
        </p:nvSpPr>
        <p:spPr>
          <a:xfrm>
            <a:off x="381394" y="685800"/>
            <a:ext cx="60952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2bfefbd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2bfefbd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335403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633540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092026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092026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506c0b1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506c0b1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1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68894" l="0" r="0" t="1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_base_5.png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indent="-3111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indent="-3746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descr="Escudo com visto com preenchimento sólido" id="77" name="Google Shape;7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78" name="Google Shape;7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79" name="Google Shape;7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0" name="Google Shape;8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1" name="Google Shape;8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82" name="Google Shape;8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3" name="Google Shape;8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5" name="Google Shape;8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6" name="Google Shape;8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7" name="Google Shape;8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8" name="Google Shape;8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9" name="Google Shape;8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0" name="Google Shape;9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91" name="Google Shape;9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2" name="Google Shape;9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3" name="Google Shape;93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94" name="Google Shape;94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6" name="Google Shape;9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7" name="Google Shape;9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98" name="Google Shape;9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descr="Círculos 100% com preenchimento sólido" id="100" name="Google Shape;100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1" name="Google Shape;101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2" name="Google Shape;102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3" name="Google Shape;103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4" name="Google Shape;104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5" name="Google Shape;105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6" name="Google Shape;106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7" name="Google Shape;107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">
  <p:cSld name="1_Defaul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3" type="body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7" name="Google Shape;127;p18"/>
          <p:cNvSpPr txBox="1"/>
          <p:nvPr>
            <p:ph idx="4" type="body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b="0" i="0" sz="700" u="none" cap="none" strike="noStrik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76404" l="0" r="0" t="0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12423" r="0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https://www.it.pt/Groups/Index/72" TargetMode="External"/><Relationship Id="rId6" Type="http://schemas.openxmlformats.org/officeDocument/2006/relationships/hyperlink" Target="https://www.linkedin.com/company/quantum-communications-group-it-av/%E2%80%8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306607" y="-282585"/>
            <a:ext cx="7312404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i="0" lang="pt-PT" sz="33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 Communications Group</a:t>
            </a:r>
            <a:endParaRPr b="1" i="0" sz="2400" u="none" cap="none" strike="noStrike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06032" y="1289277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Coordinator: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5712285" y="2138883"/>
            <a:ext cx="1675964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Websites: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05045" y="1497652"/>
            <a:ext cx="2113527" cy="5316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anp@ua.pt</a:t>
            </a:r>
            <a:endParaRPr sz="1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14" y="394691"/>
            <a:ext cx="849703" cy="489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r code&#10;&#10;Description automatically generated"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7421" y="2195382"/>
            <a:ext cx="1040563" cy="9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776984" y="2445797"/>
            <a:ext cx="2113504" cy="4501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https://www.it.pt/Groups/Index/72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</a:pPr>
            <a:r>
              <a:rPr b="0" i="0" lang="pt-PT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b="0" i="0" lang="pt-PT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https://www.linkedin.com/company/quantum-communications-group-it-av/</a:t>
            </a:r>
            <a:endParaRPr sz="1000"/>
          </a:p>
        </p:txBody>
      </p:sp>
      <p:sp>
        <p:nvSpPr>
          <p:cNvPr id="145" name="Google Shape;145;p20"/>
          <p:cNvSpPr txBox="1"/>
          <p:nvPr/>
        </p:nvSpPr>
        <p:spPr>
          <a:xfrm>
            <a:off x="1082628" y="1289275"/>
            <a:ext cx="41205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lang="pt-PT" sz="2800">
                <a:solidFill>
                  <a:srgbClr val="44515F"/>
                </a:solidFill>
              </a:rPr>
              <a:t>KML - orchestration</a:t>
            </a:r>
            <a:endParaRPr b="1" sz="2000">
              <a:solidFill>
                <a:srgbClr val="44515F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082632" y="2421752"/>
            <a:ext cx="193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lang="pt-PT" sz="1500">
                <a:solidFill>
                  <a:srgbClr val="05386A"/>
                </a:solidFill>
              </a:rPr>
              <a:t>Diogo Matos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Architecture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98094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25" y="1130875"/>
            <a:ext cx="8187349" cy="26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KMS architecture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98094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963" y="431863"/>
            <a:ext cx="4726276" cy="427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Message format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529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67" name="Google Shape;167;p23"/>
          <p:cNvGraphicFramePr/>
          <p:nvPr/>
        </p:nvGraphicFramePr>
        <p:xfrm>
          <a:off x="952500" y="15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{333603C8-F573-4541-8A33-5B68644113D8}</a:tableStyleId>
              </a:tblPr>
              <a:tblGrid>
                <a:gridCol w="1809750"/>
                <a:gridCol w="1809750"/>
                <a:gridCol w="752400"/>
                <a:gridCol w="286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Group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Field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Bytes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Header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srcId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Unique id of the source entity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Header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msgType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Message type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Header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msgId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Sequential</a:t>
                      </a:r>
                      <a:r>
                        <a:rPr lang="pt-PT"/>
                        <a:t> Id given by the source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Header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dataLength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Length of the Data field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Data to be </a:t>
                      </a:r>
                      <a:r>
                        <a:rPr lang="pt-PT"/>
                        <a:t>transmitted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Message type (for basic functionality)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535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24"/>
          <p:cNvGraphicFramePr/>
          <p:nvPr/>
        </p:nvGraphicFramePr>
        <p:xfrm>
          <a:off x="953088" y="11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{333603C8-F573-4541-8A33-5B68644113D8}</a:tableStyleId>
              </a:tblPr>
              <a:tblGrid>
                <a:gridCol w="1095850"/>
                <a:gridCol w="1234150"/>
                <a:gridCol w="1769825"/>
                <a:gridCol w="313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Source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Destination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OPEN_CONNECT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App connect to KMS requesting the opening of a key stream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GET_KEY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Request key material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CLOSE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Close key stream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NEW_APP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Notify peer KMS of a new connection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NEW_KEY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For key synchronization and authentication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Acknowledge</a:t>
                      </a:r>
                      <a:r>
                        <a:rPr lang="pt-PT"/>
                        <a:t> previous message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