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5"/>
    <p:sldMasterId id="214748366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y="5143500" cx="9144000"/>
  <p:notesSz cx="6858000" cy="9144000"/>
  <p:embeddedFontLst>
    <p:embeddedFont>
      <p:font typeface="Encode Sans"/>
      <p:regular r:id="rId14"/>
      <p:bold r:id="rId15"/>
    </p:embeddedFont>
    <p:embeddedFont>
      <p:font typeface="Montserrat"/>
      <p:bold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E5A3233-B14C-486B-9DAC-50A9A16F0964}">
  <a:tblStyle styleId="{7E5A3233-B14C-486B-9DAC-50A9A16F096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font" Target="fonts/EncodeSans-bold.fntdata"/><Relationship Id="rId14" Type="http://schemas.openxmlformats.org/officeDocument/2006/relationships/font" Target="fonts/EncodeSans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2a8e1ff9fa_2_83:notes"/>
          <p:cNvSpPr/>
          <p:nvPr>
            <p:ph idx="2" type="sldImg"/>
          </p:nvPr>
        </p:nvSpPr>
        <p:spPr>
          <a:xfrm>
            <a:off x="381394" y="685800"/>
            <a:ext cx="6095213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5" name="Google Shape;135;g22a8e1ff9fa_2_8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52bfefbdc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52bfefbdc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5735e9544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5735e9544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5735e9544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5735e9544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5735e9544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5735e9544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5735e9544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5735e9544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17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15.png"/><Relationship Id="rId6" Type="http://schemas.openxmlformats.org/officeDocument/2006/relationships/image" Target="../media/image14.png"/><Relationship Id="rId7" Type="http://schemas.openxmlformats.org/officeDocument/2006/relationships/image" Target="../media/image9.png"/><Relationship Id="rId8" Type="http://schemas.openxmlformats.org/officeDocument/2006/relationships/image" Target="../media/image18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 showMasterSp="0">
  <p:cSld name="Defaul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 rotWithShape="1">
          <a:blip r:embed="rId2">
            <a:alphaModFix/>
          </a:blip>
          <a:srcRect b="68894" l="0" r="0" t="1"/>
          <a:stretch/>
        </p:blipFill>
        <p:spPr>
          <a:xfrm>
            <a:off x="1" y="3278663"/>
            <a:ext cx="9144009" cy="18648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T_base_5.png" id="60" name="Google Shape;6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789" y="1605205"/>
            <a:ext cx="641748" cy="63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420" y="1793537"/>
            <a:ext cx="854806" cy="2798666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693631" y="4827200"/>
            <a:ext cx="244266" cy="242372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66476" y="3116496"/>
            <a:ext cx="3066307" cy="755308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>
            <p:ph type="title"/>
          </p:nvPr>
        </p:nvSpPr>
        <p:spPr>
          <a:xfrm>
            <a:off x="1692323" y="388965"/>
            <a:ext cx="6594259" cy="1206181"/>
          </a:xfrm>
          <a:prstGeom prst="rect">
            <a:avLst/>
          </a:prstGeom>
          <a:noFill/>
          <a:ln>
            <a:noFill/>
          </a:ln>
        </p:spPr>
        <p:txBody>
          <a:bodyPr anchorCtr="0" anchor="b" bIns="67500" lIns="67500" spcFirstLastPara="1" rIns="67500" wrap="square" tIns="675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15F"/>
              </a:buClr>
              <a:buSzPts val="2400"/>
              <a:buFont typeface="Arial"/>
              <a:buNone/>
              <a:defRPr sz="2400">
                <a:solidFill>
                  <a:srgbClr val="44515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1692279" y="1702045"/>
            <a:ext cx="6594482" cy="137822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44515F"/>
              </a:buClr>
              <a:buSzPts val="1500"/>
              <a:buFont typeface="Arial"/>
              <a:buNone/>
              <a:defRPr sz="1500">
                <a:solidFill>
                  <a:srgbClr val="44515F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2pPr>
            <a:lvl3pPr indent="-374650" lvl="2" marL="1371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2300"/>
              <a:buChar char="."/>
              <a:defRPr/>
            </a:lvl3pPr>
            <a:lvl4pPr indent="-311150" lvl="3" marL="1828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–"/>
              <a:defRPr/>
            </a:lvl4pPr>
            <a:lvl5pPr indent="-311150" lvl="4" marL="22860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»"/>
              <a:defRPr/>
            </a:lvl5pPr>
            <a:lvl6pPr indent="-311150" lvl="5" marL="2743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6pPr>
            <a:lvl7pPr indent="-311150" lvl="6" marL="3200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7pPr>
            <a:lvl8pPr indent="-311150" lvl="7" marL="3657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8pPr>
            <a:lvl9pPr indent="-311150" lvl="8" marL="4114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9pPr>
          </a:lstStyle>
          <a:p/>
        </p:txBody>
      </p:sp>
      <p:sp>
        <p:nvSpPr>
          <p:cNvPr id="66" name="Google Shape;66;p14"/>
          <p:cNvSpPr txBox="1"/>
          <p:nvPr/>
        </p:nvSpPr>
        <p:spPr>
          <a:xfrm>
            <a:off x="139784" y="4746409"/>
            <a:ext cx="759001" cy="2423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8B9E"/>
              </a:buClr>
              <a:buSzPts val="500"/>
              <a:buFont typeface="Arial"/>
              <a:buNone/>
            </a:pPr>
            <a:r>
              <a:rPr b="0" i="0" lang="pt-PT" sz="500" u="none" cap="none" strike="noStrike">
                <a:solidFill>
                  <a:srgbClr val="788B9E"/>
                </a:solidFill>
                <a:latin typeface="Arial"/>
                <a:ea typeface="Arial"/>
                <a:cs typeface="Arial"/>
                <a:sym typeface="Arial"/>
              </a:rPr>
              <a:t>© 2018, </a:t>
            </a:r>
            <a:br>
              <a:rPr b="0" i="0" lang="pt-PT" sz="500" u="none" cap="none" strike="noStrike">
                <a:solidFill>
                  <a:srgbClr val="788B9E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PT" sz="500" u="none" cap="none" strike="noStrike">
                <a:solidFill>
                  <a:srgbClr val="788B9E"/>
                </a:solidFill>
                <a:latin typeface="Arial"/>
                <a:ea typeface="Arial"/>
                <a:cs typeface="Arial"/>
                <a:sym typeface="Arial"/>
              </a:rPr>
              <a:t>Instituto de Telecomunicações</a:t>
            </a:r>
            <a:endParaRPr sz="1000"/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05627" y="3974990"/>
            <a:ext cx="2466380" cy="852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 2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693631" y="4827200"/>
            <a:ext cx="244266" cy="242372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sz="700">
                <a:solidFill>
                  <a:schemeClr val="accent2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sz="700">
                <a:solidFill>
                  <a:schemeClr val="accent2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sz="700">
                <a:solidFill>
                  <a:schemeClr val="accent2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sz="700">
                <a:solidFill>
                  <a:schemeClr val="accent2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sz="700">
                <a:solidFill>
                  <a:schemeClr val="accent2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sz="700">
                <a:solidFill>
                  <a:schemeClr val="accent2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sz="700">
                <a:solidFill>
                  <a:schemeClr val="accent2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sz="700">
                <a:solidFill>
                  <a:schemeClr val="accent2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sz="700">
                <a:solidFill>
                  <a:schemeClr val="accent2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70" name="Google Shape;70;p15"/>
          <p:cNvSpPr txBox="1"/>
          <p:nvPr>
            <p:ph idx="11" type="ftr"/>
          </p:nvPr>
        </p:nvSpPr>
        <p:spPr>
          <a:xfrm>
            <a:off x="2988864" y="4825962"/>
            <a:ext cx="5472758" cy="24361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type="title"/>
          </p:nvPr>
        </p:nvSpPr>
        <p:spPr>
          <a:xfrm>
            <a:off x="327548" y="109183"/>
            <a:ext cx="8291024" cy="532264"/>
          </a:xfrm>
          <a:prstGeom prst="rect">
            <a:avLst/>
          </a:prstGeom>
          <a:noFill/>
          <a:ln>
            <a:noFill/>
          </a:ln>
        </p:spPr>
        <p:txBody>
          <a:bodyPr anchorCtr="0" anchor="ctr" bIns="67500" lIns="67500" spcFirstLastPara="1" rIns="67500" wrap="square" tIns="675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15F"/>
              </a:buClr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980948" y="926306"/>
            <a:ext cx="7638063" cy="3586163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/>
            </a:lvl1pPr>
            <a:lvl2pPr indent="-31115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Char char="•"/>
              <a:defRPr/>
            </a:lvl2pPr>
            <a:lvl3pPr indent="-37465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28A8D"/>
              </a:buClr>
              <a:buSzPts val="2300"/>
              <a:buFont typeface="Arial"/>
              <a:buChar char="."/>
              <a:defRPr/>
            </a:lvl3pPr>
            <a:lvl4pPr indent="-31115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Char char="–"/>
              <a:defRPr/>
            </a:lvl4pPr>
            <a:lvl5pPr indent="-31115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Char char="»"/>
              <a:defRPr/>
            </a:lvl5pPr>
            <a:lvl6pPr indent="-311150" lvl="5" marL="2743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6pPr>
            <a:lvl7pPr indent="-311150" lvl="6" marL="3200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7pPr>
            <a:lvl8pPr indent="-311150" lvl="7" marL="3657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8pPr>
            <a:lvl9pPr indent="-311150" lvl="8" marL="4114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9pPr>
          </a:lstStyle>
          <a:p/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54375" y="101135"/>
            <a:ext cx="1271060" cy="3949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, text&#10;&#10;Description automatically generated" id="74" name="Google Shape;7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3613" y="4650560"/>
            <a:ext cx="2074468" cy="492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>
  <p:cSld name="Em branco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6"/>
          <p:cNvGrpSpPr/>
          <p:nvPr/>
        </p:nvGrpSpPr>
        <p:grpSpPr>
          <a:xfrm>
            <a:off x="-223217" y="-443594"/>
            <a:ext cx="9699222" cy="1383786"/>
            <a:chOff x="65233" y="-705343"/>
            <a:chExt cx="12932282" cy="1845047"/>
          </a:xfrm>
        </p:grpSpPr>
        <p:pic>
          <p:nvPicPr>
            <p:cNvPr descr="Escudo com visto com preenchimento sólido" id="77" name="Google Shape;77;p1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-853735">
              <a:off x="4280389" y="-312363"/>
              <a:ext cx="1101739" cy="11017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esbloquear com preenchimento sólido" id="78" name="Google Shape;78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682491">
              <a:off x="10358032" y="-10624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have com preenchimento sólido" id="79" name="Google Shape;79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-551063">
              <a:off x="8870285" y="158189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ofre com preenchimento sólido" id="80" name="Google Shape;80;p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768134" y="218383"/>
              <a:ext cx="669042" cy="6690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istintivo de colaborador com preenchimento sólido" id="81" name="Google Shape;81;p1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1016394">
              <a:off x="5428027" y="-592405"/>
              <a:ext cx="914400" cy="9345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âmara de segurança com preenchimento sólido" id="82" name="Google Shape;82;p1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350043" y="-316068"/>
              <a:ext cx="1164532" cy="11645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esbloquear com preenchimento sólido" id="83" name="Google Shape;83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4038">
              <a:off x="8490699" y="-134690"/>
              <a:ext cx="619571" cy="6195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esbloquear com preenchimento sólido" id="84" name="Google Shape;84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286766">
              <a:off x="5261874" y="255627"/>
              <a:ext cx="619571" cy="6195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ofre com preenchimento sólido" id="85" name="Google Shape;85;p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283759" y="352891"/>
              <a:ext cx="516769" cy="5167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ofre com preenchimento sólido" id="86" name="Google Shape;86;p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210134" y="-361257"/>
              <a:ext cx="709471" cy="7094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istintivo de colaborador com preenchimento sólido" id="87" name="Google Shape;87;p1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2709072">
              <a:off x="7683310" y="-129172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scudo com visto com preenchimento sólido" id="88" name="Google Shape;88;p1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9829794" y="-415545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scudo com visto com preenchimento sólido" id="89" name="Google Shape;89;p1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-853735">
              <a:off x="11777274" y="-168640"/>
              <a:ext cx="1101739" cy="11017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esbloquear com preenchimento sólido" id="90" name="Google Shape;90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682491">
              <a:off x="2878531" y="27476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have com preenchimento sólido" id="91" name="Google Shape;91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-551063">
              <a:off x="1390784" y="158189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ofre com preenchimento sólido" id="92" name="Google Shape;92;p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1265019" y="324006"/>
              <a:ext cx="669042" cy="6690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istintivo de colaborador com preenchimento sólido" id="93" name="Google Shape;93;p1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1016394">
              <a:off x="11089368" y="-467926"/>
              <a:ext cx="789585" cy="8070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âmara de segurança com preenchimento sólido" id="94" name="Google Shape;94;p1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596178" y="-376463"/>
              <a:ext cx="771345" cy="7713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esbloquear com preenchimento sólido" id="95" name="Google Shape;95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4038">
              <a:off x="1011198" y="-134690"/>
              <a:ext cx="619571" cy="6195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ofre com preenchimento sólido" id="96" name="Google Shape;96;p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730633" y="-361257"/>
              <a:ext cx="709471" cy="7094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istintivo de colaborador com preenchimento sólido" id="97" name="Google Shape;97;p1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2709072">
              <a:off x="254609" y="35928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scudo com visto com preenchimento sólido" id="98" name="Google Shape;98;p1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2350293" y="-415545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9" name="Google Shape;99;p16"/>
          <p:cNvGrpSpPr/>
          <p:nvPr/>
        </p:nvGrpSpPr>
        <p:grpSpPr>
          <a:xfrm>
            <a:off x="85726" y="98288"/>
            <a:ext cx="1107128" cy="80990"/>
            <a:chOff x="1045641" y="1497309"/>
            <a:chExt cx="1476169" cy="108000"/>
          </a:xfrm>
        </p:grpSpPr>
        <p:pic>
          <p:nvPicPr>
            <p:cNvPr descr="Círculos 100% com preenchimento sólido" id="100" name="Google Shape;100;p1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241094" y="1497309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írculos 100% com preenchimento sólido" id="101" name="Google Shape;101;p1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045641" y="1497309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írculos 100% com preenchimento sólido" id="102" name="Google Shape;102;p1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632000" y="1497309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írculos 100% com preenchimento sólido" id="103" name="Google Shape;103;p1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827453" y="1497309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írculos 100% com preenchimento sólido" id="104" name="Google Shape;104;p1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413810" y="1497309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írculos 100% com preenchimento sólido" id="105" name="Google Shape;105;p1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022906" y="1497309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írculos 100% com preenchimento sólido" id="106" name="Google Shape;106;p1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218359" y="1497309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írculos 100% com preenchimento sólido" id="107" name="Google Shape;107;p1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436547" y="1497309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8" name="Google Shape;108;p16"/>
          <p:cNvGrpSpPr/>
          <p:nvPr/>
        </p:nvGrpSpPr>
        <p:grpSpPr>
          <a:xfrm>
            <a:off x="0" y="4928821"/>
            <a:ext cx="9144010" cy="215470"/>
            <a:chOff x="0" y="6571760"/>
            <a:chExt cx="12192000" cy="287293"/>
          </a:xfrm>
        </p:grpSpPr>
        <p:sp>
          <p:nvSpPr>
            <p:cNvPr id="109" name="Google Shape;109;p16"/>
            <p:cNvSpPr/>
            <p:nvPr/>
          </p:nvSpPr>
          <p:spPr>
            <a:xfrm>
              <a:off x="9692640" y="6571760"/>
              <a:ext cx="2499360" cy="286240"/>
            </a:xfrm>
            <a:prstGeom prst="rect">
              <a:avLst/>
            </a:prstGeom>
            <a:solidFill>
              <a:srgbClr val="9287CB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0" y="6571760"/>
              <a:ext cx="5338762" cy="287293"/>
            </a:xfrm>
            <a:prstGeom prst="rect">
              <a:avLst/>
            </a:prstGeom>
            <a:solidFill>
              <a:srgbClr val="0F0D1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61E3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5338763" y="6571760"/>
              <a:ext cx="4353877" cy="28729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" name="Google Shape;112;p16"/>
          <p:cNvSpPr txBox="1"/>
          <p:nvPr>
            <p:ph idx="10" type="dt"/>
          </p:nvPr>
        </p:nvSpPr>
        <p:spPr>
          <a:xfrm>
            <a:off x="4004076" y="4928820"/>
            <a:ext cx="3268269" cy="21468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p16"/>
          <p:cNvSpPr txBox="1"/>
          <p:nvPr>
            <p:ph idx="11" type="ftr"/>
          </p:nvPr>
        </p:nvSpPr>
        <p:spPr>
          <a:xfrm>
            <a:off x="0" y="4928819"/>
            <a:ext cx="4004075" cy="21467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9pPr>
          </a:lstStyle>
          <a:p/>
        </p:txBody>
      </p:sp>
      <p:sp>
        <p:nvSpPr>
          <p:cNvPr id="114" name="Google Shape;114;p16"/>
          <p:cNvSpPr txBox="1"/>
          <p:nvPr>
            <p:ph idx="12" type="sldNum"/>
          </p:nvPr>
        </p:nvSpPr>
        <p:spPr>
          <a:xfrm>
            <a:off x="8084616" y="4934881"/>
            <a:ext cx="244266" cy="242372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569372" y="304038"/>
            <a:ext cx="7808826" cy="34317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0" spcFirstLastPara="1" rIns="68575" wrap="square" tIns="68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17142B"/>
              </a:buClr>
              <a:buSzPts val="1300"/>
              <a:buFont typeface="Montserrat"/>
              <a:buNone/>
              <a:defRPr b="1">
                <a:solidFill>
                  <a:srgbClr val="17142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2pPr>
            <a:lvl3pPr indent="-374650" lvl="2" marL="1371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2300"/>
              <a:buChar char="."/>
              <a:defRPr/>
            </a:lvl3pPr>
            <a:lvl4pPr indent="-311150" lvl="3" marL="1828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–"/>
              <a:defRPr/>
            </a:lvl4pPr>
            <a:lvl5pPr indent="-311150" lvl="4" marL="22860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»"/>
              <a:defRPr/>
            </a:lvl5pPr>
            <a:lvl6pPr indent="-311150" lvl="5" marL="2743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6pPr>
            <a:lvl7pPr indent="-311150" lvl="6" marL="3200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7pPr>
            <a:lvl8pPr indent="-311150" lvl="7" marL="3657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8pPr>
            <a:lvl9pPr indent="-311150" lvl="8" marL="4114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efault">
  <p:cSld name="1_Defaul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327548" y="109183"/>
            <a:ext cx="8291024" cy="532264"/>
          </a:xfrm>
          <a:prstGeom prst="rect">
            <a:avLst/>
          </a:prstGeom>
          <a:noFill/>
          <a:ln>
            <a:noFill/>
          </a:ln>
        </p:spPr>
        <p:txBody>
          <a:bodyPr anchorCtr="0" anchor="ctr" bIns="67500" lIns="67500" spcFirstLastPara="1" rIns="67500" wrap="square" tIns="675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15F"/>
              </a:buClr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9pPr>
          </a:lstStyle>
          <a:p/>
        </p:txBody>
      </p:sp>
      <p:sp>
        <p:nvSpPr>
          <p:cNvPr id="118" name="Google Shape;118;p17"/>
          <p:cNvSpPr txBox="1"/>
          <p:nvPr>
            <p:ph idx="12" type="sldNum"/>
          </p:nvPr>
        </p:nvSpPr>
        <p:spPr>
          <a:xfrm>
            <a:off x="8693631" y="4803914"/>
            <a:ext cx="244266" cy="242372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981077" y="927101"/>
            <a:ext cx="7635883" cy="34575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800"/>
              <a:buFont typeface="Arial"/>
              <a:buNone/>
              <a:defRPr sz="1800"/>
            </a:lvl1pPr>
            <a:lvl2pPr indent="-2286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2pPr>
            <a:lvl3pPr indent="-374650" lvl="2" marL="1371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2300"/>
              <a:buChar char="."/>
              <a:defRPr/>
            </a:lvl3pPr>
            <a:lvl4pPr indent="-311150" lvl="3" marL="1828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–"/>
              <a:defRPr/>
            </a:lvl4pPr>
            <a:lvl5pPr indent="-311150" lvl="4" marL="22860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»"/>
              <a:defRPr/>
            </a:lvl5pPr>
            <a:lvl6pPr indent="-311150" lvl="5" marL="2743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6pPr>
            <a:lvl7pPr indent="-311150" lvl="6" marL="3200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7pPr>
            <a:lvl8pPr indent="-311150" lvl="7" marL="3657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8pPr>
            <a:lvl9pPr indent="-311150" lvl="8" marL="4114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9pPr>
          </a:lstStyle>
          <a:p/>
        </p:txBody>
      </p:sp>
      <p:sp>
        <p:nvSpPr>
          <p:cNvPr id="120" name="Google Shape;120;p17"/>
          <p:cNvSpPr txBox="1"/>
          <p:nvPr/>
        </p:nvSpPr>
        <p:spPr>
          <a:xfrm>
            <a:off x="4505744" y="4923184"/>
            <a:ext cx="4063241" cy="2203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000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8B9E"/>
              </a:buClr>
              <a:buSzPts val="700"/>
              <a:buFont typeface="Arial"/>
              <a:buNone/>
            </a:pPr>
            <a:r>
              <a:rPr b="0" i="0" lang="pt-PT" sz="700" u="none" cap="none" strike="noStrike">
                <a:solidFill>
                  <a:srgbClr val="788B9E"/>
                </a:solidFill>
                <a:latin typeface="Arial"/>
                <a:ea typeface="Arial"/>
                <a:cs typeface="Arial"/>
                <a:sym typeface="Arial"/>
              </a:rPr>
              <a:t>© 2022, Instituto de Telecomunicações</a:t>
            </a:r>
            <a:endParaRPr sz="10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64126" y="165498"/>
            <a:ext cx="767953" cy="397617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/>
          <p:nvPr>
            <p:ph type="title"/>
          </p:nvPr>
        </p:nvSpPr>
        <p:spPr>
          <a:xfrm>
            <a:off x="629841" y="576971"/>
            <a:ext cx="7886709" cy="892190"/>
          </a:xfrm>
          <a:prstGeom prst="rect">
            <a:avLst/>
          </a:prstGeom>
          <a:noFill/>
          <a:ln>
            <a:noFill/>
          </a:ln>
        </p:spPr>
        <p:txBody>
          <a:bodyPr anchorCtr="0" anchor="ctr" bIns="67500" lIns="67500" spcFirstLastPara="1" rIns="67500" wrap="square" tIns="675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15F"/>
              </a:buClr>
              <a:buSzPts val="1800"/>
              <a:buFont typeface="Encode Sans"/>
              <a:buNone/>
              <a:defRPr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9pPr>
          </a:lstStyle>
          <a:p/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629842" y="1564000"/>
            <a:ext cx="3868345" cy="554546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800"/>
              <a:buFont typeface="Encode Sans"/>
              <a:buNone/>
              <a:defRPr b="1" sz="1800">
                <a:latin typeface="Encode Sans"/>
                <a:ea typeface="Encode Sans"/>
                <a:cs typeface="Encode Sans"/>
                <a:sym typeface="Encode Sans"/>
              </a:defRPr>
            </a:lvl1pPr>
            <a:lvl2pPr indent="-2286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500"/>
              <a:buFont typeface="Arial"/>
              <a:buNone/>
              <a:defRPr b="1" sz="1500"/>
            </a:lvl2pPr>
            <a:lvl3pPr indent="-228600" lvl="2" marL="1371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2300"/>
              <a:buFont typeface="Arial"/>
              <a:buNone/>
              <a:defRPr b="1" sz="1300"/>
            </a:lvl3pPr>
            <a:lvl4pPr indent="-228600" lvl="3" marL="1828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4pPr>
            <a:lvl5pPr indent="-228600" lvl="4" marL="22860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5pPr>
            <a:lvl6pPr indent="-228600" lvl="5" marL="2743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6pPr>
            <a:lvl7pPr indent="-228600" lvl="6" marL="3200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7pPr>
            <a:lvl8pPr indent="-228600" lvl="7" marL="3657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8pPr>
            <a:lvl9pPr indent="-228600" lvl="8" marL="4114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9pPr>
          </a:lstStyle>
          <a:p/>
        </p:txBody>
      </p:sp>
      <p:sp>
        <p:nvSpPr>
          <p:cNvPr id="125" name="Google Shape;125;p18"/>
          <p:cNvSpPr txBox="1"/>
          <p:nvPr>
            <p:ph idx="2" type="body"/>
          </p:nvPr>
        </p:nvSpPr>
        <p:spPr>
          <a:xfrm>
            <a:off x="629842" y="2181934"/>
            <a:ext cx="3868345" cy="2479966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None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indent="-2286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None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indent="-374650" lvl="2" marL="1371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2300"/>
              <a:buFont typeface="Encode Sans"/>
              <a:buChar char=".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indent="-311150" lvl="3" marL="1828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Char char="–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indent="-311150" lvl="4" marL="22860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Char char="»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indent="-311150" lvl="5" marL="2743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6pPr>
            <a:lvl7pPr indent="-311150" lvl="6" marL="3200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7pPr>
            <a:lvl8pPr indent="-311150" lvl="7" marL="3657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8pPr>
            <a:lvl9pPr indent="-311150" lvl="8" marL="4114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9pPr>
          </a:lstStyle>
          <a:p/>
        </p:txBody>
      </p:sp>
      <p:sp>
        <p:nvSpPr>
          <p:cNvPr id="126" name="Google Shape;126;p18"/>
          <p:cNvSpPr txBox="1"/>
          <p:nvPr>
            <p:ph idx="3" type="body"/>
          </p:nvPr>
        </p:nvSpPr>
        <p:spPr>
          <a:xfrm>
            <a:off x="4629155" y="1564000"/>
            <a:ext cx="3887395" cy="554546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800"/>
              <a:buFont typeface="Encode Sans"/>
              <a:buNone/>
              <a:defRPr b="1" sz="1800">
                <a:latin typeface="Encode Sans"/>
                <a:ea typeface="Encode Sans"/>
                <a:cs typeface="Encode Sans"/>
                <a:sym typeface="Encode Sans"/>
              </a:defRPr>
            </a:lvl1pPr>
            <a:lvl2pPr indent="-2286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500"/>
              <a:buFont typeface="Arial"/>
              <a:buNone/>
              <a:defRPr b="1" sz="1500"/>
            </a:lvl2pPr>
            <a:lvl3pPr indent="-228600" lvl="2" marL="1371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2300"/>
              <a:buFont typeface="Arial"/>
              <a:buNone/>
              <a:defRPr b="1" sz="1300"/>
            </a:lvl3pPr>
            <a:lvl4pPr indent="-228600" lvl="3" marL="1828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4pPr>
            <a:lvl5pPr indent="-228600" lvl="4" marL="22860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5pPr>
            <a:lvl6pPr indent="-228600" lvl="5" marL="2743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6pPr>
            <a:lvl7pPr indent="-228600" lvl="6" marL="3200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7pPr>
            <a:lvl8pPr indent="-228600" lvl="7" marL="3657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8pPr>
            <a:lvl9pPr indent="-228600" lvl="8" marL="4114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9pPr>
          </a:lstStyle>
          <a:p/>
        </p:txBody>
      </p:sp>
      <p:sp>
        <p:nvSpPr>
          <p:cNvPr id="127" name="Google Shape;127;p18"/>
          <p:cNvSpPr txBox="1"/>
          <p:nvPr>
            <p:ph idx="4" type="body"/>
          </p:nvPr>
        </p:nvSpPr>
        <p:spPr>
          <a:xfrm>
            <a:off x="4629155" y="2181934"/>
            <a:ext cx="3887395" cy="2479966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None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indent="-2286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None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indent="-374650" lvl="2" marL="1371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2300"/>
              <a:buFont typeface="Encode Sans"/>
              <a:buChar char=".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indent="-311150" lvl="3" marL="1828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Char char="–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indent="-311150" lvl="4" marL="22860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Char char="»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indent="-311150" lvl="5" marL="2743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6pPr>
            <a:lvl7pPr indent="-311150" lvl="6" marL="3200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7pPr>
            <a:lvl8pPr indent="-311150" lvl="7" marL="3657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8pPr>
            <a:lvl9pPr indent="-311150" lvl="8" marL="4114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/>
        </p:nvSpPr>
        <p:spPr>
          <a:xfrm>
            <a:off x="50007" y="4908947"/>
            <a:ext cx="1159670" cy="20835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6D05"/>
              </a:buClr>
              <a:buSzPts val="700"/>
              <a:buFont typeface="Arial"/>
              <a:buNone/>
            </a:pPr>
            <a:r>
              <a:rPr b="0" i="0" lang="pt-PT" sz="700" u="none" cap="none" strike="noStrike">
                <a:solidFill>
                  <a:srgbClr val="ED6D05"/>
                </a:solidFill>
                <a:latin typeface="Arial"/>
                <a:ea typeface="Arial"/>
                <a:cs typeface="Arial"/>
                <a:sym typeface="Arial"/>
              </a:rPr>
              <a:t>deimos-space.com</a:t>
            </a:r>
            <a:endParaRPr b="0" i="0" sz="700" u="none" cap="none" strike="noStrike">
              <a:solidFill>
                <a:srgbClr val="ED6D0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64126" y="165498"/>
            <a:ext cx="767953" cy="397617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 txBox="1"/>
          <p:nvPr>
            <p:ph type="title"/>
          </p:nvPr>
        </p:nvSpPr>
        <p:spPr>
          <a:xfrm>
            <a:off x="643351" y="157936"/>
            <a:ext cx="7886709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67500" lIns="67500" spcFirstLastPara="1" rIns="67500" wrap="square" tIns="675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45B"/>
              </a:buClr>
              <a:buSzPts val="1800"/>
              <a:buFont typeface="Encode Sans"/>
              <a:buNone/>
              <a:defRPr b="1" i="0"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9pPr>
          </a:lstStyle>
          <a:p/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628651" y="1167339"/>
            <a:ext cx="7886709" cy="352611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None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indent="-2286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None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indent="-374650" lvl="2" marL="1371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2300"/>
              <a:buFont typeface="Encode Sans"/>
              <a:buChar char=".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indent="-311150" lvl="3" marL="1828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Char char="–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indent="-311150" lvl="4" marL="22860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Char char="»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indent="-311150" lvl="5" marL="2743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6pPr>
            <a:lvl7pPr indent="-311150" lvl="6" marL="3200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7pPr>
            <a:lvl8pPr indent="-311150" lvl="7" marL="3657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8pPr>
            <a:lvl9pPr indent="-311150" lvl="8" marL="4114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6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2.xml"/><Relationship Id="rId10" Type="http://schemas.openxmlformats.org/officeDocument/2006/relationships/theme" Target="../theme/theme3.xml"/><Relationship Id="rId9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1">
            <a:alphaModFix/>
          </a:blip>
          <a:srcRect b="76404" l="0" r="0" t="0"/>
          <a:stretch/>
        </p:blipFill>
        <p:spPr>
          <a:xfrm>
            <a:off x="1" y="3728820"/>
            <a:ext cx="9144009" cy="1414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3"/>
          <p:cNvPicPr preferRelativeResize="0"/>
          <p:nvPr/>
        </p:nvPicPr>
        <p:blipFill rotWithShape="1">
          <a:blip r:embed="rId2">
            <a:alphaModFix/>
          </a:blip>
          <a:srcRect b="0" l="12423" r="0" t="12020"/>
          <a:stretch/>
        </p:blipFill>
        <p:spPr>
          <a:xfrm rot="5400000">
            <a:off x="6304688" y="-16733"/>
            <a:ext cx="2822587" cy="2856054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93631" y="4827200"/>
            <a:ext cx="244266" cy="242372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54" name="Google Shape;54;p13"/>
          <p:cNvSpPr txBox="1"/>
          <p:nvPr>
            <p:ph type="title"/>
          </p:nvPr>
        </p:nvSpPr>
        <p:spPr>
          <a:xfrm>
            <a:off x="327548" y="109183"/>
            <a:ext cx="8291024" cy="532264"/>
          </a:xfrm>
          <a:prstGeom prst="rect">
            <a:avLst/>
          </a:prstGeom>
          <a:noFill/>
          <a:ln>
            <a:noFill/>
          </a:ln>
        </p:spPr>
        <p:txBody>
          <a:bodyPr anchorCtr="0" anchor="ctr" bIns="67500" lIns="67500" spcFirstLastPara="1" rIns="67500" wrap="square" tIns="67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15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44515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982639" y="928049"/>
            <a:ext cx="7635929" cy="3309582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74650" lvl="2" marL="13716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2300"/>
              <a:buFont typeface="Arial"/>
              <a:buChar char="."/>
              <a:defRPr b="0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Char char="–"/>
              <a:defRPr b="0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1150" lvl="4" marL="22860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Char char="»"/>
              <a:defRPr b="0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27432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000"/>
              <a:buFont typeface="Arial"/>
              <a:buChar char="●"/>
              <a:defRPr b="0" i="0" sz="10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2004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000"/>
              <a:buFont typeface="Arial"/>
              <a:buChar char="●"/>
              <a:defRPr b="0" i="0" sz="10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36576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000"/>
              <a:buFont typeface="Arial"/>
              <a:buChar char="●"/>
              <a:defRPr b="0" i="0" sz="10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1148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000"/>
              <a:buFont typeface="Arial"/>
              <a:buChar char="●"/>
              <a:defRPr b="0" i="0" sz="10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132" y="4724071"/>
            <a:ext cx="1220606" cy="30066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idx="11" type="ftr"/>
          </p:nvPr>
        </p:nvSpPr>
        <p:spPr>
          <a:xfrm>
            <a:off x="2988864" y="4825962"/>
            <a:ext cx="5472758" cy="24361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Arial"/>
              <a:buNone/>
              <a:defRPr b="1" i="0" sz="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orient="horz" pos="583">
          <p15:clr>
            <a:srgbClr val="F26B43"/>
          </p15:clr>
        </p15:guide>
        <p15:guide id="4" orient="horz" pos="2843">
          <p15:clr>
            <a:srgbClr val="F26B43"/>
          </p15:clr>
        </p15:guide>
        <p15:guide id="5" pos="618">
          <p15:clr>
            <a:srgbClr val="F26B43"/>
          </p15:clr>
        </p15:guide>
        <p15:guide id="6" pos="5429">
          <p15:clr>
            <a:srgbClr val="F26B43"/>
          </p15:clr>
        </p15:guide>
        <p15:guide id="7" pos="20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Relationship Id="rId4" Type="http://schemas.openxmlformats.org/officeDocument/2006/relationships/image" Target="../media/image20.png"/><Relationship Id="rId5" Type="http://schemas.openxmlformats.org/officeDocument/2006/relationships/hyperlink" Target="https://www.it.pt/Groups/Index/72" TargetMode="External"/><Relationship Id="rId6" Type="http://schemas.openxmlformats.org/officeDocument/2006/relationships/hyperlink" Target="https://www.linkedin.com/company/quantum-communications-group-it-av/%E2%80%8B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/>
        </p:nvSpPr>
        <p:spPr>
          <a:xfrm>
            <a:off x="1306607" y="-282585"/>
            <a:ext cx="7312404" cy="1206181"/>
          </a:xfrm>
          <a:prstGeom prst="rect">
            <a:avLst/>
          </a:prstGeom>
          <a:noFill/>
          <a:ln>
            <a:noFill/>
          </a:ln>
        </p:spPr>
        <p:txBody>
          <a:bodyPr anchorCtr="0" anchor="b" bIns="67500" lIns="67500" spcFirstLastPara="1" rIns="67500" wrap="square" tIns="675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15F"/>
              </a:buClr>
              <a:buSzPts val="3300"/>
              <a:buFont typeface="Arial"/>
              <a:buNone/>
            </a:pPr>
            <a:r>
              <a:rPr b="1" i="0" lang="pt-PT" sz="3300" u="none" cap="none" strike="noStrike">
                <a:solidFill>
                  <a:srgbClr val="44515F"/>
                </a:solidFill>
                <a:latin typeface="Arial"/>
                <a:ea typeface="Arial"/>
                <a:cs typeface="Arial"/>
                <a:sym typeface="Arial"/>
              </a:rPr>
              <a:t>Quantum Communications Group</a:t>
            </a:r>
            <a:endParaRPr b="1" i="0" sz="2400" u="none" cap="none" strike="noStrike">
              <a:solidFill>
                <a:srgbClr val="4451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0"/>
          <p:cNvSpPr/>
          <p:nvPr/>
        </p:nvSpPr>
        <p:spPr>
          <a:xfrm>
            <a:off x="5706032" y="1289277"/>
            <a:ext cx="1933213" cy="30008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86A"/>
              </a:buClr>
              <a:buSzPts val="1500"/>
              <a:buFont typeface="Arial"/>
              <a:buNone/>
            </a:pPr>
            <a:r>
              <a:rPr b="1" i="0" lang="pt-PT" sz="1500" u="none" cap="none" strike="noStrike">
                <a:solidFill>
                  <a:srgbClr val="05386A"/>
                </a:solidFill>
                <a:latin typeface="Arial"/>
                <a:ea typeface="Arial"/>
                <a:cs typeface="Arial"/>
                <a:sym typeface="Arial"/>
              </a:rPr>
              <a:t>Group Coordinator:</a:t>
            </a:r>
            <a:endParaRPr sz="1000"/>
          </a:p>
        </p:txBody>
      </p:sp>
      <p:sp>
        <p:nvSpPr>
          <p:cNvPr id="139" name="Google Shape;139;p20"/>
          <p:cNvSpPr/>
          <p:nvPr/>
        </p:nvSpPr>
        <p:spPr>
          <a:xfrm>
            <a:off x="5712285" y="2138883"/>
            <a:ext cx="1675964" cy="30008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86A"/>
              </a:buClr>
              <a:buSzPts val="1500"/>
              <a:buFont typeface="Arial"/>
              <a:buNone/>
            </a:pPr>
            <a:r>
              <a:rPr b="1" i="0" lang="pt-PT" sz="1500" u="none" cap="none" strike="noStrike">
                <a:solidFill>
                  <a:srgbClr val="05386A"/>
                </a:solidFill>
                <a:latin typeface="Arial"/>
                <a:ea typeface="Arial"/>
                <a:cs typeface="Arial"/>
                <a:sym typeface="Arial"/>
              </a:rPr>
              <a:t>Group Websites: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0"/>
          <p:cNvSpPr/>
          <p:nvPr/>
        </p:nvSpPr>
        <p:spPr>
          <a:xfrm>
            <a:off x="5705045" y="1497652"/>
            <a:ext cx="2113527" cy="53163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31578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400"/>
              <a:buFont typeface="Arial"/>
              <a:buNone/>
            </a:pPr>
            <a:r>
              <a:rPr b="0" i="0" lang="pt-PT" sz="1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Armando Nolasco Pinto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1578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400"/>
              <a:buFont typeface="Arial"/>
              <a:buNone/>
            </a:pPr>
            <a:r>
              <a:rPr b="0" i="0" lang="pt-PT" sz="1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anp@ua.pt</a:t>
            </a:r>
            <a:endParaRPr sz="1000"/>
          </a:p>
        </p:txBody>
      </p:sp>
      <p:pic>
        <p:nvPicPr>
          <p:cNvPr id="141" name="Google Shape;14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914" y="394691"/>
            <a:ext cx="849703" cy="4890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Qr code&#10;&#10;Description automatically generated" id="142" name="Google Shape;14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97421" y="2195382"/>
            <a:ext cx="1040563" cy="986648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0"/>
          <p:cNvSpPr/>
          <p:nvPr/>
        </p:nvSpPr>
        <p:spPr>
          <a:xfrm>
            <a:off x="5704288" y="2414208"/>
            <a:ext cx="138530" cy="29118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3157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0"/>
          <p:cNvSpPr/>
          <p:nvPr/>
        </p:nvSpPr>
        <p:spPr>
          <a:xfrm>
            <a:off x="5776984" y="2445797"/>
            <a:ext cx="2113504" cy="45012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Arial"/>
              <a:buNone/>
            </a:pPr>
            <a:r>
              <a:rPr b="0" i="0" lang="pt-PT" sz="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https://www.it.pt/Groups/Index/72</a:t>
            </a:r>
            <a:endParaRPr b="0" i="0" sz="8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800"/>
              <a:buFont typeface="Arial"/>
              <a:buNone/>
            </a:pPr>
            <a:r>
              <a:rPr b="0" i="0" lang="pt-PT" sz="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LinkedIn</a:t>
            </a:r>
            <a:r>
              <a:rPr b="0" i="0" lang="pt-PT" sz="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: </a:t>
            </a:r>
            <a:r>
              <a:rPr b="0" i="0" lang="pt-PT" sz="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https://www.linkedin.com/company/quantum-communications-group-it-av/</a:t>
            </a:r>
            <a:endParaRPr sz="1000"/>
          </a:p>
        </p:txBody>
      </p:sp>
      <p:sp>
        <p:nvSpPr>
          <p:cNvPr id="145" name="Google Shape;145;p20"/>
          <p:cNvSpPr txBox="1"/>
          <p:nvPr/>
        </p:nvSpPr>
        <p:spPr>
          <a:xfrm>
            <a:off x="1082625" y="1289275"/>
            <a:ext cx="4521300" cy="12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67500" lIns="67500" spcFirstLastPara="1" rIns="67500" wrap="square" tIns="6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4515F"/>
              </a:buClr>
              <a:buSzPts val="3300"/>
              <a:buFont typeface="Arial"/>
              <a:buNone/>
            </a:pPr>
            <a:r>
              <a:rPr b="1" lang="pt-PT" sz="2800">
                <a:solidFill>
                  <a:srgbClr val="44515F"/>
                </a:solidFill>
              </a:rPr>
              <a:t>KML - key synchronization</a:t>
            </a:r>
            <a:endParaRPr b="1" sz="2000">
              <a:solidFill>
                <a:srgbClr val="44515F"/>
              </a:solidFill>
            </a:endParaRPr>
          </a:p>
        </p:txBody>
      </p:sp>
      <p:sp>
        <p:nvSpPr>
          <p:cNvPr id="146" name="Google Shape;146;p20"/>
          <p:cNvSpPr/>
          <p:nvPr/>
        </p:nvSpPr>
        <p:spPr>
          <a:xfrm>
            <a:off x="1082632" y="2421752"/>
            <a:ext cx="19332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86A"/>
              </a:buClr>
              <a:buSzPts val="1500"/>
              <a:buFont typeface="Arial"/>
              <a:buNone/>
            </a:pPr>
            <a:r>
              <a:rPr b="1" lang="pt-PT" sz="1500">
                <a:solidFill>
                  <a:srgbClr val="05386A"/>
                </a:solidFill>
              </a:rPr>
              <a:t>Diogo Matos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327548" y="109183"/>
            <a:ext cx="8291100" cy="532200"/>
          </a:xfrm>
          <a:prstGeom prst="rect">
            <a:avLst/>
          </a:prstGeom>
        </p:spPr>
        <p:txBody>
          <a:bodyPr anchorCtr="0" anchor="ctr" bIns="67500" lIns="67500" spcFirstLastPara="1" rIns="67500" wrap="square" tIns="6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Architecture</a:t>
            </a:r>
            <a:endParaRPr/>
          </a:p>
        </p:txBody>
      </p:sp>
      <p:sp>
        <p:nvSpPr>
          <p:cNvPr id="152" name="Google Shape;152;p21"/>
          <p:cNvSpPr txBox="1"/>
          <p:nvPr>
            <p:ph idx="1" type="body"/>
          </p:nvPr>
        </p:nvSpPr>
        <p:spPr>
          <a:xfrm>
            <a:off x="5356874" y="926300"/>
            <a:ext cx="3262200" cy="3586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1115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>
                <a:solidFill>
                  <a:schemeClr val="dk1"/>
                </a:solidFill>
              </a:rPr>
              <a:t>Each</a:t>
            </a:r>
            <a:r>
              <a:rPr lang="pt-PT"/>
              <a:t> </a:t>
            </a:r>
            <a:r>
              <a:rPr lang="pt-PT">
                <a:solidFill>
                  <a:schemeClr val="dk1"/>
                </a:solidFill>
              </a:rPr>
              <a:t>QKD device generates matching keys, but don’t insure </a:t>
            </a:r>
            <a:r>
              <a:rPr lang="pt-PT">
                <a:solidFill>
                  <a:schemeClr val="dk1"/>
                </a:solidFill>
              </a:rPr>
              <a:t>synchronization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>
                <a:solidFill>
                  <a:schemeClr val="dk1"/>
                </a:solidFill>
              </a:rPr>
              <a:t>Each KMS </a:t>
            </a:r>
            <a:r>
              <a:rPr lang="pt-PT">
                <a:solidFill>
                  <a:schemeClr val="dk1"/>
                </a:solidFill>
              </a:rPr>
              <a:t>receives</a:t>
            </a:r>
            <a:r>
              <a:rPr lang="pt-PT">
                <a:solidFill>
                  <a:schemeClr val="dk1"/>
                </a:solidFill>
              </a:rPr>
              <a:t> keys and stores them in a database. It’s in this layer that synchronization mechanisms are employed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>
                <a:solidFill>
                  <a:schemeClr val="dk1"/>
                </a:solidFill>
              </a:rPr>
              <a:t>For a KMS to claim that a </a:t>
            </a:r>
            <a:r>
              <a:rPr lang="pt-PT">
                <a:solidFill>
                  <a:schemeClr val="dk1"/>
                </a:solidFill>
              </a:rPr>
              <a:t>specific</a:t>
            </a:r>
            <a:r>
              <a:rPr lang="pt-PT">
                <a:solidFill>
                  <a:schemeClr val="dk1"/>
                </a:solidFill>
              </a:rPr>
              <a:t> key synced, is </a:t>
            </a:r>
            <a:r>
              <a:rPr lang="pt-PT">
                <a:solidFill>
                  <a:schemeClr val="dk1"/>
                </a:solidFill>
              </a:rPr>
              <a:t>equivalent</a:t>
            </a:r>
            <a:r>
              <a:rPr lang="pt-PT">
                <a:solidFill>
                  <a:schemeClr val="dk1"/>
                </a:solidFill>
              </a:rPr>
              <a:t> to know that all peer KMSs have received that key too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3" name="Google Shape;15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575" y="598050"/>
            <a:ext cx="4765099" cy="394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title"/>
          </p:nvPr>
        </p:nvSpPr>
        <p:spPr>
          <a:xfrm>
            <a:off x="327548" y="109183"/>
            <a:ext cx="8291100" cy="532200"/>
          </a:xfrm>
          <a:prstGeom prst="rect">
            <a:avLst/>
          </a:prstGeom>
        </p:spPr>
        <p:txBody>
          <a:bodyPr anchorCtr="0" anchor="ctr" bIns="67500" lIns="67500" spcFirstLastPara="1" rIns="67500" wrap="square" tIns="6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QKD frame</a:t>
            </a:r>
            <a:endParaRPr/>
          </a:p>
        </p:txBody>
      </p:sp>
      <p:sp>
        <p:nvSpPr>
          <p:cNvPr id="159" name="Google Shape;159;p22"/>
          <p:cNvSpPr txBox="1"/>
          <p:nvPr>
            <p:ph idx="1" type="body"/>
          </p:nvPr>
        </p:nvSpPr>
        <p:spPr>
          <a:xfrm>
            <a:off x="980950" y="926305"/>
            <a:ext cx="7638000" cy="532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400"/>
              </a:spcAft>
              <a:buNone/>
            </a:pPr>
            <a:r>
              <a:rPr lang="pt-PT">
                <a:solidFill>
                  <a:schemeClr val="dk1"/>
                </a:solidFill>
              </a:rPr>
              <a:t>Data sent from the QKD device to the KMS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0" name="Google Shape;16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838" y="1804988"/>
            <a:ext cx="6867525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title"/>
          </p:nvPr>
        </p:nvSpPr>
        <p:spPr>
          <a:xfrm>
            <a:off x="327548" y="109183"/>
            <a:ext cx="8291100" cy="532200"/>
          </a:xfrm>
          <a:prstGeom prst="rect">
            <a:avLst/>
          </a:prstGeom>
        </p:spPr>
        <p:txBody>
          <a:bodyPr anchorCtr="0" anchor="ctr" bIns="67500" lIns="67500" spcFirstLastPara="1" rIns="67500" wrap="square" tIns="6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Key sync message</a:t>
            </a:r>
            <a:endParaRPr/>
          </a:p>
        </p:txBody>
      </p:sp>
      <p:sp>
        <p:nvSpPr>
          <p:cNvPr id="166" name="Google Shape;166;p23"/>
          <p:cNvSpPr txBox="1"/>
          <p:nvPr>
            <p:ph idx="1" type="body"/>
          </p:nvPr>
        </p:nvSpPr>
        <p:spPr>
          <a:xfrm>
            <a:off x="753000" y="926300"/>
            <a:ext cx="3819600" cy="3586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1115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>
                <a:solidFill>
                  <a:schemeClr val="dk1"/>
                </a:solidFill>
              </a:rPr>
              <a:t>In order to insure key sync, each KMS sends to its peers a ‘key_sync’ message, notifying them of the keys </a:t>
            </a:r>
            <a:r>
              <a:rPr lang="pt-PT">
                <a:solidFill>
                  <a:schemeClr val="dk1"/>
                </a:solidFill>
              </a:rPr>
              <a:t>received</a:t>
            </a:r>
            <a:r>
              <a:rPr lang="pt-PT">
                <a:solidFill>
                  <a:schemeClr val="dk1"/>
                </a:solidFill>
              </a:rPr>
              <a:t> since the last message. That’s done by enumerating the seq of the QKD frames.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>
                <a:solidFill>
                  <a:schemeClr val="dk1"/>
                </a:solidFill>
              </a:rPr>
              <a:t>This </a:t>
            </a:r>
            <a:r>
              <a:rPr lang="pt-PT">
                <a:solidFill>
                  <a:schemeClr val="dk1"/>
                </a:solidFill>
              </a:rPr>
              <a:t>message</a:t>
            </a:r>
            <a:r>
              <a:rPr lang="pt-PT">
                <a:solidFill>
                  <a:schemeClr val="dk1"/>
                </a:solidFill>
              </a:rPr>
              <a:t> is send on a given period of number of </a:t>
            </a:r>
            <a:r>
              <a:rPr lang="pt-PT">
                <a:solidFill>
                  <a:schemeClr val="dk1"/>
                </a:solidFill>
              </a:rPr>
              <a:t>received</a:t>
            </a:r>
            <a:r>
              <a:rPr lang="pt-PT">
                <a:solidFill>
                  <a:schemeClr val="dk1"/>
                </a:solidFill>
              </a:rPr>
              <a:t> QKD frames. This period should be </a:t>
            </a:r>
            <a:r>
              <a:rPr lang="pt-PT">
                <a:solidFill>
                  <a:schemeClr val="dk1"/>
                </a:solidFill>
              </a:rPr>
              <a:t>customizable</a:t>
            </a:r>
            <a:r>
              <a:rPr lang="pt-PT">
                <a:solidFill>
                  <a:schemeClr val="dk1"/>
                </a:solidFill>
              </a:rPr>
              <a:t> for each KMS. For example, a KMS bound to a high key rate can have a higher period than other KMS with a lower key rate.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7" name="Google Shape;167;p23"/>
          <p:cNvSpPr txBox="1"/>
          <p:nvPr>
            <p:ph idx="1" type="body"/>
          </p:nvPr>
        </p:nvSpPr>
        <p:spPr>
          <a:xfrm>
            <a:off x="5251549" y="926300"/>
            <a:ext cx="3819600" cy="3586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</a:rPr>
              <a:t>example: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</a:rPr>
              <a:t>{‘header’:{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</a:rPr>
              <a:t>	‘srcId’: ‘kms-xpto’,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</a:rPr>
              <a:t>	‘type’: ‘key_sync’,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</a:rPr>
              <a:t>	‘seq’: 2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</a:rPr>
              <a:t>},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</a:rPr>
              <a:t>  ‘data’:{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</a:rPr>
              <a:t>	‘received_seqs’: [4,5,6,7]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</a:rPr>
              <a:t>	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>
            <p:ph type="title"/>
          </p:nvPr>
        </p:nvSpPr>
        <p:spPr>
          <a:xfrm>
            <a:off x="327548" y="109183"/>
            <a:ext cx="8291100" cy="532200"/>
          </a:xfrm>
          <a:prstGeom prst="rect">
            <a:avLst/>
          </a:prstGeom>
        </p:spPr>
        <p:txBody>
          <a:bodyPr anchorCtr="0" anchor="ctr" bIns="67500" lIns="67500" spcFirstLastPara="1" rIns="67500" wrap="square" tIns="6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Key storage - fields</a:t>
            </a:r>
            <a:endParaRPr/>
          </a:p>
        </p:txBody>
      </p:sp>
      <p:sp>
        <p:nvSpPr>
          <p:cNvPr id="173" name="Google Shape;173;p24"/>
          <p:cNvSpPr txBox="1"/>
          <p:nvPr>
            <p:ph idx="1" type="body"/>
          </p:nvPr>
        </p:nvSpPr>
        <p:spPr>
          <a:xfrm>
            <a:off x="654098" y="3355431"/>
            <a:ext cx="7638000" cy="3586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400"/>
              </a:spcAft>
              <a:buNone/>
            </a:pPr>
            <a:r>
              <a:rPr lang="pt-PT" sz="1100"/>
              <a:t>*not final, more fields will be added in the future</a:t>
            </a:r>
            <a:endParaRPr sz="1100"/>
          </a:p>
        </p:txBody>
      </p:sp>
      <p:graphicFrame>
        <p:nvGraphicFramePr>
          <p:cNvPr id="174" name="Google Shape;174;p24"/>
          <p:cNvGraphicFramePr/>
          <p:nvPr/>
        </p:nvGraphicFramePr>
        <p:xfrm>
          <a:off x="327550" y="124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{7E5A3233-B14C-486B-9DAC-50A9A16F0964}</a:tableStyleId>
              </a:tblPr>
              <a:tblGrid>
                <a:gridCol w="1204975"/>
                <a:gridCol w="1238875"/>
                <a:gridCol w="700150"/>
                <a:gridCol w="1002100"/>
                <a:gridCol w="966900"/>
                <a:gridCol w="1092075"/>
                <a:gridCol w="1219875"/>
                <a:gridCol w="866150"/>
              </a:tblGrid>
              <a:tr h="43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ID(PK)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QKD_ID(PK)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SYNC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LC_status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KSID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KS_INDEX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TIMESTAMP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KEY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8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key identifier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pt-PT"/>
                        <a:t>seq + index</a:t>
                      </a:r>
                      <a:endParaRPr i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id of the QKD device that generated the key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peer key sync bit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key life-cycle status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id of the key stream where this key was  used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index of the key in the key stream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date and hour of when the key was stored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key material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title"/>
          </p:nvPr>
        </p:nvSpPr>
        <p:spPr>
          <a:xfrm>
            <a:off x="327548" y="109183"/>
            <a:ext cx="8291100" cy="532200"/>
          </a:xfrm>
          <a:prstGeom prst="rect">
            <a:avLst/>
          </a:prstGeom>
        </p:spPr>
        <p:txBody>
          <a:bodyPr anchorCtr="0" anchor="ctr" bIns="67500" lIns="67500" spcFirstLastPara="1" rIns="67500" wrap="square" tIns="6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Key storage</a:t>
            </a:r>
            <a:endParaRPr/>
          </a:p>
        </p:txBody>
      </p:sp>
      <p:sp>
        <p:nvSpPr>
          <p:cNvPr id="180" name="Google Shape;180;p25"/>
          <p:cNvSpPr txBox="1"/>
          <p:nvPr>
            <p:ph idx="1" type="body"/>
          </p:nvPr>
        </p:nvSpPr>
        <p:spPr>
          <a:xfrm>
            <a:off x="752998" y="926306"/>
            <a:ext cx="7638000" cy="3586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</a:rPr>
              <a:t>Each time a new QKD_frame is received by a KMS an action will be performed based on the following criteria: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>
                <a:solidFill>
                  <a:schemeClr val="dk1"/>
                </a:solidFill>
              </a:rPr>
              <a:t>current </a:t>
            </a:r>
            <a:r>
              <a:rPr i="1" lang="pt-PT">
                <a:solidFill>
                  <a:schemeClr val="dk1"/>
                </a:solidFill>
              </a:rPr>
              <a:t>seq </a:t>
            </a:r>
            <a:r>
              <a:rPr lang="pt-PT">
                <a:solidFill>
                  <a:schemeClr val="dk1"/>
                </a:solidFill>
              </a:rPr>
              <a:t> was mentioned in a </a:t>
            </a:r>
            <a:r>
              <a:rPr i="1" lang="pt-PT">
                <a:solidFill>
                  <a:schemeClr val="dk1"/>
                </a:solidFill>
              </a:rPr>
              <a:t>key_sync </a:t>
            </a:r>
            <a:r>
              <a:rPr lang="pt-PT">
                <a:solidFill>
                  <a:schemeClr val="dk1"/>
                </a:solidFill>
              </a:rPr>
              <a:t>message sent by each peer KMS:</a:t>
            </a:r>
            <a:endParaRPr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>
                <a:solidFill>
                  <a:schemeClr val="dk1"/>
                </a:solidFill>
              </a:rPr>
              <a:t>action: store keys with </a:t>
            </a:r>
            <a:r>
              <a:rPr i="1" lang="pt-PT">
                <a:solidFill>
                  <a:schemeClr val="dk1"/>
                </a:solidFill>
              </a:rPr>
              <a:t>sync </a:t>
            </a:r>
            <a:r>
              <a:rPr lang="pt-PT">
                <a:solidFill>
                  <a:schemeClr val="dk1"/>
                </a:solidFill>
              </a:rPr>
              <a:t>field at 1 (true)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>
                <a:solidFill>
                  <a:schemeClr val="dk1"/>
                </a:solidFill>
              </a:rPr>
              <a:t>current </a:t>
            </a:r>
            <a:r>
              <a:rPr i="1" lang="pt-PT">
                <a:solidFill>
                  <a:schemeClr val="dk1"/>
                </a:solidFill>
              </a:rPr>
              <a:t>seq</a:t>
            </a:r>
            <a:r>
              <a:rPr lang="pt-PT">
                <a:solidFill>
                  <a:schemeClr val="dk1"/>
                </a:solidFill>
              </a:rPr>
              <a:t> was not mentioned by at least one of the peer KMS’s </a:t>
            </a:r>
            <a:r>
              <a:rPr i="1" lang="pt-PT">
                <a:solidFill>
                  <a:schemeClr val="dk1"/>
                </a:solidFill>
              </a:rPr>
              <a:t>key_sync </a:t>
            </a:r>
            <a:r>
              <a:rPr lang="pt-PT">
                <a:solidFill>
                  <a:schemeClr val="dk1"/>
                </a:solidFill>
              </a:rPr>
              <a:t>messages, but in at least one of them the last notified </a:t>
            </a:r>
            <a:r>
              <a:rPr i="1" lang="pt-PT">
                <a:solidFill>
                  <a:schemeClr val="dk1"/>
                </a:solidFill>
              </a:rPr>
              <a:t>seq </a:t>
            </a:r>
            <a:r>
              <a:rPr lang="pt-PT">
                <a:solidFill>
                  <a:schemeClr val="dk1"/>
                </a:solidFill>
              </a:rPr>
              <a:t>is higher than the current </a:t>
            </a:r>
            <a:r>
              <a:rPr i="1" lang="pt-PT">
                <a:solidFill>
                  <a:schemeClr val="dk1"/>
                </a:solidFill>
              </a:rPr>
              <a:t>seq</a:t>
            </a:r>
            <a:r>
              <a:rPr lang="pt-PT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>
                <a:solidFill>
                  <a:schemeClr val="dk1"/>
                </a:solidFill>
              </a:rPr>
              <a:t>action: </a:t>
            </a:r>
            <a:r>
              <a:rPr lang="pt-PT">
                <a:solidFill>
                  <a:schemeClr val="dk1"/>
                </a:solidFill>
              </a:rPr>
              <a:t>discard</a:t>
            </a:r>
            <a:r>
              <a:rPr lang="pt-PT">
                <a:solidFill>
                  <a:schemeClr val="dk1"/>
                </a:solidFill>
              </a:rPr>
              <a:t> keys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>
                <a:solidFill>
                  <a:schemeClr val="dk1"/>
                </a:solidFill>
              </a:rPr>
              <a:t>default:</a:t>
            </a:r>
            <a:endParaRPr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>
                <a:solidFill>
                  <a:schemeClr val="dk1"/>
                </a:solidFill>
              </a:rPr>
              <a:t>action: store keys with </a:t>
            </a:r>
            <a:r>
              <a:rPr i="1" lang="pt-PT">
                <a:solidFill>
                  <a:schemeClr val="dk1"/>
                </a:solidFill>
              </a:rPr>
              <a:t>sync </a:t>
            </a:r>
            <a:r>
              <a:rPr lang="pt-PT">
                <a:solidFill>
                  <a:schemeClr val="dk1"/>
                </a:solidFill>
              </a:rPr>
              <a:t>field at 0 (false)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pt-PT">
                <a:solidFill>
                  <a:schemeClr val="dk1"/>
                </a:solidFill>
              </a:rPr>
              <a:t>The </a:t>
            </a:r>
            <a:r>
              <a:rPr i="1" lang="pt-PT">
                <a:solidFill>
                  <a:schemeClr val="dk1"/>
                </a:solidFill>
              </a:rPr>
              <a:t>seq </a:t>
            </a:r>
            <a:r>
              <a:rPr lang="pt-PT">
                <a:solidFill>
                  <a:schemeClr val="dk1"/>
                </a:solidFill>
              </a:rPr>
              <a:t>field might updated based on the received </a:t>
            </a:r>
            <a:r>
              <a:rPr i="1" lang="pt-PT">
                <a:solidFill>
                  <a:schemeClr val="dk1"/>
                </a:solidFill>
              </a:rPr>
              <a:t>key_sync </a:t>
            </a:r>
            <a:r>
              <a:rPr lang="pt-PT">
                <a:solidFill>
                  <a:schemeClr val="dk1"/>
                </a:solidFill>
              </a:rPr>
              <a:t>messages. Unsynced keys are </a:t>
            </a:r>
            <a:r>
              <a:rPr lang="pt-PT">
                <a:solidFill>
                  <a:schemeClr val="dk1"/>
                </a:solidFill>
              </a:rPr>
              <a:t>discarded</a:t>
            </a:r>
            <a:r>
              <a:rPr lang="pt-PT">
                <a:solidFill>
                  <a:schemeClr val="dk1"/>
                </a:solidFill>
              </a:rPr>
              <a:t> after a given time period.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link 2001">
  <a:themeElements>
    <a:clrScheme name="IT-COLORS">
      <a:dk1>
        <a:srgbClr val="14191C"/>
      </a:dk1>
      <a:lt1>
        <a:srgbClr val="FFFFFF"/>
      </a:lt1>
      <a:dk2>
        <a:srgbClr val="201B3A"/>
      </a:dk2>
      <a:lt2>
        <a:srgbClr val="F5F3EE"/>
      </a:lt2>
      <a:accent1>
        <a:srgbClr val="074B8E"/>
      </a:accent1>
      <a:accent2>
        <a:srgbClr val="6E8BC5"/>
      </a:accent2>
      <a:accent3>
        <a:srgbClr val="455D9D"/>
      </a:accent3>
      <a:accent4>
        <a:srgbClr val="6A1236"/>
      </a:accent4>
      <a:accent5>
        <a:srgbClr val="310E2E"/>
      </a:accent5>
      <a:accent6>
        <a:srgbClr val="CE193F"/>
      </a:accent6>
      <a:hlink>
        <a:srgbClr val="9E9E9E"/>
      </a:hlink>
      <a:folHlink>
        <a:srgbClr val="9E94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