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4"/>
  </p:notesMasterIdLst>
  <p:sldIdLst>
    <p:sldId id="256" r:id="rId38"/>
    <p:sldId id="257" r:id="rId39"/>
    <p:sldId id="258" r:id="rId40"/>
    <p:sldId id="259" r:id="rId41"/>
    <p:sldId id="260" r:id="rId42"/>
    <p:sldId id="261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Poppins" charset="1" panose="000005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 Italics" charset="1" panose="00000500000000000000"/>
      <p:regular r:id="rId14"/>
    </p:embeddedFont>
    <p:embeddedFont>
      <p:font typeface="Poppins Bold Italics" charset="1" panose="00000800000000000000"/>
      <p:regular r:id="rId15"/>
    </p:embeddedFont>
    <p:embeddedFont>
      <p:font typeface="Poppins Thin" charset="1" panose="00000300000000000000"/>
      <p:regular r:id="rId16"/>
    </p:embeddedFont>
    <p:embeddedFont>
      <p:font typeface="Poppins Thin Italics" charset="1" panose="00000300000000000000"/>
      <p:regular r:id="rId17"/>
    </p:embeddedFont>
    <p:embeddedFont>
      <p:font typeface="Poppins Extra-Light" charset="1" panose="00000300000000000000"/>
      <p:regular r:id="rId18"/>
    </p:embeddedFont>
    <p:embeddedFont>
      <p:font typeface="Poppins Extra-Light Italics" charset="1" panose="00000300000000000000"/>
      <p:regular r:id="rId19"/>
    </p:embeddedFont>
    <p:embeddedFont>
      <p:font typeface="Poppins Light" charset="1" panose="00000400000000000000"/>
      <p:regular r:id="rId20"/>
    </p:embeddedFont>
    <p:embeddedFont>
      <p:font typeface="Poppins Light Italics" charset="1" panose="00000400000000000000"/>
      <p:regular r:id="rId21"/>
    </p:embeddedFont>
    <p:embeddedFont>
      <p:font typeface="Poppins Medium" charset="1" panose="00000600000000000000"/>
      <p:regular r:id="rId22"/>
    </p:embeddedFont>
    <p:embeddedFont>
      <p:font typeface="Poppins Medium Italics" charset="1" panose="00000600000000000000"/>
      <p:regular r:id="rId23"/>
    </p:embeddedFont>
    <p:embeddedFont>
      <p:font typeface="Poppins Semi-Bold" charset="1" panose="00000700000000000000"/>
      <p:regular r:id="rId24"/>
    </p:embeddedFont>
    <p:embeddedFont>
      <p:font typeface="Poppins Semi-Bold Italics" charset="1" panose="00000700000000000000"/>
      <p:regular r:id="rId25"/>
    </p:embeddedFont>
    <p:embeddedFont>
      <p:font typeface="Poppins Ultra-Bold" charset="1" panose="00000900000000000000"/>
      <p:regular r:id="rId26"/>
    </p:embeddedFont>
    <p:embeddedFont>
      <p:font typeface="Poppins Ultra-Bold Italics" charset="1" panose="00000900000000000000"/>
      <p:regular r:id="rId27"/>
    </p:embeddedFont>
    <p:embeddedFont>
      <p:font typeface="Poppins Heavy" charset="1" panose="00000A00000000000000"/>
      <p:regular r:id="rId28"/>
    </p:embeddedFont>
    <p:embeddedFont>
      <p:font typeface="Poppins Heavy Italics" charset="1" panose="00000A00000000000000"/>
      <p:regular r:id="rId29"/>
    </p:embeddedFont>
    <p:embeddedFont>
      <p:font typeface="Open Sans" charset="1" panose="020B0606030504020204"/>
      <p:regular r:id="rId30"/>
    </p:embeddedFont>
    <p:embeddedFont>
      <p:font typeface="Open Sans Bold" charset="1" panose="020B0806030504020204"/>
      <p:regular r:id="rId31"/>
    </p:embeddedFont>
    <p:embeddedFont>
      <p:font typeface="Open Sans Italics" charset="1" panose="020B0606030504020204"/>
      <p:regular r:id="rId32"/>
    </p:embeddedFont>
    <p:embeddedFont>
      <p:font typeface="Open Sans Bold Italics" charset="1" panose="020B0806030504020204"/>
      <p:regular r:id="rId33"/>
    </p:embeddedFont>
    <p:embeddedFont>
      <p:font typeface="Open Sans Light" charset="1" panose="020B0306030504020204"/>
      <p:regular r:id="rId34"/>
    </p:embeddedFont>
    <p:embeddedFont>
      <p:font typeface="Open Sans Light Italics" charset="1" panose="020B0306030504020204"/>
      <p:regular r:id="rId35"/>
    </p:embeddedFont>
    <p:embeddedFont>
      <p:font typeface="Open Sans Ultra-Bold" charset="1" panose="00000000000000000000"/>
      <p:regular r:id="rId36"/>
    </p:embeddedFont>
    <p:embeddedFont>
      <p:font typeface="Open Sans Ultra-Bold Italics" charset="1" panose="000000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41" Target="slides/slide4.xml" Type="http://schemas.openxmlformats.org/officeDocument/2006/relationships/slide"/><Relationship Id="rId42" Target="slides/slide5.xml" Type="http://schemas.openxmlformats.org/officeDocument/2006/relationships/slide"/><Relationship Id="rId43" Target="slides/slide6.xml" Type="http://schemas.openxmlformats.org/officeDocument/2006/relationships/slide"/><Relationship Id="rId44" Target="notesMasters/notesMaster1.xml" Type="http://schemas.openxmlformats.org/officeDocument/2006/relationships/notesMaster"/><Relationship Id="rId45" Target="theme/theme2.xml" Type="http://schemas.openxmlformats.org/officeDocument/2006/relationships/theme"/><Relationship Id="rId46" Target="notesSlides/notesSlide1.xml" Type="http://schemas.openxmlformats.org/officeDocument/2006/relationships/notesSlide"/><Relationship Id="rId47" Target="notesSlides/notesSlide2.xml" Type="http://schemas.openxmlformats.org/officeDocument/2006/relationships/notesSlide"/><Relationship Id="rId48" Target="notesSlides/notesSlide3.xml" Type="http://schemas.openxmlformats.org/officeDocument/2006/relationships/notes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correction -&gt; Ldpc</a:t>
            </a:r>
          </a:p>
          <a:p>
            <a:r>
              <a:rPr lang="en-US"/>
              <a:t>sindrome com hash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correction -&gt; Ldpc</a:t>
            </a:r>
          </a:p>
          <a:p>
            <a:r>
              <a:rPr lang="en-US"/>
              <a:t>sindrome com hash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 or X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97502" y="5590237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068111"/>
            <a:ext cx="15028903" cy="320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19"/>
              </a:lnSpc>
            </a:pPr>
            <a:r>
              <a:rPr lang="en-US" sz="9156">
                <a:solidFill>
                  <a:srgbClr val="051D40"/>
                </a:solidFill>
                <a:latin typeface="Open Sans Extra Bold"/>
              </a:rPr>
              <a:t>QOKD/QKD</a:t>
            </a:r>
          </a:p>
          <a:p>
            <a:pPr>
              <a:lnSpc>
                <a:spcPts val="12819"/>
              </a:lnSpc>
              <a:spcBef>
                <a:spcPct val="0"/>
              </a:spcBef>
            </a:pPr>
            <a:r>
              <a:rPr lang="en-US" sz="9156">
                <a:solidFill>
                  <a:srgbClr val="051D40"/>
                </a:solidFill>
                <a:latin typeface="Open Sans Extra Bold"/>
              </a:rPr>
              <a:t>RECONCILIATION APP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77089" y="5565236"/>
            <a:ext cx="7366063" cy="50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</a:rPr>
              <a:t>Diogo Matos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28700" y="1028700"/>
            <a:ext cx="4414549" cy="839386"/>
          </a:xfrm>
          <a:custGeom>
            <a:avLst/>
            <a:gdLst/>
            <a:ahLst/>
            <a:cxnLst/>
            <a:rect r="r" b="b" t="t" l="l"/>
            <a:pathLst>
              <a:path h="839386" w="4414549">
                <a:moveTo>
                  <a:pt x="0" y="0"/>
                </a:moveTo>
                <a:lnTo>
                  <a:pt x="4414549" y="0"/>
                </a:lnTo>
                <a:lnTo>
                  <a:pt x="4414549" y="839386"/>
                </a:lnTo>
                <a:lnTo>
                  <a:pt x="0" y="8393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56283" y="-2445901"/>
            <a:ext cx="15178802" cy="151788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007842" y="-1797460"/>
            <a:ext cx="13881919" cy="138819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037110"/>
            <a:ext cx="6033363" cy="799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553"/>
              </a:lnSpc>
              <a:spcBef>
                <a:spcPct val="0"/>
              </a:spcBef>
            </a:pPr>
            <a:r>
              <a:rPr lang="en-US" sz="4680">
                <a:solidFill>
                  <a:srgbClr val="FDFDFD"/>
                </a:solidFill>
                <a:latin typeface="Open Sans Extra Bold"/>
              </a:rPr>
              <a:t>CV QOKD LDPC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042638"/>
            <a:ext cx="5885945" cy="2353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2"/>
              </a:lnSpc>
            </a:pPr>
            <a:r>
              <a:rPr lang="en-US" sz="2230" spc="-44">
                <a:solidFill>
                  <a:srgbClr val="FDFDFD"/>
                </a:solidFill>
                <a:latin typeface="Poppins Bold"/>
              </a:rPr>
              <a:t>Goal</a:t>
            </a:r>
          </a:p>
          <a:p>
            <a:pPr>
              <a:lnSpc>
                <a:spcPts val="3122"/>
              </a:lnSpc>
            </a:pPr>
            <a:r>
              <a:rPr lang="en-US" sz="2230" spc="-44">
                <a:solidFill>
                  <a:srgbClr val="FDFDFD"/>
                </a:solidFill>
                <a:latin typeface="Poppins"/>
              </a:rPr>
              <a:t>Generate symmetric or oblivious keys from raw key material.</a:t>
            </a:r>
          </a:p>
          <a:p>
            <a:pPr>
              <a:lnSpc>
                <a:spcPts val="3122"/>
              </a:lnSpc>
            </a:pPr>
          </a:p>
          <a:p>
            <a:pPr>
              <a:lnSpc>
                <a:spcPts val="3122"/>
              </a:lnSpc>
            </a:pPr>
            <a:r>
              <a:rPr lang="en-US" sz="2230" spc="-44">
                <a:solidFill>
                  <a:srgbClr val="FDFDFD"/>
                </a:solidFill>
                <a:latin typeface="Poppins Bold"/>
              </a:rPr>
              <a:t>Location</a:t>
            </a:r>
          </a:p>
          <a:p>
            <a:pPr>
              <a:lnSpc>
                <a:spcPts val="3122"/>
              </a:lnSpc>
            </a:pPr>
            <a:r>
              <a:rPr lang="en-US" sz="2230" spc="-44">
                <a:solidFill>
                  <a:srgbClr val="FDFDFD"/>
                </a:solidFill>
                <a:latin typeface="Poppins"/>
              </a:rPr>
              <a:t>linkplanner20200819b/sdf/cv_qokd_ldpc/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35838" y="2683530"/>
            <a:ext cx="2489320" cy="802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00569E"/>
                </a:solidFill>
                <a:latin typeface="Open Sans Extra Bold"/>
              </a:rPr>
              <a:t>Input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35838" y="5526722"/>
            <a:ext cx="2489320" cy="802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00569E"/>
                </a:solidFill>
                <a:latin typeface="Open Sans Extra Bold"/>
              </a:rPr>
              <a:t>Output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80498" y="6348181"/>
            <a:ext cx="5983942" cy="328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4814" indent="-192407" lvl="1">
              <a:lnSpc>
                <a:spcPts val="2495"/>
              </a:lnSpc>
              <a:buFont typeface="Arial"/>
              <a:buChar char="•"/>
            </a:pPr>
            <a:r>
              <a:rPr lang="en-US" sz="1782" spc="-35">
                <a:solidFill>
                  <a:srgbClr val="145DA0"/>
                </a:solidFill>
                <a:latin typeface="Poppins"/>
              </a:rPr>
              <a:t>One or more files with the generated key material.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80498" y="3513516"/>
            <a:ext cx="5983942" cy="9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4814" indent="-192407" lvl="1">
              <a:lnSpc>
                <a:spcPts val="2495"/>
              </a:lnSpc>
              <a:buFont typeface="Arial"/>
              <a:buChar char="•"/>
            </a:pPr>
            <a:r>
              <a:rPr lang="en-US" sz="1782" spc="-35">
                <a:solidFill>
                  <a:srgbClr val="145DA0"/>
                </a:solidFill>
                <a:latin typeface="Poppins"/>
              </a:rPr>
              <a:t>One or more files with raw key material;</a:t>
            </a:r>
          </a:p>
          <a:p>
            <a:pPr marL="384814" indent="-192407" lvl="1">
              <a:lnSpc>
                <a:spcPts val="2495"/>
              </a:lnSpc>
              <a:buFont typeface="Arial"/>
              <a:buChar char="•"/>
            </a:pPr>
            <a:r>
              <a:rPr lang="en-US" sz="1782" spc="-35">
                <a:solidFill>
                  <a:srgbClr val="145DA0"/>
                </a:solidFill>
                <a:latin typeface="Poppins"/>
              </a:rPr>
              <a:t>Correction matrix (parity check matrix);</a:t>
            </a:r>
          </a:p>
          <a:p>
            <a:pPr marL="384814" indent="-192407" lvl="1">
              <a:lnSpc>
                <a:spcPts val="2495"/>
              </a:lnSpc>
              <a:buFont typeface="Arial"/>
              <a:buChar char="•"/>
            </a:pPr>
            <a:r>
              <a:rPr lang="en-US" sz="1782" spc="-35">
                <a:solidFill>
                  <a:srgbClr val="145DA0"/>
                </a:solidFill>
                <a:latin typeface="Poppins"/>
              </a:rPr>
              <a:t>Input parameters file (e.g. address, ports, key type).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311508" y="8909050"/>
            <a:ext cx="94779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714159" y="2891604"/>
            <a:ext cx="8545141" cy="4503792"/>
          </a:xfrm>
          <a:custGeom>
            <a:avLst/>
            <a:gdLst/>
            <a:ahLst/>
            <a:cxnLst/>
            <a:rect r="r" b="b" t="t" l="l"/>
            <a:pathLst>
              <a:path h="4503792" w="8545141">
                <a:moveTo>
                  <a:pt x="0" y="0"/>
                </a:moveTo>
                <a:lnTo>
                  <a:pt x="8545141" y="0"/>
                </a:lnTo>
                <a:lnTo>
                  <a:pt x="8545141" y="4503792"/>
                </a:lnTo>
                <a:lnTo>
                  <a:pt x="0" y="45037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311508" y="8909050"/>
            <a:ext cx="94779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23005" y="4219892"/>
            <a:ext cx="496966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569E"/>
                </a:solidFill>
                <a:latin typeface="Open Sans"/>
              </a:rPr>
              <a:t>Alice (Tx) -&gt;</a:t>
            </a:r>
            <a:r>
              <a:rPr lang="en-US" sz="3399">
                <a:solidFill>
                  <a:srgbClr val="00BF63"/>
                </a:solidFill>
                <a:latin typeface="Open Sans"/>
              </a:rPr>
              <a:t> 1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01</a:t>
            </a:r>
            <a:r>
              <a:rPr lang="en-US" sz="3399">
                <a:solidFill>
                  <a:srgbClr val="00BF63"/>
                </a:solidFill>
                <a:latin typeface="Open Sans"/>
              </a:rPr>
              <a:t>1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0</a:t>
            </a:r>
            <a:r>
              <a:rPr lang="en-US" sz="3399">
                <a:solidFill>
                  <a:srgbClr val="00BF63"/>
                </a:solidFill>
                <a:latin typeface="Open Sans"/>
              </a:rPr>
              <a:t>00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11</a:t>
            </a:r>
            <a:r>
              <a:rPr lang="en-US" sz="3399">
                <a:solidFill>
                  <a:srgbClr val="00BF63"/>
                </a:solidFill>
                <a:latin typeface="Open Sans"/>
              </a:rPr>
              <a:t>1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569E"/>
                </a:solidFill>
                <a:latin typeface="Open Sans"/>
              </a:rPr>
              <a:t>Bob (Rx)  -&gt;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  0</a:t>
            </a:r>
            <a:r>
              <a:rPr lang="en-US" sz="3399">
                <a:solidFill>
                  <a:srgbClr val="00BF63"/>
                </a:solidFill>
                <a:latin typeface="Open Sans"/>
              </a:rPr>
              <a:t>1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1</a:t>
            </a:r>
            <a:r>
              <a:rPr lang="en-US" sz="3399">
                <a:solidFill>
                  <a:srgbClr val="00BF63"/>
                </a:solidFill>
                <a:latin typeface="Open Sans"/>
              </a:rPr>
              <a:t>1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1</a:t>
            </a:r>
            <a:r>
              <a:rPr lang="en-US" sz="3399">
                <a:solidFill>
                  <a:srgbClr val="00BF63"/>
                </a:solidFill>
                <a:latin typeface="Open Sans"/>
              </a:rPr>
              <a:t>0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0</a:t>
            </a:r>
            <a:r>
              <a:rPr lang="en-US" sz="3399">
                <a:solidFill>
                  <a:srgbClr val="00BF63"/>
                </a:solidFill>
                <a:latin typeface="Open Sans"/>
              </a:rPr>
              <a:t>0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1</a:t>
            </a:r>
            <a:r>
              <a:rPr lang="en-US" sz="3399">
                <a:solidFill>
                  <a:srgbClr val="00BF63"/>
                </a:solidFill>
                <a:latin typeface="Open Sans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67766" y="3367169"/>
            <a:ext cx="189023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 Bold"/>
              </a:rPr>
              <a:t>Example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46780" y="942975"/>
            <a:ext cx="9978799" cy="787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68"/>
              </a:lnSpc>
              <a:spcBef>
                <a:spcPct val="0"/>
              </a:spcBef>
            </a:pPr>
            <a:r>
              <a:rPr lang="en-US" sz="4620">
                <a:solidFill>
                  <a:srgbClr val="051D40"/>
                </a:solidFill>
                <a:latin typeface="Open Sans Extra Bold"/>
              </a:rPr>
              <a:t>Oblivious key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55799" y="2172419"/>
            <a:ext cx="15376402" cy="5942163"/>
          </a:xfrm>
          <a:custGeom>
            <a:avLst/>
            <a:gdLst/>
            <a:ahLst/>
            <a:cxnLst/>
            <a:rect r="r" b="b" t="t" l="l"/>
            <a:pathLst>
              <a:path h="5942163" w="15376402">
                <a:moveTo>
                  <a:pt x="0" y="0"/>
                </a:moveTo>
                <a:lnTo>
                  <a:pt x="15376402" y="0"/>
                </a:lnTo>
                <a:lnTo>
                  <a:pt x="15376402" y="5942162"/>
                </a:lnTo>
                <a:lnTo>
                  <a:pt x="0" y="5942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311508" y="8909050"/>
            <a:ext cx="94779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09228" y="-315404"/>
            <a:ext cx="4872867" cy="10917809"/>
            <a:chOff x="0" y="0"/>
            <a:chExt cx="1283389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3389" cy="2875472"/>
            </a:xfrm>
            <a:custGeom>
              <a:avLst/>
              <a:gdLst/>
              <a:ahLst/>
              <a:cxnLst/>
              <a:rect r="r" b="b" t="t" l="l"/>
              <a:pathLst>
                <a:path h="2875472" w="1283389">
                  <a:moveTo>
                    <a:pt x="0" y="0"/>
                  </a:moveTo>
                  <a:lnTo>
                    <a:pt x="1283389" y="0"/>
                  </a:lnTo>
                  <a:lnTo>
                    <a:pt x="1283389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3389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3963423" y="513629"/>
          <a:ext cx="3865651" cy="4029075"/>
        </p:xfrm>
        <a:graphic>
          <a:graphicData uri="http://schemas.openxmlformats.org/drawingml/2006/table">
            <a:tbl>
              <a:tblPr/>
              <a:tblGrid>
                <a:gridCol w="1288550"/>
                <a:gridCol w="1288550"/>
                <a:gridCol w="1288550"/>
              </a:tblGrid>
              <a:tr h="8058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SM1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SM2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ACK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8058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8058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8058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8058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3963423" y="5353790"/>
          <a:ext cx="3865651" cy="4080692"/>
        </p:xfrm>
        <a:graphic>
          <a:graphicData uri="http://schemas.openxmlformats.org/drawingml/2006/table">
            <a:tbl>
              <a:tblPr/>
              <a:tblGrid>
                <a:gridCol w="1288550"/>
                <a:gridCol w="1288550"/>
                <a:gridCol w="1288550"/>
              </a:tblGrid>
              <a:tr h="8057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SM1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SM2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ACK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81873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81873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81873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81873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2446780" y="942975"/>
            <a:ext cx="9978799" cy="787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68"/>
              </a:lnSpc>
              <a:spcBef>
                <a:spcPct val="0"/>
              </a:spcBef>
            </a:pPr>
            <a:r>
              <a:rPr lang="en-US" sz="4620">
                <a:solidFill>
                  <a:srgbClr val="051D40"/>
                </a:solidFill>
                <a:latin typeface="Open Sans Extra Bold"/>
              </a:rPr>
              <a:t>Symmetric key generation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46780" y="2442441"/>
            <a:ext cx="9609533" cy="2565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6112" indent="-308056" lvl="1">
              <a:lnSpc>
                <a:spcPts val="3995"/>
              </a:lnSpc>
              <a:buFont typeface="Arial"/>
              <a:buChar char="•"/>
            </a:pPr>
            <a:r>
              <a:rPr lang="en-US" sz="2853" spc="-57">
                <a:solidFill>
                  <a:srgbClr val="051D40"/>
                </a:solidFill>
                <a:latin typeface="Poppins"/>
              </a:rPr>
              <a:t>The same process as presented before;</a:t>
            </a:r>
          </a:p>
          <a:p>
            <a:pPr marL="616112" indent="-308056" lvl="1">
              <a:lnSpc>
                <a:spcPts val="3995"/>
              </a:lnSpc>
              <a:buFont typeface="Arial"/>
              <a:buChar char="•"/>
            </a:pPr>
            <a:r>
              <a:rPr lang="en-US" sz="2853" spc="-57">
                <a:solidFill>
                  <a:srgbClr val="051D40"/>
                </a:solidFill>
                <a:latin typeface="Poppins"/>
              </a:rPr>
              <a:t>The ACK messages are used by the Rx to inform the Tx of what syndromes have matched.</a:t>
            </a:r>
          </a:p>
          <a:p>
            <a:pPr marL="616112" indent="-308056" lvl="1">
              <a:lnSpc>
                <a:spcPts val="3995"/>
              </a:lnSpc>
              <a:spcBef>
                <a:spcPct val="0"/>
              </a:spcBef>
              <a:buFont typeface="Arial"/>
              <a:buChar char="•"/>
            </a:pPr>
            <a:r>
              <a:rPr lang="en-US" sz="2853" spc="-57">
                <a:solidFill>
                  <a:srgbClr val="051D40"/>
                </a:solidFill>
                <a:latin typeface="Poppins"/>
              </a:rPr>
              <a:t>In the end both have identical keys, equal to the X oblivious key.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29553" y="4685167"/>
            <a:ext cx="173339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DFDFD"/>
                </a:solidFill>
                <a:latin typeface="Open Sans Extra Bold"/>
              </a:rPr>
              <a:t>Oblivious ACK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826749" y="9577357"/>
            <a:ext cx="213899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DFDFD"/>
                </a:solidFill>
                <a:latin typeface="Open Sans Extra Bold"/>
              </a:rPr>
              <a:t>Symmetrical ACK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8909050"/>
            <a:ext cx="94779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18366" y="2485326"/>
            <a:ext cx="8819592" cy="1771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4510"/>
              </a:lnSpc>
              <a:spcBef>
                <a:spcPct val="0"/>
              </a:spcBef>
            </a:pPr>
            <a:r>
              <a:rPr lang="en-US" sz="10364">
                <a:solidFill>
                  <a:srgbClr val="051D40"/>
                </a:solidFill>
                <a:latin typeface="Open Sans Extra Bold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36181" y="3609788"/>
            <a:ext cx="399176" cy="399176"/>
          </a:xfrm>
          <a:custGeom>
            <a:avLst/>
            <a:gdLst/>
            <a:ahLst/>
            <a:cxnLst/>
            <a:rect r="r" b="b" t="t" l="l"/>
            <a:pathLst>
              <a:path h="399176" w="399176">
                <a:moveTo>
                  <a:pt x="0" y="0"/>
                </a:moveTo>
                <a:lnTo>
                  <a:pt x="399176" y="0"/>
                </a:lnTo>
                <a:lnTo>
                  <a:pt x="399176" y="399175"/>
                </a:lnTo>
                <a:lnTo>
                  <a:pt x="0" y="399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136181" y="2955436"/>
            <a:ext cx="3747646" cy="51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4050"/>
              </a:lnSpc>
              <a:spcBef>
                <a:spcPct val="0"/>
              </a:spcBef>
            </a:pPr>
            <a:r>
              <a:rPr lang="en-US" sz="2893" spc="-57">
                <a:solidFill>
                  <a:srgbClr val="145DA0"/>
                </a:solidFill>
                <a:latin typeface="Poppins Bold"/>
              </a:rPr>
              <a:t>Diogo Matos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99792" y="3618055"/>
            <a:ext cx="3559508" cy="32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2534"/>
              </a:lnSpc>
              <a:spcBef>
                <a:spcPct val="0"/>
              </a:spcBef>
            </a:pPr>
            <a:r>
              <a:rPr lang="en-US" sz="1810" spc="-36">
                <a:solidFill>
                  <a:srgbClr val="145DA0"/>
                </a:solidFill>
                <a:latin typeface="Poppins"/>
              </a:rPr>
              <a:t>dftm@ua.pt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398912" y="0"/>
            <a:ext cx="5889088" cy="756959"/>
            <a:chOff x="0" y="0"/>
            <a:chExt cx="1551036" cy="1993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398912" y="9530041"/>
            <a:ext cx="5889088" cy="756959"/>
            <a:chOff x="0" y="0"/>
            <a:chExt cx="1551036" cy="19936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4925441" y="3609788"/>
            <a:ext cx="9392643" cy="9529477"/>
          </a:xfrm>
          <a:custGeom>
            <a:avLst/>
            <a:gdLst/>
            <a:ahLst/>
            <a:cxnLst/>
            <a:rect r="r" b="b" t="t" l="l"/>
            <a:pathLst>
              <a:path h="9529477" w="9392643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136181" y="1028700"/>
            <a:ext cx="4414549" cy="839386"/>
          </a:xfrm>
          <a:custGeom>
            <a:avLst/>
            <a:gdLst/>
            <a:ahLst/>
            <a:cxnLst/>
            <a:rect r="r" b="b" t="t" l="l"/>
            <a:pathLst>
              <a:path h="839386" w="4414549">
                <a:moveTo>
                  <a:pt x="0" y="0"/>
                </a:moveTo>
                <a:lnTo>
                  <a:pt x="4414549" y="0"/>
                </a:lnTo>
                <a:lnTo>
                  <a:pt x="4414549" y="839386"/>
                </a:lnTo>
                <a:lnTo>
                  <a:pt x="0" y="8393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136181" y="4963370"/>
            <a:ext cx="399176" cy="399176"/>
          </a:xfrm>
          <a:custGeom>
            <a:avLst/>
            <a:gdLst/>
            <a:ahLst/>
            <a:cxnLst/>
            <a:rect r="r" b="b" t="t" l="l"/>
            <a:pathLst>
              <a:path h="399176" w="399176">
                <a:moveTo>
                  <a:pt x="0" y="0"/>
                </a:moveTo>
                <a:lnTo>
                  <a:pt x="399176" y="0"/>
                </a:lnTo>
                <a:lnTo>
                  <a:pt x="399176" y="399175"/>
                </a:lnTo>
                <a:lnTo>
                  <a:pt x="0" y="399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136181" y="4309018"/>
            <a:ext cx="4414549" cy="51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4050"/>
              </a:lnSpc>
              <a:spcBef>
                <a:spcPct val="0"/>
              </a:spcBef>
            </a:pPr>
            <a:r>
              <a:rPr lang="en-US" sz="2893" spc="-57">
                <a:solidFill>
                  <a:srgbClr val="145DA0"/>
                </a:solidFill>
                <a:latin typeface="Poppins Bold"/>
              </a:rPr>
              <a:t>Armando Nolosco Pinto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99792" y="4971637"/>
            <a:ext cx="3559508" cy="32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1">
              <a:lnSpc>
                <a:spcPts val="2534"/>
              </a:lnSpc>
              <a:spcBef>
                <a:spcPct val="0"/>
              </a:spcBef>
            </a:pPr>
            <a:r>
              <a:rPr lang="en-US" sz="1810" spc="-36">
                <a:solidFill>
                  <a:srgbClr val="145DA0"/>
                </a:solidFill>
                <a:latin typeface="Poppins"/>
              </a:rPr>
              <a:t>anp@ua.pt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DAFxtAHEPMc</dc:identifier>
  <dcterms:modified xsi:type="dcterms:W3CDTF">2011-08-01T06:04:30Z</dcterms:modified>
  <cp:revision>1</cp:revision>
  <dc:title>QOKD/QKD RECONCILIATION APP</dc:title>
</cp:coreProperties>
</file>