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4"/>
  </p:sldMasterIdLst>
  <p:notesMasterIdLst>
    <p:notesMasterId r:id="rId15"/>
  </p:notesMasterIdLst>
  <p:sldIdLst>
    <p:sldId id="256" r:id="rId5"/>
    <p:sldId id="257" r:id="rId6"/>
    <p:sldId id="258" r:id="rId7"/>
    <p:sldId id="260" r:id="rId8"/>
    <p:sldId id="265" r:id="rId9"/>
    <p:sldId id="267" r:id="rId10"/>
    <p:sldId id="266" r:id="rId11"/>
    <p:sldId id="268" r:id="rId12"/>
    <p:sldId id="269" r:id="rId13"/>
    <p:sldId id="27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C9CA1-BA6B-4C9D-8538-664D629546EE}" v="604" dt="2023-11-09T13:32:01.245"/>
    <p1510:client id="{2F089B65-4AFC-5360-595E-DEB7C1F74E7F}" v="53" dt="2023-11-09T14:42:52.288"/>
    <p1510:client id="{42083C07-BEAA-1073-7E5C-B885D1D34667}" v="23" dt="2023-11-16T15:54:07.137"/>
    <p1510:client id="{6AB9DFA9-A6DE-CC4C-C0D8-C9D321A04A39}" v="570" dt="2023-11-09T13:13:08.580"/>
    <p1510:client id="{A15FFE00-3388-52F7-F0D9-B84FA656F36E}" v="101" dt="2023-11-09T15:56:30.112"/>
    <p1510:client id="{BC62F9FE-2603-0561-33B9-460DB8E852AB}" v="396" dt="2023-11-09T13:13:36.543"/>
    <p1510:client id="{D19DB2A1-C02E-094C-13DA-1989F4ED0FC8}" v="200" dt="2023-11-16T12:36:14.419"/>
    <p1510:client id="{D676C0D6-14EF-69CB-A2CE-0E0DF3F43B8A}" v="3" dt="2023-11-16T15:35:50.414"/>
    <p1510:client id="{D76FE7E8-9F26-1CBD-F2C6-A6B1408397BC}" v="40" dt="2023-11-09T13:17:17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8e1ff9f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a8e1ff9fa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1a670a6c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1a670a6c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7e7d62e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7e7d62e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">
  <p:cSld name="Defaul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1" b="68894"/>
          <a:stretch/>
        </p:blipFill>
        <p:spPr>
          <a:xfrm>
            <a:off x="1" y="3278663"/>
            <a:ext cx="9144009" cy="18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 descr="IT_base_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89" y="1605205"/>
            <a:ext cx="641748" cy="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0" y="1793537"/>
            <a:ext cx="854806" cy="27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66476" y="3116496"/>
            <a:ext cx="3066307" cy="7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692323" y="388965"/>
            <a:ext cx="6594259" cy="120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2400"/>
              <a:buFont typeface="Arial"/>
              <a:buNone/>
              <a:defRPr sz="2400">
                <a:solidFill>
                  <a:srgbClr val="4451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692279" y="1702045"/>
            <a:ext cx="6594482" cy="137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4515F"/>
              </a:buClr>
              <a:buSzPts val="1500"/>
              <a:buFont typeface="Arial"/>
              <a:buNone/>
              <a:defRPr sz="1500">
                <a:solidFill>
                  <a:srgbClr val="44515F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39784" y="4746409"/>
            <a:ext cx="759001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500"/>
              <a:buFont typeface="Arial"/>
              <a:buNone/>
            </a:pPr>
            <a:r>
              <a:rPr lang="pt-PT" sz="5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2018, </a:t>
            </a:r>
            <a:br>
              <a:rPr lang="pt-PT" sz="5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PT" sz="5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Instituto de Telecomunicações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05627" y="3974990"/>
            <a:ext cx="2466380" cy="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 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980948" y="926306"/>
            <a:ext cx="7638063" cy="358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/>
            </a:lvl1pPr>
            <a:lvl2pPr marL="914400" lvl="1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/>
            </a:lvl2pPr>
            <a:lvl3pPr marL="1371600" lvl="2" indent="-3746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375" y="101135"/>
            <a:ext cx="1271060" cy="39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descr="Graphical user interface,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3613" y="4650560"/>
            <a:ext cx="2074468" cy="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Em branco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-223217" y="-443594"/>
            <a:ext cx="9699222" cy="1383786"/>
            <a:chOff x="65233" y="-705343"/>
            <a:chExt cx="12932282" cy="1845047"/>
          </a:xfrm>
        </p:grpSpPr>
        <p:pic>
          <p:nvPicPr>
            <p:cNvPr id="77" name="Google Shape;77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853735">
              <a:off x="4280389" y="-312363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682491">
              <a:off x="10358032" y="-106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6" descr="Chave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51063">
              <a:off x="8870285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68134" y="218383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16394">
              <a:off x="5428027" y="-592405"/>
              <a:ext cx="914400" cy="93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6" descr="Câmara de segurança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350043" y="-316068"/>
              <a:ext cx="1164532" cy="1164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4038">
              <a:off x="8490699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86766">
              <a:off x="5261874" y="255627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283759" y="352891"/>
              <a:ext cx="516769" cy="516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210134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2709072">
              <a:off x="7683310" y="-12917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829794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853735">
              <a:off x="11777274" y="-168640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682491">
              <a:off x="2878531" y="274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6" descr="Chave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51063">
              <a:off x="1390784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265019" y="324006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16394">
              <a:off x="11089368" y="-467926"/>
              <a:ext cx="789585" cy="80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6" descr="Câmara de segurança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96178" y="-376463"/>
              <a:ext cx="771345" cy="771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4038">
              <a:off x="1011198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30633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2709072">
              <a:off x="254609" y="359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350293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85726" y="98288"/>
            <a:ext cx="1107128" cy="80990"/>
            <a:chOff x="1045641" y="1497309"/>
            <a:chExt cx="1476169" cy="108000"/>
          </a:xfrm>
        </p:grpSpPr>
        <p:pic>
          <p:nvPicPr>
            <p:cNvPr id="100" name="Google Shape;100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41094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45641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63200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827453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41381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022906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18359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436547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0" y="4928821"/>
            <a:ext cx="9144010" cy="215470"/>
            <a:chOff x="0" y="6571760"/>
            <a:chExt cx="12192000" cy="287293"/>
          </a:xfrm>
        </p:grpSpPr>
        <p:sp>
          <p:nvSpPr>
            <p:cNvPr id="109" name="Google Shape;109;p16"/>
            <p:cNvSpPr/>
            <p:nvPr/>
          </p:nvSpPr>
          <p:spPr>
            <a:xfrm>
              <a:off x="9692640" y="6571760"/>
              <a:ext cx="2499360" cy="286240"/>
            </a:xfrm>
            <a:prstGeom prst="rect">
              <a:avLst/>
            </a:prstGeom>
            <a:solidFill>
              <a:srgbClr val="9287CB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571760"/>
              <a:ext cx="5338762" cy="287293"/>
            </a:xfrm>
            <a:prstGeom prst="rect">
              <a:avLst/>
            </a:prstGeom>
            <a:solidFill>
              <a:srgbClr val="0F0D1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1E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38763" y="6571760"/>
              <a:ext cx="4353877" cy="2872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dt" idx="10"/>
          </p:nvPr>
        </p:nvSpPr>
        <p:spPr>
          <a:xfrm>
            <a:off x="4004076" y="4928820"/>
            <a:ext cx="3268269" cy="2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ftr" idx="11"/>
          </p:nvPr>
        </p:nvSpPr>
        <p:spPr>
          <a:xfrm>
            <a:off x="0" y="4928819"/>
            <a:ext cx="4004075" cy="21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084616" y="4934881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569372" y="304038"/>
            <a:ext cx="7808826" cy="34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Font typeface="Montserrat"/>
              <a:buNone/>
              <a:defRPr b="1">
                <a:solidFill>
                  <a:srgbClr val="1714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fault">
  <p:cSld name="1_Defaul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93631" y="4803914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81077" y="927101"/>
            <a:ext cx="7635883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505744" y="4923184"/>
            <a:ext cx="4063241" cy="220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000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700"/>
              <a:buFont typeface="Arial"/>
              <a:buNone/>
            </a:pPr>
            <a:r>
              <a:rPr lang="pt-PT" sz="7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2022, Instituto de Telecomunicações</a:t>
            </a:r>
            <a:endParaRPr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629841" y="576971"/>
            <a:ext cx="7886709" cy="89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629842" y="1564000"/>
            <a:ext cx="3868345" cy="55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sz="1800" b="1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sz="13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29842" y="2181934"/>
            <a:ext cx="3868345" cy="247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3"/>
          </p:nvPr>
        </p:nvSpPr>
        <p:spPr>
          <a:xfrm>
            <a:off x="4629155" y="1564000"/>
            <a:ext cx="3887395" cy="55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sz="1800" b="1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sz="13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4"/>
          </p:nvPr>
        </p:nvSpPr>
        <p:spPr>
          <a:xfrm>
            <a:off x="4629155" y="2181934"/>
            <a:ext cx="3887395" cy="247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7" y="4908947"/>
            <a:ext cx="1159670" cy="20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6D05"/>
              </a:buClr>
              <a:buSzPts val="700"/>
              <a:buFont typeface="Arial"/>
              <a:buNone/>
            </a:pPr>
            <a:r>
              <a:rPr lang="pt-PT" sz="700" b="0" i="0" u="none" strike="noStrike" cap="none">
                <a:solidFill>
                  <a:srgbClr val="ED6D05"/>
                </a:solidFill>
                <a:latin typeface="Arial"/>
                <a:ea typeface="Arial"/>
                <a:cs typeface="Arial"/>
                <a:sym typeface="Arial"/>
              </a:rPr>
              <a:t>deimos-space.com</a:t>
            </a:r>
            <a:endParaRPr sz="700" b="0" i="0" u="none" strike="noStrike" cap="none">
              <a:solidFill>
                <a:srgbClr val="ED6D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643351" y="157936"/>
            <a:ext cx="7886709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B"/>
              </a:buClr>
              <a:buSzPts val="1800"/>
              <a:buFont typeface="Encode Sans"/>
              <a:buNone/>
              <a:defRPr b="1" i="0"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628651" y="1167339"/>
            <a:ext cx="7886709" cy="352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8">
            <a:alphaModFix/>
          </a:blip>
          <a:srcRect b="76404"/>
          <a:stretch/>
        </p:blipFill>
        <p:spPr>
          <a:xfrm>
            <a:off x="1" y="3728820"/>
            <a:ext cx="9144009" cy="141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9">
            <a:alphaModFix/>
          </a:blip>
          <a:srcRect l="12423" t="12020"/>
          <a:stretch/>
        </p:blipFill>
        <p:spPr>
          <a:xfrm rot="5400000">
            <a:off x="6304688" y="-16733"/>
            <a:ext cx="2822587" cy="28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982639" y="928049"/>
            <a:ext cx="7635929" cy="33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5132" y="4724071"/>
            <a:ext cx="1220606" cy="3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2843">
          <p15:clr>
            <a:srgbClr val="F26B43"/>
          </p15:clr>
        </p15:guide>
        <p15:guide id="5" pos="618">
          <p15:clr>
            <a:srgbClr val="F26B43"/>
          </p15:clr>
        </p15:guide>
        <p15:guide id="6" pos="5429">
          <p15:clr>
            <a:srgbClr val="F26B43"/>
          </p15:clr>
        </p15:guide>
        <p15:guide id="7" pos="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p@ua.pt" TargetMode="External"/><Relationship Id="rId7" Type="http://schemas.openxmlformats.org/officeDocument/2006/relationships/hyperlink" Target="https://www.linkedin.com/company/quantum-communications-group-it-av/%E2%80%8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t.pt/Groups/Index/72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862" y="170302"/>
            <a:ext cx="7312404" cy="120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lang="pt-PT" sz="3300" b="1" i="0" u="none" strike="noStrike" cap="non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Quantum Communications Group</a:t>
            </a:r>
            <a:endParaRPr sz="2400" b="1" i="0" u="none" strike="noStrike" cap="none">
              <a:solidFill>
                <a:srgbClr val="4451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06032" y="1289277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lang="pt-PT" sz="1500" b="1" i="0" u="none" strike="noStrike" cap="non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Coordinator:</a:t>
            </a:r>
            <a:endParaRPr sz="1000"/>
          </a:p>
        </p:txBody>
      </p:sp>
      <p:sp>
        <p:nvSpPr>
          <p:cNvPr id="139" name="Google Shape;139;p20"/>
          <p:cNvSpPr/>
          <p:nvPr/>
        </p:nvSpPr>
        <p:spPr>
          <a:xfrm>
            <a:off x="5712285" y="2138883"/>
            <a:ext cx="167596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lang="pt-PT" sz="1500" b="1" i="0" u="none" strike="noStrike" cap="non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Websites: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715828" y="1497652"/>
            <a:ext cx="2102744" cy="7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lang="pt-PT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Armando Nolasco Pinto 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lang="pt-PT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anp@ua.pt</a:t>
            </a:r>
            <a:endParaRPr lang="pt-PT" sz="10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914" y="394691"/>
            <a:ext cx="849703" cy="48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 descr="Qr cod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7421" y="2195382"/>
            <a:ext cx="1040563" cy="9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704288" y="2414208"/>
            <a:ext cx="138530" cy="2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776984" y="2445797"/>
            <a:ext cx="2113504" cy="45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pt-PT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https://www.it.pt/Groups/Index/72</a:t>
            </a:r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</a:pPr>
            <a:r>
              <a:rPr lang="pt-PT" sz="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pt-PT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pt-PT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https://www.linkedin.com/company/quantum-communications-group-it-av/</a:t>
            </a:r>
            <a:endParaRPr sz="1000"/>
          </a:p>
        </p:txBody>
      </p:sp>
      <p:sp>
        <p:nvSpPr>
          <p:cNvPr id="145" name="Google Shape;145;p20"/>
          <p:cNvSpPr txBox="1"/>
          <p:nvPr/>
        </p:nvSpPr>
        <p:spPr>
          <a:xfrm>
            <a:off x="1082628" y="1289275"/>
            <a:ext cx="41205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t" anchorCtr="0">
            <a:noAutofit/>
          </a:bodyPr>
          <a:lstStyle/>
          <a:p>
            <a:pPr>
              <a:buClr>
                <a:srgbClr val="44515F"/>
              </a:buClr>
              <a:buSzPts val="3300"/>
            </a:pPr>
            <a:r>
              <a:rPr lang="pt-PT" sz="2800" b="1" err="1">
                <a:solidFill>
                  <a:srgbClr val="44515F"/>
                </a:solidFill>
              </a:rPr>
              <a:t>Weekly</a:t>
            </a:r>
            <a:r>
              <a:rPr lang="pt-PT" sz="2800" b="1">
                <a:solidFill>
                  <a:srgbClr val="44515F"/>
                </a:solidFill>
              </a:rPr>
              <a:t> </a:t>
            </a:r>
            <a:r>
              <a:rPr lang="pt-PT" sz="2800" b="1" err="1">
                <a:solidFill>
                  <a:srgbClr val="44515F"/>
                </a:solidFill>
              </a:rPr>
              <a:t>report</a:t>
            </a:r>
            <a:r>
              <a:rPr lang="pt-PT" sz="2800" b="1">
                <a:solidFill>
                  <a:srgbClr val="44515F"/>
                </a:solidFill>
              </a:rPr>
              <a:t> </a:t>
            </a:r>
            <a:endParaRPr sz="2000" b="1">
              <a:solidFill>
                <a:srgbClr val="44515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A619683-560C-2220-69FF-A079BED1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911641"/>
            <a:ext cx="9143998" cy="33155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AB83F6-A53C-3209-A7DA-9B851CB819B0}"/>
              </a:ext>
            </a:extLst>
          </p:cNvPr>
          <p:cNvSpPr txBox="1"/>
          <p:nvPr/>
        </p:nvSpPr>
        <p:spPr>
          <a:xfrm>
            <a:off x="236034" y="177954"/>
            <a:ext cx="59259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err="1">
                <a:solidFill>
                  <a:srgbClr val="44515F"/>
                </a:solidFill>
              </a:rPr>
              <a:t>Mensagens</a:t>
            </a:r>
            <a:r>
              <a:rPr lang="en-US" sz="1800" b="1">
                <a:solidFill>
                  <a:srgbClr val="44515F"/>
                </a:solidFill>
              </a:rPr>
              <a:t> </a:t>
            </a:r>
            <a:r>
              <a:rPr lang="en-US" sz="1800" b="1" err="1">
                <a:solidFill>
                  <a:srgbClr val="44515F"/>
                </a:solidFill>
              </a:rPr>
              <a:t>trocadas</a:t>
            </a:r>
            <a:r>
              <a:rPr lang="en-US" sz="1800" b="1">
                <a:solidFill>
                  <a:srgbClr val="44515F"/>
                </a:solidFill>
              </a:rPr>
              <a:t> entre App e KML </a:t>
            </a:r>
          </a:p>
        </p:txBody>
      </p:sp>
    </p:spTree>
    <p:extLst>
      <p:ext uri="{BB962C8B-B14F-4D97-AF65-F5344CB8AC3E}">
        <p14:creationId xmlns:p14="http://schemas.microsoft.com/office/powerpoint/2010/main" val="334551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spcFirstLastPara="1" wrap="square" lIns="67500" tIns="67500" rIns="67500" bIns="67500" anchor="ctr" anchorCtr="0">
            <a:noAutofit/>
          </a:bodyPr>
          <a:lstStyle/>
          <a:p>
            <a:r>
              <a:rPr lang="pt-PT"/>
              <a:t>OPEN_CONNECT (App 0) para uma chave simétrica</a:t>
            </a:r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-237" y="778650"/>
            <a:ext cx="9058210" cy="3586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228600" indent="0"/>
            <a:r>
              <a:rPr lang="en-US" b="1" err="1">
                <a:solidFill>
                  <a:schemeClr val="tx1"/>
                </a:solidFill>
              </a:rPr>
              <a:t>Mensagem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inicial</a:t>
            </a:r>
            <a:r>
              <a:rPr lang="en-US">
                <a:solidFill>
                  <a:schemeClr val="tx1"/>
                </a:solidFill>
              </a:rPr>
              <a:t> : </a:t>
            </a:r>
            <a:r>
              <a:rPr lang="pt-PT">
                <a:solidFill>
                  <a:schemeClr val="dk1"/>
                </a:solidFill>
              </a:rPr>
              <a:t>{"</a:t>
            </a:r>
            <a:r>
              <a:rPr lang="pt-PT" err="1">
                <a:solidFill>
                  <a:schemeClr val="dk1"/>
                </a:solidFill>
              </a:rPr>
              <a:t>command</a:t>
            </a:r>
            <a:r>
              <a:rPr lang="pt-PT">
                <a:solidFill>
                  <a:schemeClr val="dk1"/>
                </a:solidFill>
              </a:rPr>
              <a:t>":"</a:t>
            </a:r>
            <a:r>
              <a:rPr lang="pt-PT" err="1">
                <a:solidFill>
                  <a:schemeClr val="dk1"/>
                </a:solidFill>
              </a:rPr>
              <a:t>OPEN_CONNECT","data</a:t>
            </a:r>
            <a:r>
              <a:rPr lang="pt-PT">
                <a:solidFill>
                  <a:schemeClr val="dk1"/>
                </a:solidFill>
              </a:rPr>
              <a:t>":{"</a:t>
            </a:r>
            <a:r>
              <a:rPr lang="pt-PT" err="1">
                <a:solidFill>
                  <a:schemeClr val="dk1"/>
                </a:solidFill>
              </a:rPr>
              <a:t>source</a:t>
            </a:r>
            <a:r>
              <a:rPr lang="pt-PT">
                <a:solidFill>
                  <a:schemeClr val="dk1"/>
                </a:solidFill>
              </a:rPr>
              <a:t>":"</a:t>
            </a:r>
            <a:r>
              <a:rPr lang="pt-PT" err="1">
                <a:solidFill>
                  <a:schemeClr val="dk1"/>
                </a:solidFill>
              </a:rPr>
              <a:t>qkd</a:t>
            </a:r>
            <a:r>
              <a:rPr lang="pt-PT">
                <a:solidFill>
                  <a:schemeClr val="dk1"/>
                </a:solidFill>
              </a:rPr>
              <a:t>://Application1@aaaaaaaa-aaaa-aaaa-aaaa-aaaaaaaaaaaa","destination":"qkd://Application1@bbbbbbbb-bbbb-bbbb-bbbb-bbbbbbbbbbbb","qos":{"key_chunk_size":4,"max_bps":32,"min_bps":32,"jitter":0,"priority":0,"timeout":150000,"ttl":0},"role":"none","key_stream_id":"14354992-1234-1234-1234-123456789001"}}</a:t>
            </a:r>
            <a:endParaRPr lang="en-US">
              <a:solidFill>
                <a:schemeClr val="dk1"/>
              </a:solidFill>
            </a:endParaRPr>
          </a:p>
          <a:p>
            <a:pPr marL="228600" indent="0"/>
            <a:endParaRPr lang="pt-PT">
              <a:solidFill>
                <a:schemeClr val="dk1"/>
              </a:solidFill>
            </a:endParaRPr>
          </a:p>
          <a:p>
            <a:pPr marL="228600" indent="0"/>
            <a:r>
              <a:rPr lang="en-US" b="1" err="1">
                <a:solidFill>
                  <a:schemeClr val="tx1"/>
                </a:solidFill>
              </a:rPr>
              <a:t>Bem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Sucedido</a:t>
            </a:r>
            <a:r>
              <a:rPr lang="en-US">
                <a:solidFill>
                  <a:schemeClr val="tx1"/>
                </a:solidFill>
              </a:rPr>
              <a:t>: {"status": 0, "</a:t>
            </a:r>
            <a:r>
              <a:rPr lang="en-US" err="1">
                <a:solidFill>
                  <a:schemeClr val="tx1"/>
                </a:solidFill>
              </a:rPr>
              <a:t>key_stream_id</a:t>
            </a:r>
            <a:r>
              <a:rPr lang="en-US">
                <a:solidFill>
                  <a:schemeClr val="tx1"/>
                </a:solidFill>
              </a:rPr>
              <a:t>": "14354992-1234-1234-1234-123456789001"}</a:t>
            </a:r>
          </a:p>
          <a:p>
            <a:pPr marL="228600" indent="0"/>
            <a:r>
              <a:rPr lang="en-US" b="1" err="1">
                <a:solidFill>
                  <a:schemeClr val="tx1"/>
                </a:solidFill>
              </a:rPr>
              <a:t>Erro</a:t>
            </a:r>
            <a:r>
              <a:rPr lang="en-US" b="1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</a:rPr>
              <a:t>{"status": 2} </a:t>
            </a:r>
          </a:p>
          <a:p>
            <a:pPr marL="228600" indent="0"/>
            <a:endParaRPr lang="en-US">
              <a:solidFill>
                <a:schemeClr val="tx1"/>
              </a:solidFill>
            </a:endParaRPr>
          </a:p>
          <a:p>
            <a:pPr marL="228600" indent="0"/>
            <a:endParaRPr lang="pt-PT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B7D6FA-6DD4-54F6-A622-8D48C3EB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8" y="3398961"/>
            <a:ext cx="8528776" cy="8319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07F21C6-6134-4412-62C3-E3FEC7C94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48" y="3124588"/>
            <a:ext cx="8349056" cy="1371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spcFirstLastPara="1" wrap="square" lIns="67500" tIns="67500" rIns="67500" bIns="67500" anchor="ctr" anchorCtr="0">
            <a:noAutofit/>
          </a:bodyPr>
          <a:lstStyle/>
          <a:p>
            <a:r>
              <a:rPr lang="pt-PT"/>
              <a:t>OPEN_CONNECT (App 1) para uma chave simétrica</a:t>
            </a:r>
            <a:endParaRPr lang="pt-PT" b="0"/>
          </a:p>
        </p:txBody>
      </p:sp>
      <p:sp>
        <p:nvSpPr>
          <p:cNvPr id="5" name="Google Shape;152;p21">
            <a:extLst>
              <a:ext uri="{FF2B5EF4-FFF2-40B4-BE49-F238E27FC236}">
                <a16:creationId xmlns:a16="http://schemas.microsoft.com/office/drawing/2014/main" id="{C5243185-6749-810E-3172-8C56A8AA1549}"/>
              </a:ext>
            </a:extLst>
          </p:cNvPr>
          <p:cNvSpPr txBox="1">
            <a:spLocks/>
          </p:cNvSpPr>
          <p:nvPr/>
        </p:nvSpPr>
        <p:spPr>
          <a:xfrm>
            <a:off x="-237" y="778650"/>
            <a:ext cx="9058210" cy="3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n-US" b="1" err="1">
                <a:solidFill>
                  <a:schemeClr val="tx1"/>
                </a:solidFill>
              </a:rPr>
              <a:t>Mensagem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inicial</a:t>
            </a:r>
            <a:r>
              <a:rPr lang="en-US">
                <a:solidFill>
                  <a:schemeClr val="tx1"/>
                </a:solidFill>
              </a:rPr>
              <a:t> : </a:t>
            </a:r>
            <a:r>
              <a:rPr lang="pt-PT">
                <a:solidFill>
                  <a:schemeClr val="dk1"/>
                </a:solidFill>
              </a:rPr>
              <a:t>{"</a:t>
            </a:r>
            <a:r>
              <a:rPr lang="pt-PT" err="1">
                <a:solidFill>
                  <a:schemeClr val="dk1"/>
                </a:solidFill>
              </a:rPr>
              <a:t>command</a:t>
            </a:r>
            <a:r>
              <a:rPr lang="pt-PT">
                <a:solidFill>
                  <a:schemeClr val="dk1"/>
                </a:solidFill>
              </a:rPr>
              <a:t>":"</a:t>
            </a:r>
            <a:r>
              <a:rPr lang="pt-PT" err="1">
                <a:solidFill>
                  <a:schemeClr val="dk1"/>
                </a:solidFill>
              </a:rPr>
              <a:t>OPEN_CONNECT","data</a:t>
            </a:r>
            <a:r>
              <a:rPr lang="pt-PT">
                <a:solidFill>
                  <a:schemeClr val="dk1"/>
                </a:solidFill>
              </a:rPr>
              <a:t>":{"</a:t>
            </a:r>
            <a:r>
              <a:rPr lang="pt-PT" err="1">
                <a:solidFill>
                  <a:schemeClr val="dk1"/>
                </a:solidFill>
              </a:rPr>
              <a:t>source</a:t>
            </a:r>
            <a:r>
              <a:rPr lang="pt-PT">
                <a:solidFill>
                  <a:schemeClr val="dk1"/>
                </a:solidFill>
              </a:rPr>
              <a:t>":"</a:t>
            </a:r>
            <a:r>
              <a:rPr lang="pt-PT" err="1">
                <a:solidFill>
                  <a:schemeClr val="dk1"/>
                </a:solidFill>
              </a:rPr>
              <a:t>qkd</a:t>
            </a:r>
            <a:r>
              <a:rPr lang="pt-PT">
                <a:solidFill>
                  <a:schemeClr val="dk1"/>
                </a:solidFill>
              </a:rPr>
              <a:t>://Application1@bbbbbbbb-bbbb-bbbb-bbbb-bbbbbbbbbbbb","destination":"qkd://Application1@aaaaaaaa-aaaa-aaaa-aaaa-aaaaaaaaaaaa","qos":{"key_chunk_size":4,"max_bps":32,"min_bps":32,"jitter":0,"priority":0,"timeout":150000,"ttl":0},"role":"none","key_stream_id":"14354992-1234-1234-1234-123456789001"}}</a:t>
            </a:r>
            <a:endParaRPr lang="en-US">
              <a:solidFill>
                <a:schemeClr val="dk1"/>
              </a:solidFill>
            </a:endParaRPr>
          </a:p>
          <a:p>
            <a:pPr marL="228600" indent="0"/>
            <a:endParaRPr lang="pt-PT">
              <a:solidFill>
                <a:schemeClr val="dk1"/>
              </a:solidFill>
            </a:endParaRPr>
          </a:p>
          <a:p>
            <a:pPr marL="228600" indent="0"/>
            <a:r>
              <a:rPr lang="en-US" b="1">
                <a:solidFill>
                  <a:schemeClr val="tx1"/>
                </a:solidFill>
              </a:rPr>
              <a:t>Bem </a:t>
            </a:r>
            <a:r>
              <a:rPr lang="en-US" b="1" err="1">
                <a:solidFill>
                  <a:schemeClr val="tx1"/>
                </a:solidFill>
              </a:rPr>
              <a:t>Sucedido</a:t>
            </a:r>
            <a:r>
              <a:rPr lang="en-US">
                <a:solidFill>
                  <a:schemeClr val="tx1"/>
                </a:solidFill>
              </a:rPr>
              <a:t>: {"status": 0, "</a:t>
            </a:r>
            <a:r>
              <a:rPr lang="en-US" err="1">
                <a:solidFill>
                  <a:schemeClr val="tx1"/>
                </a:solidFill>
              </a:rPr>
              <a:t>key_stream_id</a:t>
            </a:r>
            <a:r>
              <a:rPr lang="en-US">
                <a:solidFill>
                  <a:schemeClr val="tx1"/>
                </a:solidFill>
              </a:rPr>
              <a:t>": "14354992-1234-1234-1234-123456789001"}</a:t>
            </a:r>
          </a:p>
          <a:p>
            <a:pPr marL="228600" indent="0"/>
            <a:r>
              <a:rPr lang="en-US" b="1">
                <a:solidFill>
                  <a:schemeClr val="tx1"/>
                </a:solidFill>
              </a:rPr>
              <a:t>Erro: </a:t>
            </a:r>
            <a:r>
              <a:rPr lang="en-US">
                <a:solidFill>
                  <a:schemeClr val="tx1"/>
                </a:solidFill>
              </a:rPr>
              <a:t>{"status": 2} </a:t>
            </a:r>
          </a:p>
          <a:p>
            <a:pPr marL="228600" indent="0"/>
            <a:endParaRPr lang="en-US">
              <a:solidFill>
                <a:schemeClr val="tx1"/>
              </a:solidFill>
            </a:endParaRPr>
          </a:p>
          <a:p>
            <a:pPr marL="228600" indent="0"/>
            <a:endParaRPr lang="pt-PT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0E64-F3E3-6E8D-AF6F-CE324FAC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GET_KEY(Chaves </a:t>
            </a:r>
            <a:r>
              <a:rPr lang="en-US" err="1"/>
              <a:t>Simétricas</a:t>
            </a:r>
            <a:r>
              <a:rPr lang="en-US"/>
              <a:t>)</a:t>
            </a:r>
            <a:endParaRPr lang="en-US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C81FF-0551-2159-995D-C681B487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184" y="893957"/>
            <a:ext cx="8436005" cy="3586163"/>
          </a:xfrm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b="1" err="1">
                <a:solidFill>
                  <a:schemeClr val="tx1"/>
                </a:solidFill>
              </a:rPr>
              <a:t>Mensagem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inicial</a:t>
            </a:r>
            <a:r>
              <a:rPr lang="en-US">
                <a:solidFill>
                  <a:schemeClr val="tx1"/>
                </a:solidFill>
              </a:rPr>
              <a:t> :</a:t>
            </a:r>
          </a:p>
          <a:p>
            <a:r>
              <a:rPr lang="en-US" err="1">
                <a:solidFill>
                  <a:schemeClr val="tx1"/>
                </a:solidFill>
              </a:rPr>
              <a:t>command":"GET_KEY","data</a:t>
            </a:r>
            <a:r>
              <a:rPr lang="en-US">
                <a:solidFill>
                  <a:schemeClr val="tx1"/>
                </a:solidFill>
              </a:rPr>
              <a:t>":{"key_stream_id":"14354992-1234-1234-1234-123456789001","index":0}}</a:t>
            </a:r>
          </a:p>
          <a:p>
            <a:r>
              <a:rPr lang="en-US" b="1">
                <a:solidFill>
                  <a:schemeClr val="tx1"/>
                </a:solidFill>
              </a:rPr>
              <a:t>Erro: </a:t>
            </a:r>
            <a:r>
              <a:rPr lang="en-US">
                <a:solidFill>
                  <a:schemeClr val="tx1"/>
                </a:solidFill>
              </a:rPr>
              <a:t>{"status"2}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b="1" err="1">
                <a:solidFill>
                  <a:schemeClr val="tx1"/>
                </a:solidFill>
              </a:rPr>
              <a:t>Mensagem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inicial</a:t>
            </a:r>
            <a:r>
              <a:rPr lang="en-US" b="1">
                <a:solidFill>
                  <a:schemeClr val="tx1"/>
                </a:solidFill>
              </a:rPr>
              <a:t>:</a:t>
            </a:r>
          </a:p>
          <a:p>
            <a:r>
              <a:rPr lang="en-US">
                <a:solidFill>
                  <a:schemeClr val="tx1"/>
                </a:solidFill>
              </a:rPr>
              <a:t>"</a:t>
            </a:r>
            <a:r>
              <a:rPr lang="en-US" err="1">
                <a:solidFill>
                  <a:schemeClr val="tx1"/>
                </a:solidFill>
              </a:rPr>
              <a:t>command":"GET_KEY","data</a:t>
            </a:r>
            <a:r>
              <a:rPr lang="en-US">
                <a:solidFill>
                  <a:schemeClr val="tx1"/>
                </a:solidFill>
              </a:rPr>
              <a:t>":  {"key_stream_id":"14354992-1234-1234-1234-123456789001","index":0}}</a:t>
            </a:r>
          </a:p>
          <a:p>
            <a:r>
              <a:rPr lang="en-US" b="1">
                <a:solidFill>
                  <a:schemeClr val="tx1"/>
                </a:solidFill>
              </a:rPr>
              <a:t>Bem </a:t>
            </a:r>
            <a:r>
              <a:rPr lang="en-US" b="1" err="1">
                <a:solidFill>
                  <a:schemeClr val="tx1"/>
                </a:solidFill>
              </a:rPr>
              <a:t>Sucedido</a:t>
            </a:r>
            <a:r>
              <a:rPr lang="en-US">
                <a:solidFill>
                  <a:schemeClr val="tx1"/>
                </a:solidFill>
              </a:rPr>
              <a:t>: {"status": 0, "</a:t>
            </a:r>
            <a:r>
              <a:rPr lang="en-US" err="1">
                <a:solidFill>
                  <a:schemeClr val="tx1"/>
                </a:solidFill>
              </a:rPr>
              <a:t>key_buffer</a:t>
            </a:r>
            <a:r>
              <a:rPr lang="en-US">
                <a:solidFill>
                  <a:schemeClr val="tx1"/>
                </a:solidFill>
              </a:rPr>
              <a:t>": [194, 204, 98, 113]}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     </a:t>
            </a:r>
          </a:p>
        </p:txBody>
      </p:sp>
    </p:spTree>
    <p:extLst>
      <p:ext uri="{BB962C8B-B14F-4D97-AF65-F5344CB8AC3E}">
        <p14:creationId xmlns:p14="http://schemas.microsoft.com/office/powerpoint/2010/main" val="255000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5939-BC31-5AF9-F832-7A5F307D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CLOSE (APP 0 e APP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8714C-B3FF-2374-4E72-80C0AEEA2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457" y="926306"/>
            <a:ext cx="7638063" cy="3586163"/>
          </a:xfrm>
        </p:spPr>
        <p:txBody>
          <a:bodyPr/>
          <a:lstStyle/>
          <a:p>
            <a:r>
              <a:rPr lang="en-US" b="1" err="1">
                <a:solidFill>
                  <a:schemeClr val="tx1"/>
                </a:solidFill>
              </a:rPr>
              <a:t>Mensagem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inicial</a:t>
            </a:r>
            <a:r>
              <a:rPr lang="en-US">
                <a:solidFill>
                  <a:schemeClr val="tx1"/>
                </a:solidFill>
              </a:rPr>
              <a:t> :</a:t>
            </a:r>
          </a:p>
          <a:p>
            <a:r>
              <a:rPr lang="en-US">
                <a:solidFill>
                  <a:schemeClr val="tx1"/>
                </a:solidFill>
              </a:rPr>
              <a:t>{"</a:t>
            </a:r>
            <a:r>
              <a:rPr lang="en-US" err="1">
                <a:solidFill>
                  <a:schemeClr val="tx1"/>
                </a:solidFill>
              </a:rPr>
              <a:t>command":"CLOSE","data</a:t>
            </a:r>
            <a:r>
              <a:rPr lang="en-US">
                <a:solidFill>
                  <a:schemeClr val="tx1"/>
                </a:solidFill>
              </a:rPr>
              <a:t>":{"key_stream_id":"14354992-1234-1234-1234-123456789001"}}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Bem </a:t>
            </a:r>
            <a:r>
              <a:rPr lang="en-US" b="1" err="1">
                <a:solidFill>
                  <a:schemeClr val="tx1"/>
                </a:solidFill>
              </a:rPr>
              <a:t>Sucedido</a:t>
            </a:r>
            <a:r>
              <a:rPr lang="en-US">
                <a:solidFill>
                  <a:schemeClr val="tx1"/>
                </a:solidFill>
              </a:rPr>
              <a:t>: {"status": 0}</a:t>
            </a:r>
          </a:p>
        </p:txBody>
      </p:sp>
    </p:spTree>
    <p:extLst>
      <p:ext uri="{BB962C8B-B14F-4D97-AF65-F5344CB8AC3E}">
        <p14:creationId xmlns:p14="http://schemas.microsoft.com/office/powerpoint/2010/main" val="269540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2181-0B36-93B3-191D-12CBC15D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CONNECT (APP 0) para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oblívias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CF0B2-8CDE-D4C2-1142-3FA819AFA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42" y="969438"/>
            <a:ext cx="8338959" cy="3586163"/>
          </a:xfrm>
        </p:spPr>
        <p:txBody>
          <a:bodyPr/>
          <a:lstStyle/>
          <a:p>
            <a:r>
              <a:rPr lang="en-US" b="1" err="1">
                <a:solidFill>
                  <a:schemeClr val="tx1"/>
                </a:solidFill>
              </a:rPr>
              <a:t>Mensagem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Inicial</a:t>
            </a:r>
            <a:r>
              <a:rPr lang="en-US" b="1">
                <a:solidFill>
                  <a:schemeClr val="tx1"/>
                </a:solidFill>
              </a:rPr>
              <a:t>:</a:t>
            </a:r>
          </a:p>
          <a:p>
            <a:r>
              <a:rPr lang="en-US">
                <a:solidFill>
                  <a:schemeClr val="tx1"/>
                </a:solidFill>
              </a:rPr>
              <a:t>{"</a:t>
            </a:r>
            <a:r>
              <a:rPr lang="en-US" err="1">
                <a:solidFill>
                  <a:schemeClr val="tx1"/>
                </a:solidFill>
              </a:rPr>
              <a:t>command":"OPEN_CONNECT","data</a:t>
            </a:r>
            <a:r>
              <a:rPr lang="en-US">
                <a:solidFill>
                  <a:schemeClr val="tx1"/>
                </a:solidFill>
              </a:rPr>
              <a:t>":{"source":"</a:t>
            </a:r>
            <a:r>
              <a:rPr lang="en-US" err="1">
                <a:solidFill>
                  <a:schemeClr val="tx1"/>
                </a:solidFill>
              </a:rPr>
              <a:t>qokd</a:t>
            </a:r>
            <a:r>
              <a:rPr lang="en-US">
                <a:solidFill>
                  <a:schemeClr val="tx1"/>
                </a:solidFill>
              </a:rPr>
              <a:t>://Application1@aaaaaaaa-aaaa-aaaa-aaaa-aaaaaaaaaaaa","destination":"qokd://Application1@bbbbbbbb-bbbb-bbbb-bbbb-bbbbbbbbbbbb","qos":{"key_chunk_size":64,"max_bps":1024,"min_bps":1024,"jitter":0,"priority":0,"timeout":150000,"ttl":0},"role":"bob","key_stream_id":"14354992-1234-1234-1234-123456789101"}}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Bem </a:t>
            </a:r>
            <a:r>
              <a:rPr lang="en-US" b="1" err="1">
                <a:solidFill>
                  <a:schemeClr val="tx1"/>
                </a:solidFill>
              </a:rPr>
              <a:t>Sucedido</a:t>
            </a:r>
            <a:r>
              <a:rPr lang="en-US" b="1">
                <a:solidFill>
                  <a:schemeClr val="tx1"/>
                </a:solidFill>
              </a:rPr>
              <a:t> :</a:t>
            </a:r>
          </a:p>
          <a:p>
            <a:r>
              <a:rPr lang="en-US">
                <a:solidFill>
                  <a:schemeClr val="tx1"/>
                </a:solidFill>
              </a:rPr>
              <a:t>{"status": 0, "</a:t>
            </a:r>
            <a:r>
              <a:rPr lang="en-US" err="1">
                <a:solidFill>
                  <a:schemeClr val="tx1"/>
                </a:solidFill>
              </a:rPr>
              <a:t>key_stream_id</a:t>
            </a:r>
            <a:r>
              <a:rPr lang="en-US">
                <a:solidFill>
                  <a:schemeClr val="tx1"/>
                </a:solidFill>
              </a:rPr>
              <a:t>": "14354992-1234-1234-1234-123456789101"}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3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23E3-A2B1-18D0-9E0F-81042D98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CONNECT (APP 1) para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oblívias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EA40922-75AB-3EAF-033E-3ADD049B3566}"/>
              </a:ext>
            </a:extLst>
          </p:cNvPr>
          <p:cNvSpPr txBox="1">
            <a:spLocks/>
          </p:cNvSpPr>
          <p:nvPr/>
        </p:nvSpPr>
        <p:spPr>
          <a:xfrm>
            <a:off x="603542" y="969438"/>
            <a:ext cx="8338959" cy="358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Mensagem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Inicial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{"</a:t>
            </a:r>
            <a:r>
              <a:rPr lang="en-US" dirty="0" err="1">
                <a:solidFill>
                  <a:schemeClr val="tx1"/>
                </a:solidFill>
              </a:rPr>
              <a:t>command":"OPEN_CONNECT","data</a:t>
            </a:r>
            <a:r>
              <a:rPr lang="en-US" dirty="0">
                <a:solidFill>
                  <a:schemeClr val="tx1"/>
                </a:solidFill>
              </a:rPr>
              <a:t>":{"source":"</a:t>
            </a:r>
            <a:r>
              <a:rPr lang="en-US" dirty="0" err="1">
                <a:solidFill>
                  <a:schemeClr val="tx1"/>
                </a:solidFill>
              </a:rPr>
              <a:t>qokd</a:t>
            </a:r>
            <a:r>
              <a:rPr lang="en-US" dirty="0">
                <a:solidFill>
                  <a:schemeClr val="tx1"/>
                </a:solidFill>
              </a:rPr>
              <a:t>://Application1@bbbbbbbb-bbbb-bbbb-bbbb-bbbbbbbbbbbb","destination":"qokd://Application1@aaaaaaaa-aaaa-aaaa-aaaa-aaaaaaaaaaaa","qos":{"key_chunk_size":64,"max_bps":1024,"min_bps":1024,"jitter":0,"priority":0,"timeout":150000,"ttl":0},"role":"bob","key_stream_id":"14354992-1234-1234-1234-123456789101"}}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Bem </a:t>
            </a:r>
            <a:r>
              <a:rPr lang="en-US" b="1" dirty="0" err="1">
                <a:solidFill>
                  <a:schemeClr val="tx1"/>
                </a:solidFill>
              </a:rPr>
              <a:t>Sucedido</a:t>
            </a:r>
            <a:r>
              <a:rPr lang="en-US" b="1" dirty="0">
                <a:solidFill>
                  <a:schemeClr val="tx1"/>
                </a:solidFill>
              </a:rPr>
              <a:t> :</a:t>
            </a:r>
          </a:p>
          <a:p>
            <a:r>
              <a:rPr lang="en-US" dirty="0">
                <a:solidFill>
                  <a:schemeClr val="tx1"/>
                </a:solidFill>
              </a:rPr>
              <a:t>{"status": 0, "</a:t>
            </a:r>
            <a:r>
              <a:rPr lang="en-US" dirty="0" err="1">
                <a:solidFill>
                  <a:schemeClr val="tx1"/>
                </a:solidFill>
              </a:rPr>
              <a:t>key_stream_id</a:t>
            </a:r>
            <a:r>
              <a:rPr lang="en-US" dirty="0">
                <a:solidFill>
                  <a:schemeClr val="tx1"/>
                </a:solidFill>
              </a:rPr>
              <a:t>": "14354992-1234-1234-1234-123456789101"}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0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AD686-7095-359D-AD81-FD1297F0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GET_KEY(Chaves </a:t>
            </a:r>
            <a:r>
              <a:rPr lang="en-US" dirty="0" err="1"/>
              <a:t>Oblívias</a:t>
            </a:r>
            <a:r>
              <a:rPr lang="en-US" dirty="0"/>
              <a:t>)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360AF8-0D01-69C8-07F6-76EBE516F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Após</a:t>
            </a:r>
            <a:r>
              <a:rPr lang="en-US">
                <a:solidFill>
                  <a:schemeClr val="tx1"/>
                </a:solidFill>
              </a:rPr>
              <a:t> o </a:t>
            </a:r>
            <a:r>
              <a:rPr lang="en-US" err="1">
                <a:solidFill>
                  <a:schemeClr val="tx1"/>
                </a:solidFill>
              </a:rPr>
              <a:t>segundo</a:t>
            </a:r>
            <a:r>
              <a:rPr lang="en-US">
                <a:solidFill>
                  <a:schemeClr val="tx1"/>
                </a:solidFill>
              </a:rPr>
              <a:t> OPEN_CONNECT </a:t>
            </a:r>
            <a:r>
              <a:rPr lang="en-US" err="1">
                <a:solidFill>
                  <a:schemeClr val="tx1"/>
                </a:solidFill>
              </a:rPr>
              <a:t>serão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geradas</a:t>
            </a:r>
            <a:r>
              <a:rPr lang="en-US">
                <a:solidFill>
                  <a:schemeClr val="tx1"/>
                </a:solidFill>
              </a:rPr>
              <a:t> 128 </a:t>
            </a:r>
            <a:r>
              <a:rPr lang="en-US" err="1">
                <a:solidFill>
                  <a:schemeClr val="tx1"/>
                </a:solidFill>
              </a:rPr>
              <a:t>chaves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oblívias</a:t>
            </a:r>
            <a:r>
              <a:rPr lang="en-US">
                <a:solidFill>
                  <a:schemeClr val="tx1"/>
                </a:solidFill>
              </a:rPr>
              <a:t>, e </a:t>
            </a:r>
            <a:r>
              <a:rPr lang="en-US" err="1">
                <a:solidFill>
                  <a:schemeClr val="tx1"/>
                </a:solidFill>
              </a:rPr>
              <a:t>ocorrerá</a:t>
            </a:r>
            <a:r>
              <a:rPr lang="en-US">
                <a:solidFill>
                  <a:schemeClr val="tx1"/>
                </a:solidFill>
              </a:rPr>
              <a:t> um GET_KEY com o index da </a:t>
            </a:r>
            <a:r>
              <a:rPr lang="en-US" err="1">
                <a:solidFill>
                  <a:schemeClr val="tx1"/>
                </a:solidFill>
              </a:rPr>
              <a:t>chave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respetiva</a:t>
            </a:r>
            <a:r>
              <a:rPr lang="en-US">
                <a:solidFill>
                  <a:schemeClr val="tx1"/>
                </a:solidFill>
              </a:rPr>
              <a:t>: 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chemeClr val="tx1"/>
                </a:solidFill>
              </a:rPr>
              <a:t>{"</a:t>
            </a:r>
            <a:r>
              <a:rPr lang="en-US" err="1">
                <a:solidFill>
                  <a:schemeClr val="tx1"/>
                </a:solidFill>
              </a:rPr>
              <a:t>command":"GET_KEY","data</a:t>
            </a:r>
            <a:r>
              <a:rPr lang="en-US">
                <a:solidFill>
                  <a:schemeClr val="tx1"/>
                </a:solidFill>
              </a:rPr>
              <a:t>":{"key_stream_id":"14354992-1234-1234-1234-123456789101","index":127}}</a:t>
            </a:r>
          </a:p>
        </p:txBody>
      </p:sp>
    </p:spTree>
    <p:extLst>
      <p:ext uri="{BB962C8B-B14F-4D97-AF65-F5344CB8AC3E}">
        <p14:creationId xmlns:p14="http://schemas.microsoft.com/office/powerpoint/2010/main" val="279298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4B7BE-18F8-3591-5543-1124393A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KEY_BUFFER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FDD1609-2139-BB7B-08C4-35058D6D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144" y="640556"/>
            <a:ext cx="7638063" cy="1558699"/>
          </a:xfrm>
        </p:spPr>
        <p:txBody>
          <a:bodyPr/>
          <a:lstStyle/>
          <a:p>
            <a:br>
              <a:rPr lang="en-US"/>
            </a:br>
            <a:br>
              <a:rPr lang="en-US"/>
            </a:br>
            <a:r>
              <a:rPr lang="en-US">
                <a:solidFill>
                  <a:schemeClr val="tx1"/>
                </a:solidFill>
              </a:rPr>
              <a:t>{"status": 0, "</a:t>
            </a:r>
            <a:r>
              <a:rPr lang="en-US" err="1">
                <a:solidFill>
                  <a:schemeClr val="tx1"/>
                </a:solidFill>
              </a:rPr>
              <a:t>key_buffer</a:t>
            </a:r>
            <a:r>
              <a:rPr lang="en-US">
                <a:solidFill>
                  <a:schemeClr val="tx1"/>
                </a:solidFill>
              </a:rPr>
              <a:t>": [81, 4, 69, 17, 80, 65, 17, 85, 64, 21, 17, 85, 1, 80, 84, 17, 17, 16, 16, 21, 69, 84, 65, 69, 21, 17, 81, 1, 5, 81, 84, 80, 5, 65, 5, 16, 80, 16, 4, 21, 69, 69, 74, 187, 234, 187, 190, 254, 254, 234, 239, 235, 251, 170, 191, 234, 170, 187, 238, 190, 251, 234, 175, 190]}</a:t>
            </a:r>
            <a:endParaRPr lang="pt-PT">
              <a:solidFill>
                <a:schemeClr val="tx1"/>
              </a:solidFill>
            </a:endParaRP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0480639"/>
      </p:ext>
    </p:extLst>
  </p:cSld>
  <p:clrMapOvr>
    <a:masterClrMapping/>
  </p:clrMapOvr>
</p:sld>
</file>

<file path=ppt/theme/theme1.xml><?xml version="1.0" encoding="utf-8"?>
<a:theme xmlns:a="http://schemas.openxmlformats.org/drawingml/2006/main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ad517c4-ad21-48db-8d87-673b4dbf478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E0AD84E835BE41814B3CC46BD5AF36" ma:contentTypeVersion="11" ma:contentTypeDescription="Create a new document." ma:contentTypeScope="" ma:versionID="0b1757bbef07573fe149f4ad51c7e19d">
  <xsd:schema xmlns:xsd="http://www.w3.org/2001/XMLSchema" xmlns:xs="http://www.w3.org/2001/XMLSchema" xmlns:p="http://schemas.microsoft.com/office/2006/metadata/properties" xmlns:ns3="fad517c4-ad21-48db-8d87-673b4dbf478e" targetNamespace="http://schemas.microsoft.com/office/2006/metadata/properties" ma:root="true" ma:fieldsID="12909495663e45d066626fa06dfd4f33" ns3:_="">
    <xsd:import namespace="fad517c4-ad21-48db-8d87-673b4dbf47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517c4-ad21-48db-8d87-673b4dbf4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01D862-7D4E-4DA5-B058-6E77E3218153}">
  <ds:schemaRefs>
    <ds:schemaRef ds:uri="fad517c4-ad21-48db-8d87-673b4dbf47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6246EF9-C2FA-4726-8DEF-4E2DDFE5CC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CAC084-370E-4C5F-B9C6-B91F94BACAE6}">
  <ds:schemaRefs>
    <ds:schemaRef ds:uri="fad517c4-ad21-48db-8d87-673b4dbf47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link 2001</vt:lpstr>
      <vt:lpstr>PowerPoint Presentation</vt:lpstr>
      <vt:lpstr>OPEN_CONNECT (App 0) para uma chave simétrica</vt:lpstr>
      <vt:lpstr>OPEN_CONNECT (App 1) para uma chave simétrica</vt:lpstr>
      <vt:lpstr>GET_KEY(Chaves Simétricas)</vt:lpstr>
      <vt:lpstr>CLOSE (APP 0 e APP 1)</vt:lpstr>
      <vt:lpstr>OPEN CONNECT (APP 0) para chaves oblívias</vt:lpstr>
      <vt:lpstr>OPEN CONNECT (APP 1) para chaves oblívias</vt:lpstr>
      <vt:lpstr>GET_KEY(Chaves Oblívias)</vt:lpstr>
      <vt:lpstr>KEY_BUFFER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13</cp:revision>
  <dcterms:modified xsi:type="dcterms:W3CDTF">2023-12-06T22:21:30Z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0x010100E8E0AD84E835BE41814B3CC46BD5AF36</vt:lpwstr>
  </property>
</Properties>
</file>