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13"/>
  </p:notesMasterIdLst>
  <p:sldIdLst>
    <p:sldId id="256" r:id="rId5"/>
    <p:sldId id="257" r:id="rId6"/>
    <p:sldId id="258" r:id="rId7"/>
    <p:sldId id="262" r:id="rId8"/>
    <p:sldId id="263" r:id="rId9"/>
    <p:sldId id="259" r:id="rId10"/>
    <p:sldId id="260" r:id="rId11"/>
    <p:sldId id="26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ver" id="{D132FC64-28B5-42B9-A633-F01D2D56FA38}">
          <p14:sldIdLst>
            <p14:sldId id="256"/>
          </p14:sldIdLst>
        </p14:section>
        <p14:section name="System Architecture" id="{BD700654-143D-4ED5-85EC-F8ADBF2E1C88}">
          <p14:sldIdLst>
            <p14:sldId id="257"/>
            <p14:sldId id="258"/>
          </p14:sldIdLst>
        </p14:section>
        <p14:section name="ETSI lib" id="{961F537A-4DF4-4DCE-A9BA-6F85C614A71B}">
          <p14:sldIdLst>
            <p14:sldId id="262"/>
            <p14:sldId id="263"/>
            <p14:sldId id="259"/>
            <p14:sldId id="260"/>
            <p14:sldId id="261"/>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ADD30F-B899-49F9-997B-E9D4251FB38E}" v="1426" dt="2024-02-14T17:20:02.928"/>
    <p1510:client id="{E30C475A-646E-4AFE-A01F-C1342D0B81B0}" v="117" dt="2024-02-14T16:18:18.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a8e1ff9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22a8e1ff9fa_2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1a670a6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F37F2228-E718-249D-AA8D-D7AB5D1C9A6C}"/>
            </a:ext>
          </a:extLst>
        </p:cNvPr>
        <p:cNvGrpSpPr/>
        <p:nvPr/>
      </p:nvGrpSpPr>
      <p:grpSpPr>
        <a:xfrm>
          <a:off x="0" y="0"/>
          <a:ext cx="0" cy="0"/>
          <a:chOff x="0" y="0"/>
          <a:chExt cx="0" cy="0"/>
        </a:xfrm>
      </p:grpSpPr>
      <p:sp>
        <p:nvSpPr>
          <p:cNvPr id="148" name="Google Shape;148;g281a670a6cf_0_15:notes">
            <a:extLst>
              <a:ext uri="{FF2B5EF4-FFF2-40B4-BE49-F238E27FC236}">
                <a16:creationId xmlns:a16="http://schemas.microsoft.com/office/drawing/2014/main" id="{3D47EA09-E198-0FF9-7E3C-B9FFF3B82B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a:extLst>
              <a:ext uri="{FF2B5EF4-FFF2-40B4-BE49-F238E27FC236}">
                <a16:creationId xmlns:a16="http://schemas.microsoft.com/office/drawing/2014/main" id="{9384A82A-6174-28EE-3D34-70ACE170B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tried to implement 2 apps using a client-server approach. The client sends an </a:t>
            </a:r>
            <a:r>
              <a:rPr lang="en-US" err="1"/>
              <a:t>open_connect</a:t>
            </a:r>
            <a:r>
              <a:rPr lang="en-US"/>
              <a:t> request to the server and when the connection is established it sends a </a:t>
            </a:r>
            <a:r>
              <a:rPr lang="en-US" err="1"/>
              <a:t>get_key</a:t>
            </a:r>
            <a:r>
              <a:rPr lang="en-US"/>
              <a:t> request. After receiving 10 successive keys it closes the connection with a close request.</a:t>
            </a:r>
            <a:br>
              <a:rPr lang="en-US"/>
            </a:br>
            <a:r>
              <a:rPr lang="en-US"/>
              <a:t>We are having difficulties with the usage of the </a:t>
            </a:r>
            <a:r>
              <a:rPr lang="en-US" err="1"/>
              <a:t>message_handler</a:t>
            </a:r>
            <a:r>
              <a:rPr lang="en-US"/>
              <a:t> block and the ETSI 004 implementation.</a:t>
            </a:r>
          </a:p>
        </p:txBody>
      </p:sp>
    </p:spTree>
    <p:extLst>
      <p:ext uri="{BB962C8B-B14F-4D97-AF65-F5344CB8AC3E}">
        <p14:creationId xmlns:p14="http://schemas.microsoft.com/office/powerpoint/2010/main" val="15449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t="1" b="68894"/>
          <a:stretch/>
        </p:blipFill>
        <p:spPr>
          <a:xfrm>
            <a:off x="1" y="3278663"/>
            <a:ext cx="9144009" cy="1864841"/>
          </a:xfrm>
          <a:prstGeom prst="rect">
            <a:avLst/>
          </a:prstGeom>
          <a:noFill/>
          <a:ln>
            <a:noFill/>
          </a:ln>
        </p:spPr>
      </p:pic>
      <p:pic>
        <p:nvPicPr>
          <p:cNvPr id="60" name="Google Shape;60;p14" descr="IT_base_5.png"/>
          <p:cNvPicPr preferRelativeResize="0"/>
          <p:nvPr/>
        </p:nvPicPr>
        <p:blipFill rotWithShape="1">
          <a:blip r:embed="rId3">
            <a:alphaModFix/>
          </a:blip>
          <a:srcRect/>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a:stretch/>
        </p:blipFill>
        <p:spPr>
          <a:xfrm>
            <a:off x="66420" y="1793537"/>
            <a:ext cx="854806" cy="2798666"/>
          </a:xfrm>
          <a:prstGeom prst="rect">
            <a:avLst/>
          </a:prstGeom>
          <a:noFill/>
          <a:ln>
            <a:noFill/>
          </a:ln>
        </p:spPr>
      </p:pic>
      <p:sp>
        <p:nvSpPr>
          <p:cNvPr id="62" name="Google Shape;62;p14"/>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lvl="1"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lvl="2"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lvl="3"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lvl="4"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lvl="5"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lvl="6"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lvl="7"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lvl="8"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a:stretch/>
        </p:blipFill>
        <p:spPr>
          <a:xfrm>
            <a:off x="5666476" y="3116496"/>
            <a:ext cx="3066307" cy="755308"/>
          </a:xfrm>
          <a:prstGeom prst="rect">
            <a:avLst/>
          </a:prstGeom>
          <a:noFill/>
          <a:ln>
            <a:noFill/>
          </a:ln>
        </p:spPr>
      </p:pic>
      <p:sp>
        <p:nvSpPr>
          <p:cNvPr id="64" name="Google Shape;64;p14"/>
          <p:cNvSpPr txBox="1">
            <a:spLocks noGrp="1"/>
          </p:cNvSpPr>
          <p:nvPr>
            <p:ph type="title"/>
          </p:nvPr>
        </p:nvSpPr>
        <p:spPr>
          <a:xfrm>
            <a:off x="1692323" y="388965"/>
            <a:ext cx="6594259" cy="1206181"/>
          </a:xfrm>
          <a:prstGeom prst="rect">
            <a:avLst/>
          </a:prstGeom>
          <a:noFill/>
          <a:ln>
            <a:noFill/>
          </a:ln>
        </p:spPr>
        <p:txBody>
          <a:bodyPr spcFirstLastPara="1" wrap="square" lIns="67500" tIns="67500" rIns="67500" bIns="67500" anchor="b" anchorCtr="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65" name="Google Shape;65;p14"/>
          <p:cNvSpPr txBox="1">
            <a:spLocks noGrp="1"/>
          </p:cNvSpPr>
          <p:nvPr>
            <p:ph type="body" idx="1"/>
          </p:nvPr>
        </p:nvSpPr>
        <p:spPr>
          <a:xfrm>
            <a:off x="1692279" y="1702045"/>
            <a:ext cx="6594482" cy="137822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44515F"/>
              </a:buClr>
              <a:buSzPts val="1500"/>
              <a:buFont typeface="Arial"/>
              <a:buNone/>
              <a:defRPr sz="1500">
                <a:solidFill>
                  <a:srgbClr val="44515F"/>
                </a:solidFill>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66" name="Google Shape;66;p14"/>
          <p:cNvSpPr txBox="1"/>
          <p:nvPr/>
        </p:nvSpPr>
        <p:spPr>
          <a:xfrm>
            <a:off x="139784" y="4746409"/>
            <a:ext cx="759001" cy="242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88B9E"/>
              </a:buClr>
              <a:buSzPts val="500"/>
              <a:buFont typeface="Arial"/>
              <a:buNone/>
            </a:pPr>
            <a:r>
              <a:rPr lang="pt-PT" sz="500" b="0" i="0" u="none" strike="noStrike" cap="none">
                <a:solidFill>
                  <a:srgbClr val="788B9E"/>
                </a:solidFill>
                <a:latin typeface="Arial"/>
                <a:ea typeface="Arial"/>
                <a:cs typeface="Arial"/>
                <a:sym typeface="Arial"/>
              </a:rPr>
              <a:t>© 2018, </a:t>
            </a:r>
            <a:br>
              <a:rPr lang="pt-PT" sz="500" b="0" i="0" u="none" strike="noStrike" cap="none">
                <a:solidFill>
                  <a:srgbClr val="788B9E"/>
                </a:solidFill>
                <a:latin typeface="Arial"/>
                <a:ea typeface="Arial"/>
                <a:cs typeface="Arial"/>
                <a:sym typeface="Arial"/>
              </a:rPr>
            </a:br>
            <a:r>
              <a:rPr lang="pt-PT" sz="500" b="0" i="0" u="none" strike="noStrike" cap="non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a:stretch/>
        </p:blipFill>
        <p:spPr>
          <a:xfrm>
            <a:off x="5705627" y="3974990"/>
            <a:ext cx="2466380" cy="852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2">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a:solidFill>
                  <a:schemeClr val="accent2"/>
                </a:solidFill>
              </a:defRPr>
            </a:lvl1pPr>
            <a:lvl2pPr marL="0" lvl="1" indent="0" algn="l">
              <a:lnSpc>
                <a:spcPct val="100000"/>
              </a:lnSpc>
              <a:spcBef>
                <a:spcPts val="0"/>
              </a:spcBef>
              <a:spcAft>
                <a:spcPts val="0"/>
              </a:spcAft>
              <a:buClr>
                <a:schemeClr val="accent2"/>
              </a:buClr>
              <a:buSzPts val="700"/>
              <a:buFont typeface="Arial"/>
              <a:buNone/>
              <a:defRPr sz="700" b="1">
                <a:solidFill>
                  <a:schemeClr val="accent2"/>
                </a:solidFill>
              </a:defRPr>
            </a:lvl2pPr>
            <a:lvl3pPr marL="0" lvl="2" indent="0" algn="l">
              <a:lnSpc>
                <a:spcPct val="100000"/>
              </a:lnSpc>
              <a:spcBef>
                <a:spcPts val="0"/>
              </a:spcBef>
              <a:spcAft>
                <a:spcPts val="0"/>
              </a:spcAft>
              <a:buClr>
                <a:schemeClr val="accent2"/>
              </a:buClr>
              <a:buSzPts val="700"/>
              <a:buFont typeface="Arial"/>
              <a:buNone/>
              <a:defRPr sz="700" b="1">
                <a:solidFill>
                  <a:schemeClr val="accent2"/>
                </a:solidFill>
              </a:defRPr>
            </a:lvl3pPr>
            <a:lvl4pPr marL="0" lvl="3" indent="0" algn="l">
              <a:lnSpc>
                <a:spcPct val="100000"/>
              </a:lnSpc>
              <a:spcBef>
                <a:spcPts val="0"/>
              </a:spcBef>
              <a:spcAft>
                <a:spcPts val="0"/>
              </a:spcAft>
              <a:buClr>
                <a:schemeClr val="accent2"/>
              </a:buClr>
              <a:buSzPts val="700"/>
              <a:buFont typeface="Arial"/>
              <a:buNone/>
              <a:defRPr sz="700" b="1">
                <a:solidFill>
                  <a:schemeClr val="accent2"/>
                </a:solidFill>
              </a:defRPr>
            </a:lvl4pPr>
            <a:lvl5pPr marL="0" lvl="4" indent="0" algn="l">
              <a:lnSpc>
                <a:spcPct val="100000"/>
              </a:lnSpc>
              <a:spcBef>
                <a:spcPts val="0"/>
              </a:spcBef>
              <a:spcAft>
                <a:spcPts val="0"/>
              </a:spcAft>
              <a:buClr>
                <a:schemeClr val="accent2"/>
              </a:buClr>
              <a:buSzPts val="700"/>
              <a:buFont typeface="Arial"/>
              <a:buNone/>
              <a:defRPr sz="700" b="1">
                <a:solidFill>
                  <a:schemeClr val="accent2"/>
                </a:solidFill>
              </a:defRPr>
            </a:lvl5pPr>
            <a:lvl6pPr marL="0" lvl="5" indent="0" algn="l">
              <a:lnSpc>
                <a:spcPct val="100000"/>
              </a:lnSpc>
              <a:spcBef>
                <a:spcPts val="0"/>
              </a:spcBef>
              <a:spcAft>
                <a:spcPts val="0"/>
              </a:spcAft>
              <a:buClr>
                <a:schemeClr val="accent2"/>
              </a:buClr>
              <a:buSzPts val="700"/>
              <a:buFont typeface="Arial"/>
              <a:buNone/>
              <a:defRPr sz="700" b="1">
                <a:solidFill>
                  <a:schemeClr val="accent2"/>
                </a:solidFill>
              </a:defRPr>
            </a:lvl6pPr>
            <a:lvl7pPr marL="0" lvl="6" indent="0" algn="l">
              <a:lnSpc>
                <a:spcPct val="100000"/>
              </a:lnSpc>
              <a:spcBef>
                <a:spcPts val="0"/>
              </a:spcBef>
              <a:spcAft>
                <a:spcPts val="0"/>
              </a:spcAft>
              <a:buClr>
                <a:schemeClr val="accent2"/>
              </a:buClr>
              <a:buSzPts val="700"/>
              <a:buFont typeface="Arial"/>
              <a:buNone/>
              <a:defRPr sz="700" b="1">
                <a:solidFill>
                  <a:schemeClr val="accent2"/>
                </a:solidFill>
              </a:defRPr>
            </a:lvl7pPr>
            <a:lvl8pPr marL="0" lvl="7" indent="0" algn="l">
              <a:lnSpc>
                <a:spcPct val="100000"/>
              </a:lnSpc>
              <a:spcBef>
                <a:spcPts val="0"/>
              </a:spcBef>
              <a:spcAft>
                <a:spcPts val="0"/>
              </a:spcAft>
              <a:buClr>
                <a:schemeClr val="accent2"/>
              </a:buClr>
              <a:buSzPts val="700"/>
              <a:buFont typeface="Arial"/>
              <a:buNone/>
              <a:defRPr sz="700" b="1">
                <a:solidFill>
                  <a:schemeClr val="accent2"/>
                </a:solidFill>
              </a:defRPr>
            </a:lvl8pPr>
            <a:lvl9pPr marL="0" lvl="8" indent="0" algn="l">
              <a:lnSpc>
                <a:spcPct val="100000"/>
              </a:lnSpc>
              <a:spcBef>
                <a:spcPts val="0"/>
              </a:spcBef>
              <a:spcAft>
                <a:spcPts val="0"/>
              </a:spcAft>
              <a:buClr>
                <a:schemeClr val="accent2"/>
              </a:buClr>
              <a:buSzPts val="700"/>
              <a:buFont typeface="Arial"/>
              <a:buNone/>
              <a:defRPr sz="700" b="1">
                <a:solidFill>
                  <a:schemeClr val="accent2"/>
                </a:solidFill>
              </a:defRPr>
            </a:lvl9pPr>
          </a:lstStyle>
          <a:p>
            <a:pPr marL="0" lvl="0" indent="0" algn="l" rtl="0">
              <a:spcBef>
                <a:spcPts val="0"/>
              </a:spcBef>
              <a:spcAft>
                <a:spcPts val="0"/>
              </a:spcAft>
              <a:buNone/>
            </a:pPr>
            <a:fld id="{00000000-1234-1234-1234-123412341234}" type="slidenum">
              <a:rPr lang="pt-PT"/>
              <a:t>‹#›</a:t>
            </a:fld>
            <a:endParaRPr/>
          </a:p>
        </p:txBody>
      </p:sp>
      <p:sp>
        <p:nvSpPr>
          <p:cNvPr id="70" name="Google Shape;70;p15"/>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71" name="Google Shape;71;p15"/>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72" name="Google Shape;72;p15"/>
          <p:cNvSpPr txBox="1">
            <a:spLocks noGrp="1"/>
          </p:cNvSpPr>
          <p:nvPr>
            <p:ph type="body" idx="1"/>
          </p:nvPr>
        </p:nvSpPr>
        <p:spPr>
          <a:xfrm>
            <a:off x="980948" y="926306"/>
            <a:ext cx="7638063" cy="3586163"/>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300"/>
              <a:buFont typeface="Arial"/>
              <a:buNone/>
              <a:defRPr/>
            </a:lvl1pPr>
            <a:lvl2pPr marL="914400" lvl="1" indent="-311150" algn="l">
              <a:lnSpc>
                <a:spcPct val="110000"/>
              </a:lnSpc>
              <a:spcBef>
                <a:spcPts val="400"/>
              </a:spcBef>
              <a:spcAft>
                <a:spcPts val="0"/>
              </a:spcAft>
              <a:buClr>
                <a:srgbClr val="828A8D"/>
              </a:buClr>
              <a:buSzPts val="1300"/>
              <a:buFont typeface="Arial"/>
              <a:buChar char="•"/>
              <a:defRPr/>
            </a:lvl2pPr>
            <a:lvl3pPr marL="1371600" lvl="2" indent="-374650" algn="l">
              <a:lnSpc>
                <a:spcPct val="110000"/>
              </a:lnSpc>
              <a:spcBef>
                <a:spcPts val="400"/>
              </a:spcBef>
              <a:spcAft>
                <a:spcPts val="0"/>
              </a:spcAft>
              <a:buClr>
                <a:srgbClr val="828A8D"/>
              </a:buClr>
              <a:buSzPts val="2300"/>
              <a:buFont typeface="Arial"/>
              <a:buChar char="."/>
              <a:defRPr/>
            </a:lvl3pPr>
            <a:lvl4pPr marL="1828800" lvl="3" indent="-311150" algn="l">
              <a:lnSpc>
                <a:spcPct val="110000"/>
              </a:lnSpc>
              <a:spcBef>
                <a:spcPts val="400"/>
              </a:spcBef>
              <a:spcAft>
                <a:spcPts val="0"/>
              </a:spcAft>
              <a:buClr>
                <a:srgbClr val="828A8D"/>
              </a:buClr>
              <a:buSzPts val="1300"/>
              <a:buFont typeface="Arial"/>
              <a:buChar char="–"/>
              <a:defRPr/>
            </a:lvl4pPr>
            <a:lvl5pPr marL="2286000" lvl="4" indent="-311150" algn="l">
              <a:lnSpc>
                <a:spcPct val="110000"/>
              </a:lnSpc>
              <a:spcBef>
                <a:spcPts val="400"/>
              </a:spcBef>
              <a:spcAft>
                <a:spcPts val="0"/>
              </a:spcAft>
              <a:buClr>
                <a:srgbClr val="828A8D"/>
              </a:buClr>
              <a:buSzPts val="1300"/>
              <a:buFont typeface="Arial"/>
              <a:buChar char="»"/>
              <a:defRPr/>
            </a:lvl5pPr>
            <a:lvl6pPr marL="2743200" lvl="5" indent="-311150" algn="l">
              <a:lnSpc>
                <a:spcPct val="110000"/>
              </a:lnSpc>
              <a:spcBef>
                <a:spcPts val="4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pic>
        <p:nvPicPr>
          <p:cNvPr id="73" name="Google Shape;73;p15"/>
          <p:cNvPicPr preferRelativeResize="0"/>
          <p:nvPr/>
        </p:nvPicPr>
        <p:blipFill rotWithShape="1">
          <a:blip r:embed="rId2">
            <a:alphaModFix/>
          </a:blip>
          <a:srcRect/>
          <a:stretch/>
        </p:blipFill>
        <p:spPr>
          <a:xfrm>
            <a:off x="7754375" y="101135"/>
            <a:ext cx="1271060" cy="394976"/>
          </a:xfrm>
          <a:prstGeom prst="rect">
            <a:avLst/>
          </a:prstGeom>
          <a:noFill/>
          <a:ln>
            <a:noFill/>
          </a:ln>
        </p:spPr>
      </p:pic>
      <p:pic>
        <p:nvPicPr>
          <p:cNvPr id="74" name="Google Shape;74;p15" descr="Graphical user interface, text&#10;&#10;Description automatically generated"/>
          <p:cNvPicPr preferRelativeResize="0"/>
          <p:nvPr/>
        </p:nvPicPr>
        <p:blipFill rotWithShape="1">
          <a:blip r:embed="rId3">
            <a:alphaModFix/>
          </a:blip>
          <a:srcRect/>
          <a:stretch/>
        </p:blipFill>
        <p:spPr>
          <a:xfrm>
            <a:off x="1563613" y="4650560"/>
            <a:ext cx="2074468" cy="4928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id="77" name="Google Shape;77;p16" descr="Escudo com visto com preenchimento sólido"/>
            <p:cNvPicPr preferRelativeResize="0"/>
            <p:nvPr/>
          </p:nvPicPr>
          <p:blipFill rotWithShape="1">
            <a:blip r:embed="rId2">
              <a:alphaModFix/>
            </a:blip>
            <a:srcRect/>
            <a:stretch/>
          </p:blipFill>
          <p:spPr>
            <a:xfrm rot="-853735">
              <a:off x="4280389" y="-312363"/>
              <a:ext cx="1101739" cy="1101739"/>
            </a:xfrm>
            <a:prstGeom prst="rect">
              <a:avLst/>
            </a:prstGeom>
            <a:noFill/>
            <a:ln>
              <a:noFill/>
            </a:ln>
          </p:spPr>
        </p:pic>
        <p:pic>
          <p:nvPicPr>
            <p:cNvPr id="78" name="Google Shape;78;p16" descr="Desbloquear com preenchimento sólido"/>
            <p:cNvPicPr preferRelativeResize="0"/>
            <p:nvPr/>
          </p:nvPicPr>
          <p:blipFill rotWithShape="1">
            <a:blip r:embed="rId3">
              <a:alphaModFix/>
            </a:blip>
            <a:srcRect/>
            <a:stretch/>
          </p:blipFill>
          <p:spPr>
            <a:xfrm rot="682491">
              <a:off x="10358032" y="-10624"/>
              <a:ext cx="914400" cy="914400"/>
            </a:xfrm>
            <a:prstGeom prst="rect">
              <a:avLst/>
            </a:prstGeom>
            <a:noFill/>
            <a:ln>
              <a:noFill/>
            </a:ln>
          </p:spPr>
        </p:pic>
        <p:pic>
          <p:nvPicPr>
            <p:cNvPr id="79" name="Google Shape;79;p16" descr="Chave com preenchimento sólido"/>
            <p:cNvPicPr preferRelativeResize="0"/>
            <p:nvPr/>
          </p:nvPicPr>
          <p:blipFill rotWithShape="1">
            <a:blip r:embed="rId4">
              <a:alphaModFix/>
            </a:blip>
            <a:srcRect/>
            <a:stretch/>
          </p:blipFill>
          <p:spPr>
            <a:xfrm rot="-551063">
              <a:off x="8870285" y="158189"/>
              <a:ext cx="914400" cy="914400"/>
            </a:xfrm>
            <a:prstGeom prst="rect">
              <a:avLst/>
            </a:prstGeom>
            <a:noFill/>
            <a:ln>
              <a:noFill/>
            </a:ln>
          </p:spPr>
        </p:pic>
        <p:pic>
          <p:nvPicPr>
            <p:cNvPr id="80" name="Google Shape;80;p16" descr="Cofre com preenchimento sólido"/>
            <p:cNvPicPr preferRelativeResize="0"/>
            <p:nvPr/>
          </p:nvPicPr>
          <p:blipFill rotWithShape="1">
            <a:blip r:embed="rId5">
              <a:alphaModFix/>
            </a:blip>
            <a:srcRect/>
            <a:stretch/>
          </p:blipFill>
          <p:spPr>
            <a:xfrm>
              <a:off x="3768134" y="218383"/>
              <a:ext cx="669042" cy="669042"/>
            </a:xfrm>
            <a:prstGeom prst="rect">
              <a:avLst/>
            </a:prstGeom>
            <a:noFill/>
            <a:ln>
              <a:noFill/>
            </a:ln>
          </p:spPr>
        </p:pic>
        <p:pic>
          <p:nvPicPr>
            <p:cNvPr id="81" name="Google Shape;81;p16" descr="Distintivo de colaborador com preenchimento sólido"/>
            <p:cNvPicPr preferRelativeResize="0"/>
            <p:nvPr/>
          </p:nvPicPr>
          <p:blipFill rotWithShape="1">
            <a:blip r:embed="rId6">
              <a:alphaModFix/>
            </a:blip>
            <a:srcRect/>
            <a:stretch/>
          </p:blipFill>
          <p:spPr>
            <a:xfrm rot="1016394">
              <a:off x="5428027" y="-592405"/>
              <a:ext cx="914400" cy="934583"/>
            </a:xfrm>
            <a:prstGeom prst="rect">
              <a:avLst/>
            </a:prstGeom>
            <a:noFill/>
            <a:ln>
              <a:noFill/>
            </a:ln>
          </p:spPr>
        </p:pic>
        <p:pic>
          <p:nvPicPr>
            <p:cNvPr id="82" name="Google Shape;82;p16" descr="Câmara de segurança com preenchimento sólido"/>
            <p:cNvPicPr preferRelativeResize="0"/>
            <p:nvPr/>
          </p:nvPicPr>
          <p:blipFill rotWithShape="1">
            <a:blip r:embed="rId7">
              <a:alphaModFix/>
            </a:blip>
            <a:srcRect/>
            <a:stretch/>
          </p:blipFill>
          <p:spPr>
            <a:xfrm>
              <a:off x="6350043" y="-316068"/>
              <a:ext cx="1164532" cy="1164532"/>
            </a:xfrm>
            <a:prstGeom prst="rect">
              <a:avLst/>
            </a:prstGeom>
            <a:noFill/>
            <a:ln>
              <a:noFill/>
            </a:ln>
          </p:spPr>
        </p:pic>
        <p:pic>
          <p:nvPicPr>
            <p:cNvPr id="83" name="Google Shape;83;p16" descr="Desbloquear com preenchimento sólido"/>
            <p:cNvPicPr preferRelativeResize="0"/>
            <p:nvPr/>
          </p:nvPicPr>
          <p:blipFill rotWithShape="1">
            <a:blip r:embed="rId3">
              <a:alphaModFix/>
            </a:blip>
            <a:srcRect/>
            <a:stretch/>
          </p:blipFill>
          <p:spPr>
            <a:xfrm rot="-544038">
              <a:off x="8490699" y="-134690"/>
              <a:ext cx="619571" cy="619571"/>
            </a:xfrm>
            <a:prstGeom prst="rect">
              <a:avLst/>
            </a:prstGeom>
            <a:noFill/>
            <a:ln>
              <a:noFill/>
            </a:ln>
          </p:spPr>
        </p:pic>
        <p:pic>
          <p:nvPicPr>
            <p:cNvPr id="84" name="Google Shape;84;p16" descr="Desbloquear com preenchimento sólido"/>
            <p:cNvPicPr preferRelativeResize="0"/>
            <p:nvPr/>
          </p:nvPicPr>
          <p:blipFill rotWithShape="1">
            <a:blip r:embed="rId3">
              <a:alphaModFix/>
            </a:blip>
            <a:srcRect/>
            <a:stretch/>
          </p:blipFill>
          <p:spPr>
            <a:xfrm rot="286766">
              <a:off x="5261874" y="255627"/>
              <a:ext cx="619571" cy="619571"/>
            </a:xfrm>
            <a:prstGeom prst="rect">
              <a:avLst/>
            </a:prstGeom>
            <a:noFill/>
            <a:ln>
              <a:noFill/>
            </a:ln>
          </p:spPr>
        </p:pic>
        <p:pic>
          <p:nvPicPr>
            <p:cNvPr id="85" name="Google Shape;85;p16" descr="Cofre com preenchimento sólido"/>
            <p:cNvPicPr preferRelativeResize="0"/>
            <p:nvPr/>
          </p:nvPicPr>
          <p:blipFill rotWithShape="1">
            <a:blip r:embed="rId5">
              <a:alphaModFix/>
            </a:blip>
            <a:srcRect/>
            <a:stretch/>
          </p:blipFill>
          <p:spPr>
            <a:xfrm>
              <a:off x="7283759" y="352891"/>
              <a:ext cx="516769" cy="516769"/>
            </a:xfrm>
            <a:prstGeom prst="rect">
              <a:avLst/>
            </a:prstGeom>
            <a:noFill/>
            <a:ln>
              <a:noFill/>
            </a:ln>
          </p:spPr>
        </p:pic>
        <p:pic>
          <p:nvPicPr>
            <p:cNvPr id="86" name="Google Shape;86;p16" descr="Cofre com preenchimento sólido"/>
            <p:cNvPicPr preferRelativeResize="0"/>
            <p:nvPr/>
          </p:nvPicPr>
          <p:blipFill rotWithShape="1">
            <a:blip r:embed="rId5">
              <a:alphaModFix/>
            </a:blip>
            <a:srcRect/>
            <a:stretch/>
          </p:blipFill>
          <p:spPr>
            <a:xfrm>
              <a:off x="9210134" y="-361257"/>
              <a:ext cx="709471" cy="709471"/>
            </a:xfrm>
            <a:prstGeom prst="rect">
              <a:avLst/>
            </a:prstGeom>
            <a:noFill/>
            <a:ln>
              <a:noFill/>
            </a:ln>
          </p:spPr>
        </p:pic>
        <p:pic>
          <p:nvPicPr>
            <p:cNvPr id="87" name="Google Shape;87;p16" descr="Distintivo de colaborador com preenchimento sólido"/>
            <p:cNvPicPr preferRelativeResize="0"/>
            <p:nvPr/>
          </p:nvPicPr>
          <p:blipFill rotWithShape="1">
            <a:blip r:embed="rId6">
              <a:alphaModFix/>
            </a:blip>
            <a:srcRect/>
            <a:stretch/>
          </p:blipFill>
          <p:spPr>
            <a:xfrm rot="2709072">
              <a:off x="7683310" y="-129172"/>
              <a:ext cx="914400" cy="914400"/>
            </a:xfrm>
            <a:prstGeom prst="rect">
              <a:avLst/>
            </a:prstGeom>
            <a:noFill/>
            <a:ln>
              <a:noFill/>
            </a:ln>
          </p:spPr>
        </p:pic>
        <p:pic>
          <p:nvPicPr>
            <p:cNvPr id="88" name="Google Shape;88;p16" descr="Escudo com visto com preenchimento sólido"/>
            <p:cNvPicPr preferRelativeResize="0"/>
            <p:nvPr/>
          </p:nvPicPr>
          <p:blipFill rotWithShape="1">
            <a:blip r:embed="rId2">
              <a:alphaModFix/>
            </a:blip>
            <a:srcRect/>
            <a:stretch/>
          </p:blipFill>
          <p:spPr>
            <a:xfrm>
              <a:off x="9829794" y="-415545"/>
              <a:ext cx="914400" cy="914400"/>
            </a:xfrm>
            <a:prstGeom prst="rect">
              <a:avLst/>
            </a:prstGeom>
            <a:noFill/>
            <a:ln>
              <a:noFill/>
            </a:ln>
          </p:spPr>
        </p:pic>
        <p:pic>
          <p:nvPicPr>
            <p:cNvPr id="89" name="Google Shape;89;p16" descr="Escudo com visto com preenchimento sólido"/>
            <p:cNvPicPr preferRelativeResize="0"/>
            <p:nvPr/>
          </p:nvPicPr>
          <p:blipFill rotWithShape="1">
            <a:blip r:embed="rId2">
              <a:alphaModFix/>
            </a:blip>
            <a:srcRect/>
            <a:stretch/>
          </p:blipFill>
          <p:spPr>
            <a:xfrm rot="-853735">
              <a:off x="11777274" y="-168640"/>
              <a:ext cx="1101739" cy="1101739"/>
            </a:xfrm>
            <a:prstGeom prst="rect">
              <a:avLst/>
            </a:prstGeom>
            <a:noFill/>
            <a:ln>
              <a:noFill/>
            </a:ln>
          </p:spPr>
        </p:pic>
        <p:pic>
          <p:nvPicPr>
            <p:cNvPr id="90" name="Google Shape;90;p16" descr="Desbloquear com preenchimento sólido"/>
            <p:cNvPicPr preferRelativeResize="0"/>
            <p:nvPr/>
          </p:nvPicPr>
          <p:blipFill rotWithShape="1">
            <a:blip r:embed="rId3">
              <a:alphaModFix/>
            </a:blip>
            <a:srcRect/>
            <a:stretch/>
          </p:blipFill>
          <p:spPr>
            <a:xfrm rot="682491">
              <a:off x="2878531" y="27476"/>
              <a:ext cx="914400" cy="914400"/>
            </a:xfrm>
            <a:prstGeom prst="rect">
              <a:avLst/>
            </a:prstGeom>
            <a:noFill/>
            <a:ln>
              <a:noFill/>
            </a:ln>
          </p:spPr>
        </p:pic>
        <p:pic>
          <p:nvPicPr>
            <p:cNvPr id="91" name="Google Shape;91;p16" descr="Chave com preenchimento sólido"/>
            <p:cNvPicPr preferRelativeResize="0"/>
            <p:nvPr/>
          </p:nvPicPr>
          <p:blipFill rotWithShape="1">
            <a:blip r:embed="rId4">
              <a:alphaModFix/>
            </a:blip>
            <a:srcRect/>
            <a:stretch/>
          </p:blipFill>
          <p:spPr>
            <a:xfrm rot="-551063">
              <a:off x="1390784" y="158189"/>
              <a:ext cx="914400" cy="914400"/>
            </a:xfrm>
            <a:prstGeom prst="rect">
              <a:avLst/>
            </a:prstGeom>
            <a:noFill/>
            <a:ln>
              <a:noFill/>
            </a:ln>
          </p:spPr>
        </p:pic>
        <p:pic>
          <p:nvPicPr>
            <p:cNvPr id="92" name="Google Shape;92;p16" descr="Cofre com preenchimento sólido"/>
            <p:cNvPicPr preferRelativeResize="0"/>
            <p:nvPr/>
          </p:nvPicPr>
          <p:blipFill rotWithShape="1">
            <a:blip r:embed="rId5">
              <a:alphaModFix/>
            </a:blip>
            <a:srcRect/>
            <a:stretch/>
          </p:blipFill>
          <p:spPr>
            <a:xfrm>
              <a:off x="11265019" y="324006"/>
              <a:ext cx="669042" cy="669042"/>
            </a:xfrm>
            <a:prstGeom prst="rect">
              <a:avLst/>
            </a:prstGeom>
            <a:noFill/>
            <a:ln>
              <a:noFill/>
            </a:ln>
          </p:spPr>
        </p:pic>
        <p:pic>
          <p:nvPicPr>
            <p:cNvPr id="93" name="Google Shape;93;p16" descr="Distintivo de colaborador com preenchimento sólido"/>
            <p:cNvPicPr preferRelativeResize="0"/>
            <p:nvPr/>
          </p:nvPicPr>
          <p:blipFill rotWithShape="1">
            <a:blip r:embed="rId6">
              <a:alphaModFix/>
            </a:blip>
            <a:srcRect/>
            <a:stretch/>
          </p:blipFill>
          <p:spPr>
            <a:xfrm rot="1016394">
              <a:off x="11089368" y="-467926"/>
              <a:ext cx="789585" cy="807013"/>
            </a:xfrm>
            <a:prstGeom prst="rect">
              <a:avLst/>
            </a:prstGeom>
            <a:noFill/>
            <a:ln>
              <a:noFill/>
            </a:ln>
          </p:spPr>
        </p:pic>
        <p:pic>
          <p:nvPicPr>
            <p:cNvPr id="94" name="Google Shape;94;p16" descr="Câmara de segurança com preenchimento sólido"/>
            <p:cNvPicPr preferRelativeResize="0"/>
            <p:nvPr/>
          </p:nvPicPr>
          <p:blipFill rotWithShape="1">
            <a:blip r:embed="rId7">
              <a:alphaModFix/>
            </a:blip>
            <a:srcRect/>
            <a:stretch/>
          </p:blipFill>
          <p:spPr>
            <a:xfrm>
              <a:off x="3596178" y="-376463"/>
              <a:ext cx="771345" cy="771345"/>
            </a:xfrm>
            <a:prstGeom prst="rect">
              <a:avLst/>
            </a:prstGeom>
            <a:noFill/>
            <a:ln>
              <a:noFill/>
            </a:ln>
          </p:spPr>
        </p:pic>
        <p:pic>
          <p:nvPicPr>
            <p:cNvPr id="95" name="Google Shape;95;p16" descr="Desbloquear com preenchimento sólido"/>
            <p:cNvPicPr preferRelativeResize="0"/>
            <p:nvPr/>
          </p:nvPicPr>
          <p:blipFill rotWithShape="1">
            <a:blip r:embed="rId3">
              <a:alphaModFix/>
            </a:blip>
            <a:srcRect/>
            <a:stretch/>
          </p:blipFill>
          <p:spPr>
            <a:xfrm rot="-544038">
              <a:off x="1011198" y="-134690"/>
              <a:ext cx="619571" cy="619571"/>
            </a:xfrm>
            <a:prstGeom prst="rect">
              <a:avLst/>
            </a:prstGeom>
            <a:noFill/>
            <a:ln>
              <a:noFill/>
            </a:ln>
          </p:spPr>
        </p:pic>
        <p:pic>
          <p:nvPicPr>
            <p:cNvPr id="96" name="Google Shape;96;p16" descr="Cofre com preenchimento sólido"/>
            <p:cNvPicPr preferRelativeResize="0"/>
            <p:nvPr/>
          </p:nvPicPr>
          <p:blipFill rotWithShape="1">
            <a:blip r:embed="rId5">
              <a:alphaModFix/>
            </a:blip>
            <a:srcRect/>
            <a:stretch/>
          </p:blipFill>
          <p:spPr>
            <a:xfrm>
              <a:off x="1730633" y="-361257"/>
              <a:ext cx="709471" cy="709471"/>
            </a:xfrm>
            <a:prstGeom prst="rect">
              <a:avLst/>
            </a:prstGeom>
            <a:noFill/>
            <a:ln>
              <a:noFill/>
            </a:ln>
          </p:spPr>
        </p:pic>
        <p:pic>
          <p:nvPicPr>
            <p:cNvPr id="97" name="Google Shape;97;p16" descr="Distintivo de colaborador com preenchimento sólido"/>
            <p:cNvPicPr preferRelativeResize="0"/>
            <p:nvPr/>
          </p:nvPicPr>
          <p:blipFill rotWithShape="1">
            <a:blip r:embed="rId6">
              <a:alphaModFix/>
            </a:blip>
            <a:srcRect/>
            <a:stretch/>
          </p:blipFill>
          <p:spPr>
            <a:xfrm rot="2709072">
              <a:off x="254609" y="35928"/>
              <a:ext cx="914400" cy="914400"/>
            </a:xfrm>
            <a:prstGeom prst="rect">
              <a:avLst/>
            </a:prstGeom>
            <a:noFill/>
            <a:ln>
              <a:noFill/>
            </a:ln>
          </p:spPr>
        </p:pic>
        <p:pic>
          <p:nvPicPr>
            <p:cNvPr id="98" name="Google Shape;98;p16" descr="Escudo com visto com preenchimento sólido"/>
            <p:cNvPicPr preferRelativeResize="0"/>
            <p:nvPr/>
          </p:nvPicPr>
          <p:blipFill rotWithShape="1">
            <a:blip r:embed="rId2">
              <a:alphaModFix/>
            </a:blip>
            <a:srcRect/>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id="100" name="Google Shape;100;p16" descr="Círculos 100% com preenchimento sólido"/>
            <p:cNvPicPr preferRelativeResize="0"/>
            <p:nvPr/>
          </p:nvPicPr>
          <p:blipFill rotWithShape="1">
            <a:blip r:embed="rId8">
              <a:alphaModFix/>
            </a:blip>
            <a:srcRect/>
            <a:stretch/>
          </p:blipFill>
          <p:spPr>
            <a:xfrm>
              <a:off x="1241094" y="1497309"/>
              <a:ext cx="108000" cy="108000"/>
            </a:xfrm>
            <a:prstGeom prst="rect">
              <a:avLst/>
            </a:prstGeom>
            <a:noFill/>
            <a:ln>
              <a:noFill/>
            </a:ln>
          </p:spPr>
        </p:pic>
        <p:pic>
          <p:nvPicPr>
            <p:cNvPr id="101" name="Google Shape;101;p16" descr="Círculos 100% com preenchimento sólido"/>
            <p:cNvPicPr preferRelativeResize="0"/>
            <p:nvPr/>
          </p:nvPicPr>
          <p:blipFill rotWithShape="1">
            <a:blip r:embed="rId8">
              <a:alphaModFix/>
            </a:blip>
            <a:srcRect/>
            <a:stretch/>
          </p:blipFill>
          <p:spPr>
            <a:xfrm>
              <a:off x="1045641" y="1497309"/>
              <a:ext cx="108000" cy="108000"/>
            </a:xfrm>
            <a:prstGeom prst="rect">
              <a:avLst/>
            </a:prstGeom>
            <a:noFill/>
            <a:ln>
              <a:noFill/>
            </a:ln>
          </p:spPr>
        </p:pic>
        <p:pic>
          <p:nvPicPr>
            <p:cNvPr id="102" name="Google Shape;102;p16" descr="Círculos 100% com preenchimento sólido"/>
            <p:cNvPicPr preferRelativeResize="0"/>
            <p:nvPr/>
          </p:nvPicPr>
          <p:blipFill rotWithShape="1">
            <a:blip r:embed="rId8">
              <a:alphaModFix/>
            </a:blip>
            <a:srcRect/>
            <a:stretch/>
          </p:blipFill>
          <p:spPr>
            <a:xfrm>
              <a:off x="1632000" y="1497309"/>
              <a:ext cx="108000" cy="108000"/>
            </a:xfrm>
            <a:prstGeom prst="rect">
              <a:avLst/>
            </a:prstGeom>
            <a:noFill/>
            <a:ln>
              <a:noFill/>
            </a:ln>
          </p:spPr>
        </p:pic>
        <p:pic>
          <p:nvPicPr>
            <p:cNvPr id="103" name="Google Shape;103;p16" descr="Círculos 100% com preenchimento sólido"/>
            <p:cNvPicPr preferRelativeResize="0"/>
            <p:nvPr/>
          </p:nvPicPr>
          <p:blipFill rotWithShape="1">
            <a:blip r:embed="rId8">
              <a:alphaModFix/>
            </a:blip>
            <a:srcRect/>
            <a:stretch/>
          </p:blipFill>
          <p:spPr>
            <a:xfrm>
              <a:off x="1827453" y="1497309"/>
              <a:ext cx="108000" cy="108000"/>
            </a:xfrm>
            <a:prstGeom prst="rect">
              <a:avLst/>
            </a:prstGeom>
            <a:noFill/>
            <a:ln>
              <a:noFill/>
            </a:ln>
          </p:spPr>
        </p:pic>
        <p:pic>
          <p:nvPicPr>
            <p:cNvPr id="104" name="Google Shape;104;p16" descr="Círculos 100% com preenchimento sólido"/>
            <p:cNvPicPr preferRelativeResize="0"/>
            <p:nvPr/>
          </p:nvPicPr>
          <p:blipFill rotWithShape="1">
            <a:blip r:embed="rId8">
              <a:alphaModFix/>
            </a:blip>
            <a:srcRect/>
            <a:stretch/>
          </p:blipFill>
          <p:spPr>
            <a:xfrm>
              <a:off x="2413810" y="1497309"/>
              <a:ext cx="108000" cy="108000"/>
            </a:xfrm>
            <a:prstGeom prst="rect">
              <a:avLst/>
            </a:prstGeom>
            <a:noFill/>
            <a:ln>
              <a:noFill/>
            </a:ln>
          </p:spPr>
        </p:pic>
        <p:pic>
          <p:nvPicPr>
            <p:cNvPr id="105" name="Google Shape;105;p16" descr="Círculos 100% com preenchimento sólido"/>
            <p:cNvPicPr preferRelativeResize="0"/>
            <p:nvPr/>
          </p:nvPicPr>
          <p:blipFill rotWithShape="1">
            <a:blip r:embed="rId8">
              <a:alphaModFix/>
            </a:blip>
            <a:srcRect/>
            <a:stretch/>
          </p:blipFill>
          <p:spPr>
            <a:xfrm>
              <a:off x="2022906" y="1497309"/>
              <a:ext cx="108000" cy="108000"/>
            </a:xfrm>
            <a:prstGeom prst="rect">
              <a:avLst/>
            </a:prstGeom>
            <a:noFill/>
            <a:ln>
              <a:noFill/>
            </a:ln>
          </p:spPr>
        </p:pic>
        <p:pic>
          <p:nvPicPr>
            <p:cNvPr id="106" name="Google Shape;106;p16" descr="Círculos 100% com preenchimento sólido"/>
            <p:cNvPicPr preferRelativeResize="0"/>
            <p:nvPr/>
          </p:nvPicPr>
          <p:blipFill rotWithShape="1">
            <a:blip r:embed="rId8">
              <a:alphaModFix/>
            </a:blip>
            <a:srcRect/>
            <a:stretch/>
          </p:blipFill>
          <p:spPr>
            <a:xfrm>
              <a:off x="2218359" y="1497309"/>
              <a:ext cx="108000" cy="108000"/>
            </a:xfrm>
            <a:prstGeom prst="rect">
              <a:avLst/>
            </a:prstGeom>
            <a:noFill/>
            <a:ln>
              <a:noFill/>
            </a:ln>
          </p:spPr>
        </p:pic>
        <p:pic>
          <p:nvPicPr>
            <p:cNvPr id="107" name="Google Shape;107;p16" descr="Círculos 100% com preenchimento sólido"/>
            <p:cNvPicPr preferRelativeResize="0"/>
            <p:nvPr/>
          </p:nvPicPr>
          <p:blipFill rotWithShape="1">
            <a:blip r:embed="rId8">
              <a:alphaModFix/>
            </a:blip>
            <a:srcRect/>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6571760"/>
              <a:ext cx="5338762" cy="287293"/>
            </a:xfrm>
            <a:prstGeom prst="rect">
              <a:avLst/>
            </a:prstGeom>
            <a:solidFill>
              <a:srgbClr val="0F0D1C"/>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2" name="Google Shape;112;p16"/>
          <p:cNvSpPr txBox="1">
            <a:spLocks noGrp="1"/>
          </p:cNvSpPr>
          <p:nvPr>
            <p:ph type="dt" idx="10"/>
          </p:nvPr>
        </p:nvSpPr>
        <p:spPr>
          <a:xfrm>
            <a:off x="4004076" y="4928820"/>
            <a:ext cx="3268269" cy="21468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4928819"/>
            <a:ext cx="4004075" cy="214678"/>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114" name="Google Shape;114;p16"/>
          <p:cNvSpPr txBox="1">
            <a:spLocks noGrp="1"/>
          </p:cNvSpPr>
          <p:nvPr>
            <p:ph type="sldNum" idx="12"/>
          </p:nvPr>
        </p:nvSpPr>
        <p:spPr>
          <a:xfrm>
            <a:off x="8084616" y="4934881"/>
            <a:ext cx="244266" cy="242372"/>
          </a:xfrm>
          <a:prstGeom prst="rect">
            <a:avLst/>
          </a:prstGeom>
          <a:noFill/>
          <a:ln>
            <a:noFill/>
          </a:ln>
        </p:spPr>
        <p:txBody>
          <a:bodyPr spcFirstLastPara="1" wrap="square" lIns="68575" tIns="68575" rIns="68575" bIns="68575" anchor="t" anchorCtr="0">
            <a:spAutoFit/>
          </a:bodyPr>
          <a:lstStyle>
            <a:lvl1pPr marL="0" lvl="0"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1pPr>
            <a:lvl2pPr marL="0" lvl="1"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2pPr>
            <a:lvl3pPr marL="0" lvl="2"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3pPr>
            <a:lvl4pPr marL="0" lvl="3"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4pPr>
            <a:lvl5pPr marL="0" lvl="4"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5pPr>
            <a:lvl6pPr marL="0" lvl="5"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6pPr>
            <a:lvl7pPr marL="0" lvl="6"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7pPr>
            <a:lvl8pPr marL="0" lvl="7"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8pPr>
            <a:lvl9pPr marL="0" lvl="8"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pt-PT"/>
              <a:t>‹#›</a:t>
            </a:fld>
            <a:endParaRPr/>
          </a:p>
        </p:txBody>
      </p:sp>
      <p:sp>
        <p:nvSpPr>
          <p:cNvPr id="115" name="Google Shape;115;p16"/>
          <p:cNvSpPr txBox="1">
            <a:spLocks noGrp="1"/>
          </p:cNvSpPr>
          <p:nvPr>
            <p:ph type="body" idx="1"/>
          </p:nvPr>
        </p:nvSpPr>
        <p:spPr>
          <a:xfrm>
            <a:off x="569372" y="304038"/>
            <a:ext cx="7808826" cy="343179"/>
          </a:xfrm>
          <a:prstGeom prst="rect">
            <a:avLst/>
          </a:prstGeom>
          <a:noFill/>
          <a:ln>
            <a:noFill/>
          </a:ln>
        </p:spPr>
        <p:txBody>
          <a:bodyPr spcFirstLastPara="1" wrap="square" lIns="0" tIns="68575" rIns="68575" bIns="68575" anchor="t" anchorCtr="0">
            <a:noAutofit/>
          </a:bodyPr>
          <a:lstStyle>
            <a:lvl1pPr marL="457200" lvl="0" indent="-2286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18" name="Google Shape;118;p17"/>
          <p:cNvSpPr txBox="1">
            <a:spLocks noGrp="1"/>
          </p:cNvSpPr>
          <p:nvPr>
            <p:ph type="sldNum" idx="12"/>
          </p:nvPr>
        </p:nvSpPr>
        <p:spPr>
          <a:xfrm>
            <a:off x="8693631" y="4803914"/>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a:lvl1pPr>
            <a:lvl2pPr marL="0" lvl="1" indent="0" algn="l">
              <a:lnSpc>
                <a:spcPct val="100000"/>
              </a:lnSpc>
              <a:spcBef>
                <a:spcPts val="0"/>
              </a:spcBef>
              <a:spcAft>
                <a:spcPts val="0"/>
              </a:spcAft>
              <a:buClr>
                <a:schemeClr val="accent2"/>
              </a:buClr>
              <a:buSzPts val="700"/>
              <a:buFont typeface="Arial"/>
              <a:buNone/>
              <a:defRPr/>
            </a:lvl2pPr>
            <a:lvl3pPr marL="0" lvl="2" indent="0" algn="l">
              <a:lnSpc>
                <a:spcPct val="100000"/>
              </a:lnSpc>
              <a:spcBef>
                <a:spcPts val="0"/>
              </a:spcBef>
              <a:spcAft>
                <a:spcPts val="0"/>
              </a:spcAft>
              <a:buClr>
                <a:schemeClr val="accent2"/>
              </a:buClr>
              <a:buSzPts val="700"/>
              <a:buFont typeface="Arial"/>
              <a:buNone/>
              <a:defRPr/>
            </a:lvl3pPr>
            <a:lvl4pPr marL="0" lvl="3" indent="0" algn="l">
              <a:lnSpc>
                <a:spcPct val="100000"/>
              </a:lnSpc>
              <a:spcBef>
                <a:spcPts val="0"/>
              </a:spcBef>
              <a:spcAft>
                <a:spcPts val="0"/>
              </a:spcAft>
              <a:buClr>
                <a:schemeClr val="accent2"/>
              </a:buClr>
              <a:buSzPts val="700"/>
              <a:buFont typeface="Arial"/>
              <a:buNone/>
              <a:defRPr/>
            </a:lvl4pPr>
            <a:lvl5pPr marL="0" lvl="4" indent="0" algn="l">
              <a:lnSpc>
                <a:spcPct val="100000"/>
              </a:lnSpc>
              <a:spcBef>
                <a:spcPts val="0"/>
              </a:spcBef>
              <a:spcAft>
                <a:spcPts val="0"/>
              </a:spcAft>
              <a:buClr>
                <a:schemeClr val="accent2"/>
              </a:buClr>
              <a:buSzPts val="700"/>
              <a:buFont typeface="Arial"/>
              <a:buNone/>
              <a:defRPr/>
            </a:lvl5pPr>
            <a:lvl6pPr marL="0" lvl="5" indent="0" algn="l">
              <a:lnSpc>
                <a:spcPct val="100000"/>
              </a:lnSpc>
              <a:spcBef>
                <a:spcPts val="0"/>
              </a:spcBef>
              <a:spcAft>
                <a:spcPts val="0"/>
              </a:spcAft>
              <a:buClr>
                <a:schemeClr val="accent2"/>
              </a:buClr>
              <a:buSzPts val="700"/>
              <a:buFont typeface="Arial"/>
              <a:buNone/>
              <a:defRPr/>
            </a:lvl6pPr>
            <a:lvl7pPr marL="0" lvl="6" indent="0" algn="l">
              <a:lnSpc>
                <a:spcPct val="100000"/>
              </a:lnSpc>
              <a:spcBef>
                <a:spcPts val="0"/>
              </a:spcBef>
              <a:spcAft>
                <a:spcPts val="0"/>
              </a:spcAft>
              <a:buClr>
                <a:schemeClr val="accent2"/>
              </a:buClr>
              <a:buSzPts val="700"/>
              <a:buFont typeface="Arial"/>
              <a:buNone/>
              <a:defRPr/>
            </a:lvl7pPr>
            <a:lvl8pPr marL="0" lvl="7" indent="0" algn="l">
              <a:lnSpc>
                <a:spcPct val="100000"/>
              </a:lnSpc>
              <a:spcBef>
                <a:spcPts val="0"/>
              </a:spcBef>
              <a:spcAft>
                <a:spcPts val="0"/>
              </a:spcAft>
              <a:buClr>
                <a:schemeClr val="accent2"/>
              </a:buClr>
              <a:buSzPts val="700"/>
              <a:buFont typeface="Arial"/>
              <a:buNone/>
              <a:defRPr/>
            </a:lvl8pPr>
            <a:lvl9pPr marL="0" lvl="8" indent="0" algn="l">
              <a:lnSpc>
                <a:spcPct val="100000"/>
              </a:lnSpc>
              <a:spcBef>
                <a:spcPts val="0"/>
              </a:spcBef>
              <a:spcAft>
                <a:spcPts val="0"/>
              </a:spcAft>
              <a:buClr>
                <a:schemeClr val="accent2"/>
              </a:buClr>
              <a:buSzPts val="700"/>
              <a:buFont typeface="Arial"/>
              <a:buNone/>
              <a:defRPr/>
            </a:lvl9pPr>
          </a:lstStyle>
          <a:p>
            <a:pPr marL="0" lvl="0" indent="0" algn="l" rtl="0">
              <a:spcBef>
                <a:spcPts val="0"/>
              </a:spcBef>
              <a:spcAft>
                <a:spcPts val="0"/>
              </a:spcAft>
              <a:buNone/>
            </a:pPr>
            <a:fld id="{00000000-1234-1234-1234-123412341234}" type="slidenum">
              <a:rPr lang="pt-PT"/>
              <a:t>‹#›</a:t>
            </a:fld>
            <a:endParaRPr/>
          </a:p>
        </p:txBody>
      </p:sp>
      <p:sp>
        <p:nvSpPr>
          <p:cNvPr id="119" name="Google Shape;119;p17"/>
          <p:cNvSpPr txBox="1">
            <a:spLocks noGrp="1"/>
          </p:cNvSpPr>
          <p:nvPr>
            <p:ph type="body" idx="1"/>
          </p:nvPr>
        </p:nvSpPr>
        <p:spPr>
          <a:xfrm>
            <a:off x="981077" y="927101"/>
            <a:ext cx="7635883" cy="345757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800"/>
              <a:buFont typeface="Arial"/>
              <a:buNone/>
              <a:defRPr sz="1800"/>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0" name="Google Shape;120;p17"/>
          <p:cNvSpPr txBox="1"/>
          <p:nvPr/>
        </p:nvSpPr>
        <p:spPr>
          <a:xfrm>
            <a:off x="4505744" y="4923184"/>
            <a:ext cx="4063241" cy="220317"/>
          </a:xfrm>
          <a:prstGeom prst="rect">
            <a:avLst/>
          </a:prstGeom>
          <a:noFill/>
          <a:ln>
            <a:noFill/>
          </a:ln>
        </p:spPr>
        <p:txBody>
          <a:bodyPr spcFirstLastPara="1" wrap="square" lIns="0" tIns="0" rIns="90000" bIns="0" anchor="t" anchorCtr="0">
            <a:noAutofit/>
          </a:bodyPr>
          <a:lstStyle/>
          <a:p>
            <a:pPr marL="0" marR="0" lvl="0" indent="0" algn="r" rtl="0">
              <a:lnSpc>
                <a:spcPct val="100000"/>
              </a:lnSpc>
              <a:spcBef>
                <a:spcPts val="0"/>
              </a:spcBef>
              <a:spcAft>
                <a:spcPts val="0"/>
              </a:spcAft>
              <a:buClr>
                <a:srgbClr val="788B9E"/>
              </a:buClr>
              <a:buSzPts val="700"/>
              <a:buFont typeface="Arial"/>
              <a:buNone/>
            </a:pPr>
            <a:r>
              <a:rPr lang="pt-PT" sz="700" b="0" i="0" u="none" strike="noStrike" cap="non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23" name="Google Shape;123;p18"/>
          <p:cNvSpPr txBox="1">
            <a:spLocks noGrp="1"/>
          </p:cNvSpPr>
          <p:nvPr>
            <p:ph type="title"/>
          </p:nvPr>
        </p:nvSpPr>
        <p:spPr>
          <a:xfrm>
            <a:off x="629841" y="576971"/>
            <a:ext cx="7886709" cy="892190"/>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24" name="Google Shape;124;p18"/>
          <p:cNvSpPr txBox="1">
            <a:spLocks noGrp="1"/>
          </p:cNvSpPr>
          <p:nvPr>
            <p:ph type="body" idx="1"/>
          </p:nvPr>
        </p:nvSpPr>
        <p:spPr>
          <a:xfrm>
            <a:off x="629842" y="1564000"/>
            <a:ext cx="386834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5" name="Google Shape;125;p18"/>
          <p:cNvSpPr txBox="1">
            <a:spLocks noGrp="1"/>
          </p:cNvSpPr>
          <p:nvPr>
            <p:ph type="body" idx="2"/>
          </p:nvPr>
        </p:nvSpPr>
        <p:spPr>
          <a:xfrm>
            <a:off x="629842" y="2181934"/>
            <a:ext cx="386834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6" name="Google Shape;126;p18"/>
          <p:cNvSpPr txBox="1">
            <a:spLocks noGrp="1"/>
          </p:cNvSpPr>
          <p:nvPr>
            <p:ph type="body" idx="3"/>
          </p:nvPr>
        </p:nvSpPr>
        <p:spPr>
          <a:xfrm>
            <a:off x="4629155" y="1564000"/>
            <a:ext cx="388739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7" name="Google Shape;127;p18"/>
          <p:cNvSpPr txBox="1">
            <a:spLocks noGrp="1"/>
          </p:cNvSpPr>
          <p:nvPr>
            <p:ph type="body" idx="4"/>
          </p:nvPr>
        </p:nvSpPr>
        <p:spPr>
          <a:xfrm>
            <a:off x="4629155" y="2181934"/>
            <a:ext cx="388739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ED6D05"/>
              </a:buClr>
              <a:buSzPts val="700"/>
              <a:buFont typeface="Arial"/>
              <a:buNone/>
            </a:pPr>
            <a:r>
              <a:rPr lang="pt-PT" sz="700" b="0" i="0" u="none" strike="noStrike" cap="none">
                <a:solidFill>
                  <a:srgbClr val="ED6D05"/>
                </a:solidFill>
                <a:latin typeface="Arial"/>
                <a:ea typeface="Arial"/>
                <a:cs typeface="Arial"/>
                <a:sym typeface="Arial"/>
              </a:rPr>
              <a:t>deimos-space.com</a:t>
            </a:r>
            <a:endParaRPr sz="700" b="0" i="0" u="none" strike="noStrike" cap="non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31" name="Google Shape;131;p19"/>
          <p:cNvSpPr txBox="1">
            <a:spLocks noGrp="1"/>
          </p:cNvSpPr>
          <p:nvPr>
            <p:ph type="title"/>
          </p:nvPr>
        </p:nvSpPr>
        <p:spPr>
          <a:xfrm>
            <a:off x="643351" y="157936"/>
            <a:ext cx="7886709" cy="994172"/>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32" name="Google Shape;132;p19"/>
          <p:cNvSpPr txBox="1">
            <a:spLocks noGrp="1"/>
          </p:cNvSpPr>
          <p:nvPr>
            <p:ph type="body" idx="1"/>
          </p:nvPr>
        </p:nvSpPr>
        <p:spPr>
          <a:xfrm>
            <a:off x="628651" y="1167339"/>
            <a:ext cx="7886709" cy="3526119"/>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8">
            <a:alphaModFix/>
          </a:blip>
          <a:srcRect b="76404"/>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9">
            <a:alphaModFix/>
          </a:blip>
          <a:srcRect l="12423" t="12020"/>
          <a:stretch/>
        </p:blipFill>
        <p:spPr>
          <a:xfrm rot="5400000">
            <a:off x="6304688" y="-16733"/>
            <a:ext cx="2822587" cy="2856054"/>
          </a:xfrm>
          <a:prstGeom prst="rect">
            <a:avLst/>
          </a:prstGeom>
          <a:noFill/>
          <a:ln>
            <a:noFill/>
          </a:ln>
        </p:spPr>
      </p:pic>
      <p:sp>
        <p:nvSpPr>
          <p:cNvPr id="53" name="Google Shape;53;p13"/>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marR="0" lvl="0"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marR="0" lvl="2"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marR="0" lvl="3"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marR="0" lvl="4"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marR="0" lvl="5"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marR="0" lvl="6"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marR="0" lvl="7"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marR="0" lvl="8"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sp>
        <p:nvSpPr>
          <p:cNvPr id="54" name="Google Shape;54;p13"/>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marR="0" lvl="0" algn="l" rtl="0">
              <a:lnSpc>
                <a:spcPct val="100000"/>
              </a:lnSpc>
              <a:spcBef>
                <a:spcPts val="0"/>
              </a:spcBef>
              <a:spcAft>
                <a:spcPts val="0"/>
              </a:spcAft>
              <a:buClr>
                <a:srgbClr val="44515F"/>
              </a:buClr>
              <a:buSzPts val="18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982639" y="928049"/>
            <a:ext cx="7635929" cy="3309582"/>
          </a:xfrm>
          <a:prstGeom prst="rect">
            <a:avLst/>
          </a:prstGeom>
          <a:noFill/>
          <a:ln>
            <a:noFill/>
          </a:ln>
        </p:spPr>
        <p:txBody>
          <a:bodyPr spcFirstLastPara="1" wrap="square" lIns="68575" tIns="68575" rIns="68575" bIns="68575" anchor="t" anchorCtr="0">
            <a:noAutofit/>
          </a:bodyPr>
          <a:lstStyle>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2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6pPr>
            <a:lvl7pPr marL="3200400" marR="0" lvl="6"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7pPr>
            <a:lvl8pPr marL="3657600" marR="0" lvl="7"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8pPr>
            <a:lvl9pPr marL="4114800" marR="0" lvl="8"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9pPr>
          </a:lstStyle>
          <a:p>
            <a:endParaRPr/>
          </a:p>
        </p:txBody>
      </p:sp>
      <p:pic>
        <p:nvPicPr>
          <p:cNvPr id="56" name="Google Shape;56;p13"/>
          <p:cNvPicPr preferRelativeResize="0"/>
          <p:nvPr/>
        </p:nvPicPr>
        <p:blipFill rotWithShape="1">
          <a:blip r:embed="rId10">
            <a:alphaModFix/>
          </a:blip>
          <a:srcRect/>
          <a:stretch/>
        </p:blipFill>
        <p:spPr>
          <a:xfrm>
            <a:off x="285132" y="4724071"/>
            <a:ext cx="1220606" cy="300665"/>
          </a:xfrm>
          <a:prstGeom prst="rect">
            <a:avLst/>
          </a:prstGeom>
          <a:noFill/>
          <a:ln>
            <a:noFill/>
          </a:ln>
        </p:spPr>
      </p:pic>
      <p:sp>
        <p:nvSpPr>
          <p:cNvPr id="57" name="Google Shape;57;p13"/>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1000"/>
              </a:spcBef>
              <a:spcAft>
                <a:spcPts val="0"/>
              </a:spcAft>
              <a:buClr>
                <a:schemeClr val="accent1"/>
              </a:buClr>
              <a:buSzPts val="600"/>
              <a:buFont typeface="Arial"/>
              <a:buNone/>
              <a:defRPr sz="600" b="1" i="0" u="none" strike="noStrike" cap="none">
                <a:solidFill>
                  <a:schemeClr val="accen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np@ua.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537191" y="-365027"/>
            <a:ext cx="7312404" cy="1206181"/>
          </a:xfrm>
          <a:prstGeom prst="rect">
            <a:avLst/>
          </a:prstGeom>
          <a:noFill/>
          <a:ln>
            <a:noFill/>
          </a:ln>
        </p:spPr>
        <p:txBody>
          <a:bodyPr spcFirstLastPara="1" wrap="square" lIns="67500" tIns="67500" rIns="67500" bIns="67500" anchor="b" anchorCtr="0">
            <a:noAutofit/>
          </a:bodyPr>
          <a:lstStyle/>
          <a:p>
            <a:pPr marL="0" marR="0" lvl="0" indent="0" algn="l" rtl="0">
              <a:lnSpc>
                <a:spcPct val="100000"/>
              </a:lnSpc>
              <a:spcBef>
                <a:spcPts val="0"/>
              </a:spcBef>
              <a:spcAft>
                <a:spcPts val="0"/>
              </a:spcAft>
              <a:buClr>
                <a:srgbClr val="44515F"/>
              </a:buClr>
              <a:buSzPts val="3300"/>
              <a:buFont typeface="Arial"/>
              <a:buNone/>
            </a:pPr>
            <a:r>
              <a:rPr lang="pt-PT" sz="3600" b="1" i="0" u="none" strike="noStrike" cap="none">
                <a:solidFill>
                  <a:srgbClr val="44515F"/>
                </a:solidFill>
                <a:latin typeface="Arial"/>
                <a:ea typeface="Arial"/>
                <a:cs typeface="Arial"/>
                <a:sym typeface="Arial"/>
              </a:rPr>
              <a:t>Quantum</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Communications</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Group</a:t>
            </a:r>
            <a:endParaRPr sz="2400" b="1" i="0" u="none" strike="noStrike" cap="none" err="1">
              <a:solidFill>
                <a:srgbClr val="44515F"/>
              </a:solidFill>
              <a:latin typeface="Arial"/>
              <a:ea typeface="Arial"/>
              <a:cs typeface="Arial"/>
              <a:sym typeface="Arial"/>
            </a:endParaRPr>
          </a:p>
        </p:txBody>
      </p:sp>
      <p:sp>
        <p:nvSpPr>
          <p:cNvPr id="138" name="Google Shape;138;p20"/>
          <p:cNvSpPr/>
          <p:nvPr/>
        </p:nvSpPr>
        <p:spPr>
          <a:xfrm>
            <a:off x="1068925" y="3372720"/>
            <a:ext cx="1933213" cy="300083"/>
          </a:xfrm>
          <a:prstGeom prst="rect">
            <a:avLst/>
          </a:prstGeom>
          <a:noFill/>
          <a:ln>
            <a:noFill/>
          </a:ln>
        </p:spPr>
        <p:txBody>
          <a:bodyPr spcFirstLastPara="1" wrap="square" lIns="68575" tIns="34275" rIns="68575" bIns="34275" anchor="t" anchorCtr="0">
            <a:noAutofit/>
          </a:bodyPr>
          <a:lstStyle/>
          <a:p>
            <a:r>
              <a:rPr lang="pt-PT" sz="1500" b="1" err="1">
                <a:solidFill>
                  <a:srgbClr val="05386A"/>
                </a:solidFill>
              </a:rPr>
              <a:t>Supervisors</a:t>
            </a:r>
            <a:r>
              <a:rPr lang="pt-PT" sz="1500" b="1">
                <a:solidFill>
                  <a:srgbClr val="05386A"/>
                </a:solidFill>
              </a:rPr>
              <a:t>:</a:t>
            </a:r>
            <a:endParaRPr lang="en-US"/>
          </a:p>
          <a:p>
            <a:pPr marL="0" marR="0" lvl="0" indent="0" algn="l">
              <a:lnSpc>
                <a:spcPct val="100000"/>
              </a:lnSpc>
              <a:spcBef>
                <a:spcPts val="0"/>
              </a:spcBef>
              <a:spcAft>
                <a:spcPts val="0"/>
              </a:spcAft>
              <a:buSzPts val="1500"/>
              <a:buFont typeface="Arial"/>
              <a:buNone/>
            </a:pPr>
            <a:endParaRPr lang="pt-PT" sz="1500" b="1">
              <a:solidFill>
                <a:srgbClr val="05386A"/>
              </a:solidFill>
            </a:endParaRPr>
          </a:p>
        </p:txBody>
      </p:sp>
      <p:sp>
        <p:nvSpPr>
          <p:cNvPr id="140" name="Google Shape;140;p20"/>
          <p:cNvSpPr/>
          <p:nvPr/>
        </p:nvSpPr>
        <p:spPr>
          <a:xfrm>
            <a:off x="1071487" y="3711310"/>
            <a:ext cx="2102744" cy="704164"/>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rPr>
              <a:t>Armando Nolasco Pinto </a:t>
            </a:r>
            <a:endParaRPr b="0" i="0" u="none" strike="noStrike" cap="none">
              <a:solidFill>
                <a:srgbClr val="000000"/>
              </a:solidFill>
              <a:latin typeface="Arial"/>
              <a:ea typeface="Arial"/>
              <a:cs typeface="Arial"/>
              <a:sym typeface="Arial"/>
            </a:endParaRPr>
          </a:p>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hlinkClick r:id="rId3"/>
              </a:rPr>
              <a:t>anp@ua.pt</a:t>
            </a:r>
          </a:p>
          <a:p>
            <a:pPr>
              <a:lnSpc>
                <a:spcPct val="131578"/>
              </a:lnSpc>
              <a:buSzPts val="1400"/>
            </a:pPr>
            <a:r>
              <a:rPr lang="pt-PT">
                <a:solidFill>
                  <a:srgbClr val="808080"/>
                </a:solidFill>
              </a:rPr>
              <a:t>Diogo Matos</a:t>
            </a:r>
          </a:p>
          <a:p>
            <a:pPr>
              <a:lnSpc>
                <a:spcPct val="131578"/>
              </a:lnSpc>
              <a:buSzPts val="1400"/>
            </a:pPr>
            <a:r>
              <a:rPr lang="pt-PT" u="sng">
                <a:solidFill>
                  <a:schemeClr val="bg1">
                    <a:lumMod val="65000"/>
                  </a:schemeClr>
                </a:solidFill>
              </a:rPr>
              <a:t>dftm@ua.pt</a:t>
            </a:r>
          </a:p>
        </p:txBody>
      </p:sp>
      <p:pic>
        <p:nvPicPr>
          <p:cNvPr id="141" name="Google Shape;141;p20"/>
          <p:cNvPicPr preferRelativeResize="0"/>
          <p:nvPr/>
        </p:nvPicPr>
        <p:blipFill rotWithShape="1">
          <a:blip r:embed="rId4">
            <a:alphaModFix/>
          </a:blip>
          <a:srcRect/>
          <a:stretch/>
        </p:blipFill>
        <p:spPr>
          <a:xfrm>
            <a:off x="7893908" y="286178"/>
            <a:ext cx="849703" cy="489011"/>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000000"/>
              </a:buClr>
              <a:buSzPts val="1400"/>
              <a:buFont typeface="Arial"/>
              <a:buNone/>
            </a:pPr>
            <a:endParaRPr sz="1400" b="0" i="0" u="none" strike="noStrike" cap="none">
              <a:solidFill>
                <a:srgbClr val="808080"/>
              </a:solidFill>
              <a:latin typeface="Arial"/>
              <a:ea typeface="Arial"/>
              <a:cs typeface="Arial"/>
              <a:sym typeface="Arial"/>
            </a:endParaRPr>
          </a:p>
        </p:txBody>
      </p:sp>
      <p:sp>
        <p:nvSpPr>
          <p:cNvPr id="3" name="Google Shape;138;p20">
            <a:extLst>
              <a:ext uri="{FF2B5EF4-FFF2-40B4-BE49-F238E27FC236}">
                <a16:creationId xmlns:a16="http://schemas.microsoft.com/office/drawing/2014/main" id="{52DA1729-E1FC-7FD5-341B-DBB3BCC34A20}"/>
              </a:ext>
            </a:extLst>
          </p:cNvPr>
          <p:cNvSpPr/>
          <p:nvPr/>
        </p:nvSpPr>
        <p:spPr>
          <a:xfrm>
            <a:off x="1068925" y="4313163"/>
            <a:ext cx="1933213" cy="300083"/>
          </a:xfrm>
          <a:prstGeom prst="rect">
            <a:avLst/>
          </a:prstGeom>
          <a:noFill/>
          <a:ln>
            <a:noFill/>
          </a:ln>
        </p:spPr>
        <p:txBody>
          <a:bodyPr spcFirstLastPara="1" wrap="square" lIns="68575" tIns="34275" rIns="68575" bIns="34275" anchor="t" anchorCtr="0">
            <a:noAutofit/>
          </a:bodyPr>
          <a:lstStyle/>
          <a:p>
            <a:endParaRPr lang="pt-PT" sz="1500">
              <a:solidFill>
                <a:srgbClr val="05386A"/>
              </a:solidFill>
            </a:endParaRPr>
          </a:p>
        </p:txBody>
      </p:sp>
      <p:sp>
        <p:nvSpPr>
          <p:cNvPr id="4" name="Google Shape;145;p20">
            <a:extLst>
              <a:ext uri="{FF2B5EF4-FFF2-40B4-BE49-F238E27FC236}">
                <a16:creationId xmlns:a16="http://schemas.microsoft.com/office/drawing/2014/main" id="{2613034A-F829-B89D-F3BE-95D92B4C4E09}"/>
              </a:ext>
            </a:extLst>
          </p:cNvPr>
          <p:cNvSpPr txBox="1"/>
          <p:nvPr/>
        </p:nvSpPr>
        <p:spPr>
          <a:xfrm>
            <a:off x="1098673" y="1245591"/>
            <a:ext cx="6949062" cy="866294"/>
          </a:xfrm>
          <a:prstGeom prst="rect">
            <a:avLst/>
          </a:prstGeom>
          <a:noFill/>
          <a:ln>
            <a:noFill/>
          </a:ln>
        </p:spPr>
        <p:txBody>
          <a:bodyPr spcFirstLastPara="1" wrap="square" lIns="67500" tIns="67500" rIns="67500" bIns="67500" anchor="t" anchorCtr="0">
            <a:noAutofit/>
          </a:bodyPr>
          <a:lstStyle/>
          <a:p>
            <a:pPr algn="ctr">
              <a:buClr>
                <a:srgbClr val="44515F"/>
              </a:buClr>
              <a:buSzPts val="3300"/>
            </a:pPr>
            <a:r>
              <a:rPr lang="pt-PT" sz="2400" b="1" err="1">
                <a:solidFill>
                  <a:srgbClr val="44515F"/>
                </a:solidFill>
              </a:rPr>
              <a:t>Weekly</a:t>
            </a:r>
            <a:r>
              <a:rPr lang="pt-PT" sz="2400" b="1">
                <a:solidFill>
                  <a:srgbClr val="44515F"/>
                </a:solidFill>
              </a:rPr>
              <a:t> </a:t>
            </a:r>
            <a:r>
              <a:rPr lang="pt-PT" sz="2400" b="1" err="1">
                <a:solidFill>
                  <a:srgbClr val="44515F"/>
                </a:solidFill>
              </a:rPr>
              <a:t>Report</a:t>
            </a:r>
            <a:endParaRPr lang="pt-PT" sz="2400" b="1">
              <a:solidFill>
                <a:srgbClr val="44515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err="1"/>
              <a:t>Diagram</a:t>
            </a:r>
            <a:r>
              <a:rPr lang="pt-PT"/>
              <a:t> for the </a:t>
            </a:r>
            <a:r>
              <a:rPr lang="pt-PT" err="1"/>
              <a:t>South</a:t>
            </a:r>
            <a:r>
              <a:rPr lang="pt-PT"/>
              <a:t> interface</a:t>
            </a:r>
          </a:p>
        </p:txBody>
      </p:sp>
      <p:sp>
        <p:nvSpPr>
          <p:cNvPr id="5" name="TextBox 4">
            <a:extLst>
              <a:ext uri="{FF2B5EF4-FFF2-40B4-BE49-F238E27FC236}">
                <a16:creationId xmlns:a16="http://schemas.microsoft.com/office/drawing/2014/main" id="{1DACD0E3-E806-1904-4828-0F3336B9ECB5}"/>
              </a:ext>
            </a:extLst>
          </p:cNvPr>
          <p:cNvSpPr txBox="1"/>
          <p:nvPr/>
        </p:nvSpPr>
        <p:spPr>
          <a:xfrm>
            <a:off x="3097757" y="704720"/>
            <a:ext cx="542647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a:p>
            <a:pPr algn="just"/>
            <a:endParaRPr lang="en-US"/>
          </a:p>
          <a:p>
            <a:pPr algn="just"/>
            <a:r>
              <a:rPr lang="en-US"/>
              <a:t>The interface between the Key Manager and the Reconciliation App is based on ETSI QKD 004  in push mode (the KMS is always receiving keys without making individual requests for each one).</a:t>
            </a:r>
          </a:p>
          <a:p>
            <a:pPr algn="just"/>
            <a:endParaRPr lang="en-US"/>
          </a:p>
          <a:p>
            <a:pPr algn="just"/>
            <a:endParaRPr lang="en-US"/>
          </a:p>
          <a:p>
            <a:pPr algn="just"/>
            <a:r>
              <a:rPr lang="en-US"/>
              <a:t>The KMS will start by making an OPEN_CONNECT request to create a connection to the Reconciliation App. Then does one GET_KEY request and from that moment forward it will receive key material with the characteristics and pace specified in the QoS field until it makes a CLOSE request to terminate the key stream. </a:t>
            </a:r>
          </a:p>
        </p:txBody>
      </p:sp>
      <p:pic>
        <p:nvPicPr>
          <p:cNvPr id="2" name="Picture 1" descr="A diagram of a process flow&#10;&#10;Description automatically generated">
            <a:extLst>
              <a:ext uri="{FF2B5EF4-FFF2-40B4-BE49-F238E27FC236}">
                <a16:creationId xmlns:a16="http://schemas.microsoft.com/office/drawing/2014/main" id="{A70078D8-8AD5-C4F6-6BF0-B93774325628}"/>
              </a:ext>
            </a:extLst>
          </p:cNvPr>
          <p:cNvPicPr>
            <a:picLocks noChangeAspect="1"/>
          </p:cNvPicPr>
          <p:nvPr/>
        </p:nvPicPr>
        <p:blipFill>
          <a:blip r:embed="rId3"/>
          <a:stretch>
            <a:fillRect/>
          </a:stretch>
        </p:blipFill>
        <p:spPr>
          <a:xfrm>
            <a:off x="70393" y="595467"/>
            <a:ext cx="3011681" cy="36207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985CFF21-F9AA-428B-01A7-3898FA1FCFD2}"/>
            </a:ext>
          </a:extLst>
        </p:cNvPr>
        <p:cNvGrpSpPr/>
        <p:nvPr/>
      </p:nvGrpSpPr>
      <p:grpSpPr>
        <a:xfrm>
          <a:off x="0" y="0"/>
          <a:ext cx="0" cy="0"/>
          <a:chOff x="0" y="0"/>
          <a:chExt cx="0" cy="0"/>
        </a:xfrm>
      </p:grpSpPr>
      <p:sp>
        <p:nvSpPr>
          <p:cNvPr id="151" name="Google Shape;151;p21">
            <a:extLst>
              <a:ext uri="{FF2B5EF4-FFF2-40B4-BE49-F238E27FC236}">
                <a16:creationId xmlns:a16="http://schemas.microsoft.com/office/drawing/2014/main" id="{77C8736E-02E5-9579-243B-6D95F348C765}"/>
              </a:ext>
            </a:extLst>
          </p:cNvPr>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a:t>Server app</a:t>
            </a:r>
          </a:p>
        </p:txBody>
      </p:sp>
      <p:sp>
        <p:nvSpPr>
          <p:cNvPr id="5" name="TextBox 4">
            <a:extLst>
              <a:ext uri="{FF2B5EF4-FFF2-40B4-BE49-F238E27FC236}">
                <a16:creationId xmlns:a16="http://schemas.microsoft.com/office/drawing/2014/main" id="{FF08D470-E76D-9EAD-BC6B-7267F9297A95}"/>
              </a:ext>
            </a:extLst>
          </p:cNvPr>
          <p:cNvSpPr txBox="1"/>
          <p:nvPr/>
        </p:nvSpPr>
        <p:spPr>
          <a:xfrm>
            <a:off x="6761602" y="1005289"/>
            <a:ext cx="206566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a:t>At the moment we managed to get the </a:t>
            </a:r>
            <a:r>
              <a:rPr lang="en" err="1"/>
              <a:t>appserver</a:t>
            </a:r>
            <a:r>
              <a:rPr lang="en"/>
              <a:t> to read files through </a:t>
            </a:r>
            <a:r>
              <a:rPr lang="en" err="1"/>
              <a:t>loadAscii</a:t>
            </a:r>
            <a:r>
              <a:rPr lang="en"/>
              <a:t> but we are still trying to understand how the communication between the app server and the message handler will be in order to respect </a:t>
            </a:r>
            <a:r>
              <a:rPr lang="en" err="1"/>
              <a:t>etsi's</a:t>
            </a:r>
            <a:r>
              <a:rPr lang="en"/>
              <a:t> communication</a:t>
            </a:r>
            <a:endParaRPr lang="en-US"/>
          </a:p>
        </p:txBody>
      </p:sp>
      <p:pic>
        <p:nvPicPr>
          <p:cNvPr id="8" name="Picture 7" descr="A screenshot of a computer">
            <a:extLst>
              <a:ext uri="{FF2B5EF4-FFF2-40B4-BE49-F238E27FC236}">
                <a16:creationId xmlns:a16="http://schemas.microsoft.com/office/drawing/2014/main" id="{186A53BD-3CCF-FBEF-868C-C3306A6DDB1F}"/>
              </a:ext>
            </a:extLst>
          </p:cNvPr>
          <p:cNvPicPr>
            <a:picLocks noChangeAspect="1"/>
          </p:cNvPicPr>
          <p:nvPr/>
        </p:nvPicPr>
        <p:blipFill>
          <a:blip r:embed="rId3"/>
          <a:stretch>
            <a:fillRect/>
          </a:stretch>
        </p:blipFill>
        <p:spPr>
          <a:xfrm>
            <a:off x="267252" y="745071"/>
            <a:ext cx="6353298" cy="3573730"/>
          </a:xfrm>
          <a:prstGeom prst="rect">
            <a:avLst/>
          </a:prstGeom>
        </p:spPr>
      </p:pic>
    </p:spTree>
    <p:extLst>
      <p:ext uri="{BB962C8B-B14F-4D97-AF65-F5344CB8AC3E}">
        <p14:creationId xmlns:p14="http://schemas.microsoft.com/office/powerpoint/2010/main" val="205806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E777-60FF-F67D-91E0-9276CE199A9C}"/>
              </a:ext>
            </a:extLst>
          </p:cNvPr>
          <p:cNvSpPr>
            <a:spLocks noGrp="1"/>
          </p:cNvSpPr>
          <p:nvPr>
            <p:ph type="title"/>
          </p:nvPr>
        </p:nvSpPr>
        <p:spPr/>
        <p:txBody>
          <a:bodyPr/>
          <a:lstStyle/>
          <a:p>
            <a:r>
              <a:rPr lang="en-US"/>
              <a:t>etsi_client.cpp</a:t>
            </a:r>
          </a:p>
        </p:txBody>
      </p:sp>
      <p:sp>
        <p:nvSpPr>
          <p:cNvPr id="3" name="Text Placeholder 2">
            <a:extLst>
              <a:ext uri="{FF2B5EF4-FFF2-40B4-BE49-F238E27FC236}">
                <a16:creationId xmlns:a16="http://schemas.microsoft.com/office/drawing/2014/main" id="{4D152759-EC2F-CEEE-320C-66C481A284AE}"/>
              </a:ext>
            </a:extLst>
          </p:cNvPr>
          <p:cNvSpPr>
            <a:spLocks noGrp="1"/>
          </p:cNvSpPr>
          <p:nvPr>
            <p:ph type="body" idx="1"/>
          </p:nvPr>
        </p:nvSpPr>
        <p:spPr>
          <a:xfrm>
            <a:off x="6018312" y="648721"/>
            <a:ext cx="3057899" cy="4394426"/>
          </a:xfrm>
        </p:spPr>
        <p:txBody>
          <a:bodyPr/>
          <a:lstStyle/>
          <a:p>
            <a:r>
              <a:rPr lang="en-US"/>
              <a:t>Program that establishes a socket connection with the etsi_server.cpp </a:t>
            </a:r>
            <a:br>
              <a:rPr lang="en-US"/>
            </a:br>
            <a:br>
              <a:rPr lang="en-US"/>
            </a:br>
            <a:r>
              <a:rPr lang="en-US"/>
              <a:t>When the connection succeeds, the message "</a:t>
            </a:r>
            <a:r>
              <a:rPr lang="en-US" err="1"/>
              <a:t>Conectado</a:t>
            </a:r>
            <a:r>
              <a:rPr lang="en-US"/>
              <a:t> </a:t>
            </a:r>
            <a:r>
              <a:rPr lang="en-US" err="1"/>
              <a:t>ao</a:t>
            </a:r>
            <a:r>
              <a:rPr lang="en-US"/>
              <a:t> </a:t>
            </a:r>
            <a:r>
              <a:rPr lang="en-US" err="1"/>
              <a:t>servidor</a:t>
            </a:r>
            <a:r>
              <a:rPr lang="en-US"/>
              <a:t>" appears.</a:t>
            </a:r>
          </a:p>
          <a:p>
            <a:endParaRPr lang="en-US"/>
          </a:p>
          <a:p>
            <a:endParaRPr lang="en-US"/>
          </a:p>
        </p:txBody>
      </p:sp>
      <p:pic>
        <p:nvPicPr>
          <p:cNvPr id="5" name="Picture 4" descr="A computer screen shot of a program code&#10;&#10;Description automatically generated">
            <a:extLst>
              <a:ext uri="{FF2B5EF4-FFF2-40B4-BE49-F238E27FC236}">
                <a16:creationId xmlns:a16="http://schemas.microsoft.com/office/drawing/2014/main" id="{439C245D-55A3-519B-BF4B-50F36220A451}"/>
              </a:ext>
            </a:extLst>
          </p:cNvPr>
          <p:cNvPicPr>
            <a:picLocks noChangeAspect="1"/>
          </p:cNvPicPr>
          <p:nvPr/>
        </p:nvPicPr>
        <p:blipFill>
          <a:blip r:embed="rId2"/>
          <a:stretch>
            <a:fillRect/>
          </a:stretch>
        </p:blipFill>
        <p:spPr>
          <a:xfrm>
            <a:off x="32657" y="747352"/>
            <a:ext cx="6253844" cy="3656960"/>
          </a:xfrm>
          <a:prstGeom prst="rect">
            <a:avLst/>
          </a:prstGeom>
        </p:spPr>
      </p:pic>
    </p:spTree>
    <p:extLst>
      <p:ext uri="{BB962C8B-B14F-4D97-AF65-F5344CB8AC3E}">
        <p14:creationId xmlns:p14="http://schemas.microsoft.com/office/powerpoint/2010/main" val="341764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D4BB-B3F4-5557-857B-54681DDF6799}"/>
              </a:ext>
            </a:extLst>
          </p:cNvPr>
          <p:cNvSpPr>
            <a:spLocks noGrp="1"/>
          </p:cNvSpPr>
          <p:nvPr>
            <p:ph type="title"/>
          </p:nvPr>
        </p:nvSpPr>
        <p:spPr/>
        <p:txBody>
          <a:bodyPr/>
          <a:lstStyle/>
          <a:p>
            <a:r>
              <a:rPr lang="en-US"/>
              <a:t>etsi_server.cpp</a:t>
            </a:r>
          </a:p>
        </p:txBody>
      </p:sp>
      <p:sp>
        <p:nvSpPr>
          <p:cNvPr id="3" name="Text Placeholder 2">
            <a:extLst>
              <a:ext uri="{FF2B5EF4-FFF2-40B4-BE49-F238E27FC236}">
                <a16:creationId xmlns:a16="http://schemas.microsoft.com/office/drawing/2014/main" id="{C941047B-C6CF-CA70-6A4D-E5149F01B8D7}"/>
              </a:ext>
            </a:extLst>
          </p:cNvPr>
          <p:cNvSpPr>
            <a:spLocks noGrp="1"/>
          </p:cNvSpPr>
          <p:nvPr>
            <p:ph type="body" idx="1"/>
          </p:nvPr>
        </p:nvSpPr>
        <p:spPr>
          <a:xfrm>
            <a:off x="4752848" y="860992"/>
            <a:ext cx="3866163" cy="3586163"/>
          </a:xfrm>
        </p:spPr>
        <p:txBody>
          <a:bodyPr/>
          <a:lstStyle/>
          <a:p>
            <a:r>
              <a:rPr lang="en-US"/>
              <a:t>Program that establishes a socket connection with the etsi_client.cpp </a:t>
            </a:r>
            <a:br>
              <a:rPr lang="en-US"/>
            </a:br>
            <a:br>
              <a:rPr lang="en-US"/>
            </a:br>
            <a:r>
              <a:rPr lang="en-US"/>
              <a:t>When the connection succeeds, the message "</a:t>
            </a:r>
            <a:r>
              <a:rPr lang="en-US" err="1"/>
              <a:t>Cliente</a:t>
            </a:r>
            <a:r>
              <a:rPr lang="en-US"/>
              <a:t> </a:t>
            </a:r>
            <a:r>
              <a:rPr lang="en-US" err="1"/>
              <a:t>conectado</a:t>
            </a:r>
            <a:r>
              <a:rPr lang="en-US"/>
              <a:t>" appears.</a:t>
            </a:r>
            <a:endParaRPr lang="en-US">
              <a:solidFill>
                <a:srgbClr val="000000"/>
              </a:solidFill>
            </a:endParaRPr>
          </a:p>
          <a:p>
            <a:endParaRPr lang="en-US">
              <a:solidFill>
                <a:srgbClr val="000000"/>
              </a:solidFill>
            </a:endParaRPr>
          </a:p>
          <a:p>
            <a:endParaRPr lang="en-US"/>
          </a:p>
        </p:txBody>
      </p:sp>
      <p:pic>
        <p:nvPicPr>
          <p:cNvPr id="4" name="Picture 3" descr="A screen shot of a computer program&#10;&#10;Description automatically generated">
            <a:extLst>
              <a:ext uri="{FF2B5EF4-FFF2-40B4-BE49-F238E27FC236}">
                <a16:creationId xmlns:a16="http://schemas.microsoft.com/office/drawing/2014/main" id="{7BA4B0D9-E920-62A6-A2D4-2927C8E3ADB8}"/>
              </a:ext>
            </a:extLst>
          </p:cNvPr>
          <p:cNvPicPr>
            <a:picLocks noChangeAspect="1"/>
          </p:cNvPicPr>
          <p:nvPr/>
        </p:nvPicPr>
        <p:blipFill>
          <a:blip r:embed="rId2"/>
          <a:stretch>
            <a:fillRect/>
          </a:stretch>
        </p:blipFill>
        <p:spPr>
          <a:xfrm>
            <a:off x="2154" y="644979"/>
            <a:ext cx="4747305" cy="4457700"/>
          </a:xfrm>
          <a:prstGeom prst="rect">
            <a:avLst/>
          </a:prstGeom>
        </p:spPr>
      </p:pic>
    </p:spTree>
    <p:extLst>
      <p:ext uri="{BB962C8B-B14F-4D97-AF65-F5344CB8AC3E}">
        <p14:creationId xmlns:p14="http://schemas.microsoft.com/office/powerpoint/2010/main" val="383713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CED9-A617-0DAA-D280-03757C9509C3}"/>
              </a:ext>
            </a:extLst>
          </p:cNvPr>
          <p:cNvSpPr>
            <a:spLocks noGrp="1"/>
          </p:cNvSpPr>
          <p:nvPr>
            <p:ph type="title"/>
          </p:nvPr>
        </p:nvSpPr>
        <p:spPr>
          <a:xfrm>
            <a:off x="327548" y="109183"/>
            <a:ext cx="5278403" cy="1030285"/>
          </a:xfrm>
        </p:spPr>
        <p:txBody>
          <a:bodyPr/>
          <a:lstStyle/>
          <a:p>
            <a:r>
              <a:rPr lang="en-US"/>
              <a:t>Functions used by the client app according to the ETSI library (etsi_qkd_004.h)</a:t>
            </a:r>
            <a:br>
              <a:rPr lang="en-US"/>
            </a:br>
            <a:endParaRPr lang="en-US"/>
          </a:p>
        </p:txBody>
      </p:sp>
      <p:sp>
        <p:nvSpPr>
          <p:cNvPr id="3" name="Text Placeholder 2">
            <a:extLst>
              <a:ext uri="{FF2B5EF4-FFF2-40B4-BE49-F238E27FC236}">
                <a16:creationId xmlns:a16="http://schemas.microsoft.com/office/drawing/2014/main" id="{6D9294F5-3077-372B-7C9F-1DEE8467042B}"/>
              </a:ext>
            </a:extLst>
          </p:cNvPr>
          <p:cNvSpPr>
            <a:spLocks noGrp="1"/>
          </p:cNvSpPr>
          <p:nvPr>
            <p:ph type="body" idx="1"/>
          </p:nvPr>
        </p:nvSpPr>
        <p:spPr>
          <a:xfrm>
            <a:off x="5552948" y="485436"/>
            <a:ext cx="3408962" cy="4459740"/>
          </a:xfrm>
        </p:spPr>
        <p:txBody>
          <a:bodyPr/>
          <a:lstStyle/>
          <a:p>
            <a:pPr marL="228600" indent="0"/>
            <a:r>
              <a:rPr lang="en-US"/>
              <a:t>3 functions used by the client to send requests to the server:</a:t>
            </a:r>
          </a:p>
          <a:p>
            <a:pPr marL="514350" indent="-285750">
              <a:buChar char="•"/>
            </a:pPr>
            <a:r>
              <a:rPr lang="en-US" err="1"/>
              <a:t>open_connect</a:t>
            </a:r>
            <a:endParaRPr lang="en-US"/>
          </a:p>
          <a:p>
            <a:pPr marL="514350" indent="-285750">
              <a:buChar char="•"/>
            </a:pPr>
            <a:r>
              <a:rPr lang="en-US" err="1"/>
              <a:t>get_key</a:t>
            </a:r>
            <a:endParaRPr lang="en-US"/>
          </a:p>
          <a:p>
            <a:pPr marL="514350" indent="-285750">
              <a:buChar char="•"/>
            </a:pPr>
            <a:r>
              <a:rPr lang="en-US"/>
              <a:t>close</a:t>
            </a:r>
          </a:p>
          <a:p>
            <a:pPr marL="514350" indent="-285750">
              <a:buChar char="•"/>
            </a:pPr>
            <a:endParaRPr lang="en-US"/>
          </a:p>
          <a:p>
            <a:pPr marL="228600" indent="0"/>
            <a:r>
              <a:rPr lang="en-US"/>
              <a:t>Each function returns a </a:t>
            </a:r>
            <a:r>
              <a:rPr lang="en-US" err="1"/>
              <a:t>json</a:t>
            </a:r>
            <a:r>
              <a:rPr lang="en-US"/>
              <a:t> with the needed parameters that is sent to the server.</a:t>
            </a:r>
          </a:p>
          <a:p>
            <a:pPr marL="228600" indent="0"/>
            <a:r>
              <a:rPr lang="en-US"/>
              <a:t>Those </a:t>
            </a:r>
            <a:r>
              <a:rPr lang="en-US" err="1"/>
              <a:t>json</a:t>
            </a:r>
            <a:r>
              <a:rPr lang="en-US"/>
              <a:t> messages must be converted into a signal that is going to be the input of the Message Handler Transmitter (Client --&gt; Server).</a:t>
            </a:r>
          </a:p>
          <a:p>
            <a:pPr marL="228600" indent="0"/>
            <a:endParaRPr lang="en-US"/>
          </a:p>
          <a:p>
            <a:pPr marL="514350" indent="-285750">
              <a:buChar char="•"/>
            </a:pPr>
            <a:endParaRPr lang="en-US"/>
          </a:p>
        </p:txBody>
      </p:sp>
      <p:pic>
        <p:nvPicPr>
          <p:cNvPr id="4" name="Picture 3" descr="A screen shot of a computer program&#10;&#10;Description automatically generated">
            <a:extLst>
              <a:ext uri="{FF2B5EF4-FFF2-40B4-BE49-F238E27FC236}">
                <a16:creationId xmlns:a16="http://schemas.microsoft.com/office/drawing/2014/main" id="{F037F456-36ED-56FE-D8DB-BC9743465288}"/>
              </a:ext>
            </a:extLst>
          </p:cNvPr>
          <p:cNvPicPr>
            <a:picLocks noChangeAspect="1"/>
          </p:cNvPicPr>
          <p:nvPr/>
        </p:nvPicPr>
        <p:blipFill>
          <a:blip r:embed="rId2"/>
          <a:stretch>
            <a:fillRect/>
          </a:stretch>
        </p:blipFill>
        <p:spPr>
          <a:xfrm>
            <a:off x="69380" y="1200149"/>
            <a:ext cx="5608899" cy="3208565"/>
          </a:xfrm>
          <a:prstGeom prst="rect">
            <a:avLst/>
          </a:prstGeom>
        </p:spPr>
      </p:pic>
    </p:spTree>
    <p:extLst>
      <p:ext uri="{BB962C8B-B14F-4D97-AF65-F5344CB8AC3E}">
        <p14:creationId xmlns:p14="http://schemas.microsoft.com/office/powerpoint/2010/main" val="231141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ACC1-9ADE-79D0-1F3C-2BAB0D95C8DA}"/>
              </a:ext>
            </a:extLst>
          </p:cNvPr>
          <p:cNvSpPr>
            <a:spLocks noGrp="1"/>
          </p:cNvSpPr>
          <p:nvPr>
            <p:ph type="title"/>
          </p:nvPr>
        </p:nvSpPr>
        <p:spPr>
          <a:xfrm>
            <a:off x="327548" y="109183"/>
            <a:ext cx="4674246" cy="1381349"/>
          </a:xfrm>
        </p:spPr>
        <p:txBody>
          <a:bodyPr/>
          <a:lstStyle/>
          <a:p>
            <a:r>
              <a:rPr lang="en-US"/>
              <a:t>Functions used by the server app according to the ETSI library (etsi_qkd_004.h)</a:t>
            </a:r>
            <a:br>
              <a:rPr lang="en-US"/>
            </a:br>
            <a:endParaRPr lang="en-US" b="0">
              <a:solidFill>
                <a:srgbClr val="000000"/>
              </a:solidFill>
            </a:endParaRPr>
          </a:p>
          <a:p>
            <a:endParaRPr lang="en-US"/>
          </a:p>
        </p:txBody>
      </p:sp>
      <p:sp>
        <p:nvSpPr>
          <p:cNvPr id="3" name="Text Placeholder 2">
            <a:extLst>
              <a:ext uri="{FF2B5EF4-FFF2-40B4-BE49-F238E27FC236}">
                <a16:creationId xmlns:a16="http://schemas.microsoft.com/office/drawing/2014/main" id="{CBEDB028-BEB9-727E-25E2-9ED595ABCDCA}"/>
              </a:ext>
            </a:extLst>
          </p:cNvPr>
          <p:cNvSpPr>
            <a:spLocks noGrp="1"/>
          </p:cNvSpPr>
          <p:nvPr>
            <p:ph type="body" idx="1"/>
          </p:nvPr>
        </p:nvSpPr>
        <p:spPr>
          <a:xfrm>
            <a:off x="5291691" y="983456"/>
            <a:ext cx="3792684" cy="4574041"/>
          </a:xfrm>
        </p:spPr>
        <p:txBody>
          <a:bodyPr/>
          <a:lstStyle/>
          <a:p>
            <a:r>
              <a:rPr lang="en-US"/>
              <a:t>3 functions used by the server to create the response messages:</a:t>
            </a:r>
          </a:p>
          <a:p>
            <a:pPr marL="514350" indent="-285750">
              <a:buChar char="•"/>
            </a:pPr>
            <a:r>
              <a:rPr lang="en-US" err="1"/>
              <a:t>handle_open_connect</a:t>
            </a:r>
            <a:endParaRPr lang="en-US"/>
          </a:p>
          <a:p>
            <a:pPr marL="514350" indent="-285750">
              <a:buChar char="•"/>
            </a:pPr>
            <a:r>
              <a:rPr lang="en-US" err="1"/>
              <a:t>handle_get_key</a:t>
            </a:r>
            <a:endParaRPr lang="en-US"/>
          </a:p>
          <a:p>
            <a:pPr marL="514350" indent="-285750">
              <a:buChar char="•"/>
            </a:pPr>
            <a:r>
              <a:rPr lang="en-US" err="1"/>
              <a:t>handle_close</a:t>
            </a:r>
            <a:endParaRPr lang="en-US"/>
          </a:p>
          <a:p>
            <a:pPr marL="514350" indent="-285750">
              <a:buChar char="•"/>
            </a:pPr>
            <a:endParaRPr lang="en-US"/>
          </a:p>
          <a:p>
            <a:pPr marL="514350" indent="-285750">
              <a:buChar char="•"/>
            </a:pPr>
            <a:endParaRPr lang="en-US"/>
          </a:p>
          <a:p>
            <a:pPr marL="228600" indent="0"/>
            <a:r>
              <a:rPr lang="en-US"/>
              <a:t>Each function returns a </a:t>
            </a:r>
            <a:r>
              <a:rPr lang="en-US" u="sng" err="1"/>
              <a:t>json</a:t>
            </a:r>
            <a:r>
              <a:rPr lang="en-US" u="sng"/>
              <a:t> </a:t>
            </a:r>
            <a:r>
              <a:rPr lang="en-US"/>
              <a:t>with the needed parameters that is sent to the client (with the response).</a:t>
            </a:r>
          </a:p>
          <a:p>
            <a:pPr marL="228600" indent="0"/>
            <a:r>
              <a:rPr lang="en-US"/>
              <a:t>Then, those </a:t>
            </a:r>
            <a:r>
              <a:rPr lang="en-US" err="1"/>
              <a:t>json</a:t>
            </a:r>
            <a:r>
              <a:rPr lang="en-US"/>
              <a:t> messages need to be converted into a signal that is sent to the Message Handler Transmitter, in the opposite direction (Server --&gt; Client)</a:t>
            </a:r>
          </a:p>
        </p:txBody>
      </p:sp>
      <p:pic>
        <p:nvPicPr>
          <p:cNvPr id="4" name="Picture 3" descr="A screen shot of a computer program&#10;&#10;Description automatically generated">
            <a:extLst>
              <a:ext uri="{FF2B5EF4-FFF2-40B4-BE49-F238E27FC236}">
                <a16:creationId xmlns:a16="http://schemas.microsoft.com/office/drawing/2014/main" id="{7911D723-9AD3-D8CC-A908-A98460620471}"/>
              </a:ext>
            </a:extLst>
          </p:cNvPr>
          <p:cNvPicPr>
            <a:picLocks noChangeAspect="1"/>
          </p:cNvPicPr>
          <p:nvPr/>
        </p:nvPicPr>
        <p:blipFill>
          <a:blip r:embed="rId2"/>
          <a:stretch>
            <a:fillRect/>
          </a:stretch>
        </p:blipFill>
        <p:spPr>
          <a:xfrm>
            <a:off x="178830" y="1028700"/>
            <a:ext cx="5243041" cy="3649436"/>
          </a:xfrm>
          <a:prstGeom prst="rect">
            <a:avLst/>
          </a:prstGeom>
        </p:spPr>
      </p:pic>
    </p:spTree>
    <p:extLst>
      <p:ext uri="{BB962C8B-B14F-4D97-AF65-F5344CB8AC3E}">
        <p14:creationId xmlns:p14="http://schemas.microsoft.com/office/powerpoint/2010/main" val="125113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088C-8D6A-5427-BBBA-642514ABF7C8}"/>
              </a:ext>
            </a:extLst>
          </p:cNvPr>
          <p:cNvSpPr>
            <a:spLocks noGrp="1"/>
          </p:cNvSpPr>
          <p:nvPr>
            <p:ph type="title"/>
          </p:nvPr>
        </p:nvSpPr>
        <p:spPr>
          <a:xfrm>
            <a:off x="278562" y="288797"/>
            <a:ext cx="8291024" cy="532264"/>
          </a:xfrm>
        </p:spPr>
        <p:txBody>
          <a:bodyPr/>
          <a:lstStyle/>
          <a:p>
            <a:r>
              <a:rPr lang="en-US" sz="2400"/>
              <a:t>Questions</a:t>
            </a:r>
          </a:p>
        </p:txBody>
      </p:sp>
      <p:sp>
        <p:nvSpPr>
          <p:cNvPr id="3" name="Text Placeholder 2">
            <a:extLst>
              <a:ext uri="{FF2B5EF4-FFF2-40B4-BE49-F238E27FC236}">
                <a16:creationId xmlns:a16="http://schemas.microsoft.com/office/drawing/2014/main" id="{DC2AD798-4102-2BEF-DD57-DB59A3BBEEB4}"/>
              </a:ext>
            </a:extLst>
          </p:cNvPr>
          <p:cNvSpPr>
            <a:spLocks noGrp="1"/>
          </p:cNvSpPr>
          <p:nvPr>
            <p:ph type="body" idx="1"/>
          </p:nvPr>
        </p:nvSpPr>
        <p:spPr>
          <a:xfrm>
            <a:off x="278820" y="926306"/>
            <a:ext cx="8340191" cy="3586163"/>
          </a:xfrm>
        </p:spPr>
        <p:txBody>
          <a:bodyPr/>
          <a:lstStyle/>
          <a:p>
            <a:pPr marL="0" indent="0">
              <a:lnSpc>
                <a:spcPct val="150000"/>
              </a:lnSpc>
              <a:spcBef>
                <a:spcPts val="0"/>
              </a:spcBef>
            </a:pPr>
            <a:r>
              <a:rPr lang="en-US" sz="1500">
                <a:solidFill>
                  <a:schemeClr val="tx1"/>
                </a:solidFill>
              </a:rPr>
              <a:t>How can we convert a </a:t>
            </a:r>
            <a:r>
              <a:rPr lang="en-US" sz="1500" err="1">
                <a:solidFill>
                  <a:schemeClr val="tx1"/>
                </a:solidFill>
              </a:rPr>
              <a:t>json</a:t>
            </a:r>
            <a:r>
              <a:rPr lang="en-US" sz="1500">
                <a:solidFill>
                  <a:schemeClr val="tx1"/>
                </a:solidFill>
              </a:rPr>
              <a:t> into a signal? </a:t>
            </a:r>
          </a:p>
          <a:p>
            <a:pPr marL="0" indent="0">
              <a:lnSpc>
                <a:spcPct val="150000"/>
              </a:lnSpc>
              <a:spcBef>
                <a:spcPts val="0"/>
              </a:spcBef>
            </a:pPr>
            <a:r>
              <a:rPr lang="en-US" sz="1500">
                <a:solidFill>
                  <a:schemeClr val="tx1"/>
                </a:solidFill>
              </a:rPr>
              <a:t>How can we send that signal to the Message Handler and propagate it to the IP Tunnel? </a:t>
            </a:r>
          </a:p>
          <a:p>
            <a:pPr marL="0" indent="0">
              <a:lnSpc>
                <a:spcPct val="150000"/>
              </a:lnSpc>
              <a:spcBef>
                <a:spcPts val="0"/>
              </a:spcBef>
            </a:pPr>
            <a:endParaRPr lang="en-US" sz="1500">
              <a:solidFill>
                <a:srgbClr val="000000"/>
              </a:solidFill>
            </a:endParaRPr>
          </a:p>
          <a:p>
            <a:endParaRPr lang="en-US"/>
          </a:p>
        </p:txBody>
      </p:sp>
    </p:spTree>
    <p:extLst>
      <p:ext uri="{BB962C8B-B14F-4D97-AF65-F5344CB8AC3E}">
        <p14:creationId xmlns:p14="http://schemas.microsoft.com/office/powerpoint/2010/main" val="4096954415"/>
      </p:ext>
    </p:extLst>
  </p:cSld>
  <p:clrMapOvr>
    <a:masterClrMapping/>
  </p:clrMapOvr>
</p:sld>
</file>

<file path=ppt/theme/theme1.xml><?xml version="1.0" encoding="utf-8"?>
<a:theme xmlns:a="http://schemas.openxmlformats.org/drawingml/2006/main"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2.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3</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link 2001</vt:lpstr>
      <vt:lpstr>PowerPoint Presentation</vt:lpstr>
      <vt:lpstr>Diagram for the South interface</vt:lpstr>
      <vt:lpstr>Server app</vt:lpstr>
      <vt:lpstr>etsi_client.cpp</vt:lpstr>
      <vt:lpstr>etsi_server.cpp</vt:lpstr>
      <vt:lpstr>Functions used by the client app according to the ETSI library (etsi_qkd_004.h) </vt:lpstr>
      <vt:lpstr>Functions used by the server app according to the ETSI library (etsi_qkd_004.h)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4</cp:revision>
  <dcterms:modified xsi:type="dcterms:W3CDTF">2024-02-14T17:20:23Z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