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5"/>
  </p:notesMasterIdLst>
  <p:sldIdLst>
    <p:sldId id="256" r:id="rId5"/>
    <p:sldId id="257" r:id="rId6"/>
    <p:sldId id="258" r:id="rId7"/>
    <p:sldId id="264" r:id="rId8"/>
    <p:sldId id="262" r:id="rId9"/>
    <p:sldId id="263" r:id="rId10"/>
    <p:sldId id="259" r:id="rId11"/>
    <p:sldId id="260"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 id="258"/>
            <p14:sldId id="264"/>
          </p14:sldIdLst>
        </p14:section>
        <p14:section name="ETSI lib" id="{961F537A-4DF4-4DCE-A9BA-6F85C614A71B}">
          <p14:sldIdLst>
            <p14:sldId id="262"/>
            <p14:sldId id="263"/>
            <p14:sldId id="259"/>
            <p14:sldId id="260"/>
            <p14:sldId id="265"/>
            <p14:sldId id="266"/>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DE5E6-F648-60EB-79BB-AF9CE80659CF}" v="74" dt="2024-02-27T22:14:2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F37F2228-E718-249D-AA8D-D7AB5D1C9A6C}"/>
            </a:ext>
          </a:extLst>
        </p:cNvPr>
        <p:cNvGrpSpPr/>
        <p:nvPr/>
      </p:nvGrpSpPr>
      <p:grpSpPr>
        <a:xfrm>
          <a:off x="0" y="0"/>
          <a:ext cx="0" cy="0"/>
          <a:chOff x="0" y="0"/>
          <a:chExt cx="0" cy="0"/>
        </a:xfrm>
      </p:grpSpPr>
      <p:sp>
        <p:nvSpPr>
          <p:cNvPr id="148" name="Google Shape;148;g281a670a6cf_0_15:notes">
            <a:extLst>
              <a:ext uri="{FF2B5EF4-FFF2-40B4-BE49-F238E27FC236}">
                <a16:creationId xmlns:a16="http://schemas.microsoft.com/office/drawing/2014/main" id="{3D47EA09-E198-0FF9-7E3C-B9FFF3B82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a:extLst>
              <a:ext uri="{FF2B5EF4-FFF2-40B4-BE49-F238E27FC236}">
                <a16:creationId xmlns:a16="http://schemas.microsoft.com/office/drawing/2014/main" id="{9384A82A-6174-28EE-3D34-70ACE170B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 que </a:t>
            </a:r>
            <a:r>
              <a:rPr lang="en-US" err="1"/>
              <a:t>falta</a:t>
            </a:r>
            <a:r>
              <a:rPr lang="en-US"/>
              <a:t> é </a:t>
            </a:r>
            <a:r>
              <a:rPr lang="en-US" err="1"/>
              <a:t>implementar</a:t>
            </a:r>
            <a:r>
              <a:rPr lang="en-US"/>
              <a:t> a interface </a:t>
            </a:r>
            <a:r>
              <a:rPr lang="en-US" err="1"/>
              <a:t>etsi</a:t>
            </a:r>
          </a:p>
        </p:txBody>
      </p:sp>
    </p:spTree>
    <p:extLst>
      <p:ext uri="{BB962C8B-B14F-4D97-AF65-F5344CB8AC3E}">
        <p14:creationId xmlns:p14="http://schemas.microsoft.com/office/powerpoint/2010/main" val="1544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F37F2228-E718-249D-AA8D-D7AB5D1C9A6C}"/>
            </a:ext>
          </a:extLst>
        </p:cNvPr>
        <p:cNvGrpSpPr/>
        <p:nvPr/>
      </p:nvGrpSpPr>
      <p:grpSpPr>
        <a:xfrm>
          <a:off x="0" y="0"/>
          <a:ext cx="0" cy="0"/>
          <a:chOff x="0" y="0"/>
          <a:chExt cx="0" cy="0"/>
        </a:xfrm>
      </p:grpSpPr>
      <p:sp>
        <p:nvSpPr>
          <p:cNvPr id="148" name="Google Shape;148;g281a670a6cf_0_15:notes">
            <a:extLst>
              <a:ext uri="{FF2B5EF4-FFF2-40B4-BE49-F238E27FC236}">
                <a16:creationId xmlns:a16="http://schemas.microsoft.com/office/drawing/2014/main" id="{3D47EA09-E198-0FF9-7E3C-B9FFF3B82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a:extLst>
              <a:ext uri="{FF2B5EF4-FFF2-40B4-BE49-F238E27FC236}">
                <a16:creationId xmlns:a16="http://schemas.microsoft.com/office/drawing/2014/main" id="{9384A82A-6174-28EE-3D34-70ACE170B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tried to implement 2 apps using a client-server approach. The client sends an </a:t>
            </a:r>
            <a:r>
              <a:rPr lang="en-US" err="1"/>
              <a:t>open_connect</a:t>
            </a:r>
            <a:r>
              <a:rPr lang="en-US"/>
              <a:t> request to the server and when the connection is established it sends a </a:t>
            </a:r>
            <a:r>
              <a:rPr lang="en-US" err="1"/>
              <a:t>get_key</a:t>
            </a:r>
            <a:r>
              <a:rPr lang="en-US"/>
              <a:t> request. After receiving 10 successive keys it closes the connection with a close request.</a:t>
            </a:r>
            <a:br>
              <a:rPr lang="en-US"/>
            </a:br>
            <a:r>
              <a:rPr lang="en-US"/>
              <a:t>We are having difficulties with the usage of the </a:t>
            </a:r>
            <a:r>
              <a:rPr lang="en-US" err="1"/>
              <a:t>message_handler</a:t>
            </a:r>
            <a:r>
              <a:rPr lang="en-US"/>
              <a:t> block and the ETSI 004 implementation.</a:t>
            </a:r>
          </a:p>
        </p:txBody>
      </p:sp>
    </p:spTree>
    <p:extLst>
      <p:ext uri="{BB962C8B-B14F-4D97-AF65-F5344CB8AC3E}">
        <p14:creationId xmlns:p14="http://schemas.microsoft.com/office/powerpoint/2010/main" val="668645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1171117" y="1511218"/>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400" b="1" err="1">
                <a:solidFill>
                  <a:srgbClr val="44515F"/>
                </a:solidFill>
              </a:rPr>
              <a:t>Weekly</a:t>
            </a:r>
            <a:r>
              <a:rPr lang="pt-PT" sz="2400" b="1">
                <a:solidFill>
                  <a:srgbClr val="44515F"/>
                </a:solidFill>
              </a:rPr>
              <a:t> </a:t>
            </a:r>
            <a:r>
              <a:rPr lang="pt-PT" sz="2400" b="1" err="1">
                <a:solidFill>
                  <a:srgbClr val="44515F"/>
                </a:solidFill>
              </a:rPr>
              <a:t>Report</a:t>
            </a:r>
            <a:endParaRPr lang="pt-PT" sz="2400" b="1">
              <a:solidFill>
                <a:srgbClr val="44515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48D-AA6D-7402-0FB1-40BE3F7F89DB}"/>
              </a:ext>
            </a:extLst>
          </p:cNvPr>
          <p:cNvSpPr>
            <a:spLocks noGrp="1"/>
          </p:cNvSpPr>
          <p:nvPr>
            <p:ph type="title"/>
          </p:nvPr>
        </p:nvSpPr>
        <p:spPr/>
        <p:txBody>
          <a:bodyPr/>
          <a:lstStyle/>
          <a:p>
            <a:r>
              <a:rPr lang="en-US" err="1"/>
              <a:t>HandlerMessage</a:t>
            </a:r>
            <a:r>
              <a:rPr lang="en-US"/>
              <a:t> Signal </a:t>
            </a:r>
          </a:p>
        </p:txBody>
      </p:sp>
      <p:sp>
        <p:nvSpPr>
          <p:cNvPr id="3" name="Text Placeholder 2">
            <a:extLst>
              <a:ext uri="{FF2B5EF4-FFF2-40B4-BE49-F238E27FC236}">
                <a16:creationId xmlns:a16="http://schemas.microsoft.com/office/drawing/2014/main" id="{0DFEB8C3-B12A-D321-3DC3-F4A2CA69E510}"/>
              </a:ext>
            </a:extLst>
          </p:cNvPr>
          <p:cNvSpPr>
            <a:spLocks noGrp="1"/>
          </p:cNvSpPr>
          <p:nvPr>
            <p:ph type="body" idx="1"/>
          </p:nvPr>
        </p:nvSpPr>
        <p:spPr>
          <a:xfrm>
            <a:off x="109411" y="926306"/>
            <a:ext cx="8938225" cy="3586163"/>
          </a:xfrm>
        </p:spPr>
        <p:txBody>
          <a:bodyPr/>
          <a:lstStyle/>
          <a:p>
            <a:pPr lvl="1"/>
            <a:r>
              <a:rPr lang="en-US"/>
              <a:t>The </a:t>
            </a:r>
            <a:r>
              <a:rPr lang="en-US" b="1" i="1" err="1"/>
              <a:t>HandlerMessage</a:t>
            </a:r>
            <a:r>
              <a:rPr lang="en-US" i="1"/>
              <a:t> </a:t>
            </a:r>
            <a:r>
              <a:rPr lang="en-US"/>
              <a:t>Signal is an type of Input signal defined in the class </a:t>
            </a:r>
            <a:r>
              <a:rPr lang="en-US" b="1" err="1"/>
              <a:t>t_handler_message</a:t>
            </a:r>
            <a:r>
              <a:rPr lang="en-US"/>
              <a:t>. This class resides in the </a:t>
            </a:r>
            <a:r>
              <a:rPr lang="en-US" b="1" err="1"/>
              <a:t>NetXpto</a:t>
            </a:r>
            <a:r>
              <a:rPr lang="en-US"/>
              <a:t> module and was created to replace the previous </a:t>
            </a:r>
            <a:r>
              <a:rPr lang="en-US" b="1" err="1"/>
              <a:t>t_message</a:t>
            </a:r>
            <a:r>
              <a:rPr lang="en-US" b="1"/>
              <a:t> class</a:t>
            </a:r>
            <a:r>
              <a:rPr lang="en-US"/>
              <a:t>. This new class implements more macros, abilities with operator functions and more information about the message encoded in the header. The new Message Format is defined in the forward Table.</a:t>
            </a:r>
          </a:p>
          <a:p>
            <a:pPr lvl="1"/>
            <a:r>
              <a:rPr lang="en-US"/>
              <a:t>There are also macros indicating the sizes, in bytes, present in the table.</a:t>
            </a:r>
          </a:p>
          <a:p>
            <a:pPr marL="603250" lvl="1" indent="0">
              <a:buNone/>
            </a:pPr>
            <a:endParaRPr lang="en-US"/>
          </a:p>
          <a:p>
            <a:pPr lvl="1"/>
            <a:endParaRPr lang="en-US"/>
          </a:p>
        </p:txBody>
      </p:sp>
      <p:pic>
        <p:nvPicPr>
          <p:cNvPr id="4" name="Picture 3" descr="A table with a number of text&#10;&#10;Description automatically generated">
            <a:extLst>
              <a:ext uri="{FF2B5EF4-FFF2-40B4-BE49-F238E27FC236}">
                <a16:creationId xmlns:a16="http://schemas.microsoft.com/office/drawing/2014/main" id="{1F0A58B9-2A21-5D52-9A09-9ACEBBBA493C}"/>
              </a:ext>
            </a:extLst>
          </p:cNvPr>
          <p:cNvPicPr>
            <a:picLocks noChangeAspect="1"/>
          </p:cNvPicPr>
          <p:nvPr/>
        </p:nvPicPr>
        <p:blipFill>
          <a:blip r:embed="rId2"/>
          <a:stretch>
            <a:fillRect/>
          </a:stretch>
        </p:blipFill>
        <p:spPr>
          <a:xfrm>
            <a:off x="1738312" y="2195528"/>
            <a:ext cx="5238751" cy="2290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90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Diagram</a:t>
            </a:r>
            <a:r>
              <a:rPr lang="pt-PT"/>
              <a:t> for the </a:t>
            </a:r>
            <a:r>
              <a:rPr lang="pt-PT" err="1"/>
              <a:t>South</a:t>
            </a:r>
            <a:r>
              <a:rPr lang="pt-PT"/>
              <a:t> interface</a:t>
            </a:r>
          </a:p>
        </p:txBody>
      </p:sp>
      <p:sp>
        <p:nvSpPr>
          <p:cNvPr id="5" name="TextBox 4">
            <a:extLst>
              <a:ext uri="{FF2B5EF4-FFF2-40B4-BE49-F238E27FC236}">
                <a16:creationId xmlns:a16="http://schemas.microsoft.com/office/drawing/2014/main" id="{1DACD0E3-E806-1904-4828-0F3336B9ECB5}"/>
              </a:ext>
            </a:extLst>
          </p:cNvPr>
          <p:cNvSpPr txBox="1"/>
          <p:nvPr/>
        </p:nvSpPr>
        <p:spPr>
          <a:xfrm>
            <a:off x="3097757" y="704720"/>
            <a:ext cx="54264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r>
              <a:rPr lang="en-US"/>
              <a:t>The interface between the Key Manager and the Reconciliation App is based on ETSI QKD 004  in push mode (the KMS is always receiving keys without making individual requests for each one).</a:t>
            </a:r>
          </a:p>
          <a:p>
            <a:pPr algn="just"/>
            <a:endParaRPr lang="en-US"/>
          </a:p>
          <a:p>
            <a:pPr algn="just"/>
            <a:endParaRPr lang="en-US"/>
          </a:p>
          <a:p>
            <a:pPr algn="just"/>
            <a:r>
              <a:rPr lang="en-US"/>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p>
        </p:txBody>
      </p:sp>
      <p:pic>
        <p:nvPicPr>
          <p:cNvPr id="2" name="Picture 1" descr="A diagram of a process flow&#10;&#10;Description automatically generated">
            <a:extLst>
              <a:ext uri="{FF2B5EF4-FFF2-40B4-BE49-F238E27FC236}">
                <a16:creationId xmlns:a16="http://schemas.microsoft.com/office/drawing/2014/main" id="{A70078D8-8AD5-C4F6-6BF0-B93774325628}"/>
              </a:ext>
            </a:extLst>
          </p:cNvPr>
          <p:cNvPicPr>
            <a:picLocks noChangeAspect="1"/>
          </p:cNvPicPr>
          <p:nvPr/>
        </p:nvPicPr>
        <p:blipFill>
          <a:blip r:embed="rId3"/>
          <a:stretch>
            <a:fillRect/>
          </a:stretch>
        </p:blipFill>
        <p:spPr>
          <a:xfrm>
            <a:off x="70393" y="595467"/>
            <a:ext cx="3011681" cy="3620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985CFF21-F9AA-428B-01A7-3898FA1FCFD2}"/>
            </a:ext>
          </a:extLst>
        </p:cNvPr>
        <p:cNvGrpSpPr/>
        <p:nvPr/>
      </p:nvGrpSpPr>
      <p:grpSpPr>
        <a:xfrm>
          <a:off x="0" y="0"/>
          <a:ext cx="0" cy="0"/>
          <a:chOff x="0" y="0"/>
          <a:chExt cx="0" cy="0"/>
        </a:xfrm>
      </p:grpSpPr>
      <p:sp>
        <p:nvSpPr>
          <p:cNvPr id="151" name="Google Shape;151;p21">
            <a:extLst>
              <a:ext uri="{FF2B5EF4-FFF2-40B4-BE49-F238E27FC236}">
                <a16:creationId xmlns:a16="http://schemas.microsoft.com/office/drawing/2014/main" id="{77C8736E-02E5-9579-243B-6D95F348C765}"/>
              </a:ext>
            </a:extLst>
          </p:cNvPr>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a:t>Server app</a:t>
            </a:r>
          </a:p>
        </p:txBody>
      </p:sp>
      <p:sp>
        <p:nvSpPr>
          <p:cNvPr id="4" name="TextBox 3">
            <a:extLst>
              <a:ext uri="{FF2B5EF4-FFF2-40B4-BE49-F238E27FC236}">
                <a16:creationId xmlns:a16="http://schemas.microsoft.com/office/drawing/2014/main" id="{9C3C7AFD-59DC-4262-BA16-FF25A67B12DD}"/>
              </a:ext>
            </a:extLst>
          </p:cNvPr>
          <p:cNvSpPr txBox="1"/>
          <p:nvPr/>
        </p:nvSpPr>
        <p:spPr>
          <a:xfrm>
            <a:off x="377612" y="969715"/>
            <a:ext cx="560069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app server already has the message handler working and the </a:t>
            </a:r>
            <a:r>
              <a:rPr lang="en-US" err="1"/>
              <a:t>ip</a:t>
            </a:r>
            <a:r>
              <a:rPr lang="en-US"/>
              <a:t> tunnel appears to be operational, we noticed that we are having a problem that from the app server to the client app messages are being lost, we are still looking for the problem.</a:t>
            </a:r>
          </a:p>
          <a:p>
            <a:r>
              <a:rPr lang="en"/>
              <a:t>The server app has an </a:t>
            </a:r>
            <a:r>
              <a:rPr lang="en" err="1"/>
              <a:t>rx</a:t>
            </a:r>
            <a:r>
              <a:rPr lang="en"/>
              <a:t> namespace and a </a:t>
            </a:r>
            <a:r>
              <a:rPr lang="en" err="1"/>
              <a:t>tx</a:t>
            </a:r>
            <a:r>
              <a:rPr lang="en"/>
              <a:t> namespace just like the client app.</a:t>
            </a:r>
            <a:endParaRPr lang="en-US"/>
          </a:p>
          <a:p>
            <a:r>
              <a:rPr lang="en"/>
              <a:t>From the previous diagram, we need to understand how to implement </a:t>
            </a:r>
            <a:r>
              <a:rPr lang="en" err="1"/>
              <a:t>etsi</a:t>
            </a:r>
            <a:r>
              <a:rPr lang="en"/>
              <a:t> as an interface and try to solve the problem of lost messages</a:t>
            </a:r>
            <a:endParaRPr lang="en-US"/>
          </a:p>
          <a:p>
            <a:endParaRPr lang="en"/>
          </a:p>
          <a:p>
            <a:endParaRPr lang="en-US"/>
          </a:p>
        </p:txBody>
      </p:sp>
    </p:spTree>
    <p:extLst>
      <p:ext uri="{BB962C8B-B14F-4D97-AF65-F5344CB8AC3E}">
        <p14:creationId xmlns:p14="http://schemas.microsoft.com/office/powerpoint/2010/main" val="205806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985CFF21-F9AA-428B-01A7-3898FA1FCFD2}"/>
            </a:ext>
          </a:extLst>
        </p:cNvPr>
        <p:cNvGrpSpPr/>
        <p:nvPr/>
      </p:nvGrpSpPr>
      <p:grpSpPr>
        <a:xfrm>
          <a:off x="0" y="0"/>
          <a:ext cx="0" cy="0"/>
          <a:chOff x="0" y="0"/>
          <a:chExt cx="0" cy="0"/>
        </a:xfrm>
      </p:grpSpPr>
      <p:sp>
        <p:nvSpPr>
          <p:cNvPr id="151" name="Google Shape;151;p21">
            <a:extLst>
              <a:ext uri="{FF2B5EF4-FFF2-40B4-BE49-F238E27FC236}">
                <a16:creationId xmlns:a16="http://schemas.microsoft.com/office/drawing/2014/main" id="{77C8736E-02E5-9579-243B-6D95F348C765}"/>
              </a:ext>
            </a:extLst>
          </p:cNvPr>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Problem</a:t>
            </a:r>
            <a:r>
              <a:rPr lang="pt-PT"/>
              <a:t> </a:t>
            </a:r>
            <a:r>
              <a:rPr lang="pt-PT" err="1"/>
              <a:t>with</a:t>
            </a:r>
            <a:r>
              <a:rPr lang="pt-PT"/>
              <a:t> </a:t>
            </a:r>
            <a:r>
              <a:rPr lang="pt-PT" err="1"/>
              <a:t>messages</a:t>
            </a:r>
          </a:p>
        </p:txBody>
      </p:sp>
      <p:pic>
        <p:nvPicPr>
          <p:cNvPr id="4" name="Picture 3">
            <a:extLst>
              <a:ext uri="{FF2B5EF4-FFF2-40B4-BE49-F238E27FC236}">
                <a16:creationId xmlns:a16="http://schemas.microsoft.com/office/drawing/2014/main" id="{6C467B5A-8E3A-6AA8-8B2D-8D224B32F04B}"/>
              </a:ext>
            </a:extLst>
          </p:cNvPr>
          <p:cNvPicPr>
            <a:picLocks noChangeAspect="1"/>
          </p:cNvPicPr>
          <p:nvPr/>
        </p:nvPicPr>
        <p:blipFill>
          <a:blip r:embed="rId3"/>
          <a:stretch>
            <a:fillRect/>
          </a:stretch>
        </p:blipFill>
        <p:spPr>
          <a:xfrm>
            <a:off x="-354753" y="1131111"/>
            <a:ext cx="9707879" cy="2736213"/>
          </a:xfrm>
          <a:prstGeom prst="rect">
            <a:avLst/>
          </a:prstGeom>
        </p:spPr>
      </p:pic>
    </p:spTree>
    <p:extLst>
      <p:ext uri="{BB962C8B-B14F-4D97-AF65-F5344CB8AC3E}">
        <p14:creationId xmlns:p14="http://schemas.microsoft.com/office/powerpoint/2010/main" val="232633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E777-60FF-F67D-91E0-9276CE199A9C}"/>
              </a:ext>
            </a:extLst>
          </p:cNvPr>
          <p:cNvSpPr>
            <a:spLocks noGrp="1"/>
          </p:cNvSpPr>
          <p:nvPr>
            <p:ph type="title"/>
          </p:nvPr>
        </p:nvSpPr>
        <p:spPr/>
        <p:txBody>
          <a:bodyPr/>
          <a:lstStyle/>
          <a:p>
            <a:r>
              <a:rPr lang="en-US"/>
              <a:t>etsi_client.cpp</a:t>
            </a:r>
          </a:p>
        </p:txBody>
      </p:sp>
      <p:sp>
        <p:nvSpPr>
          <p:cNvPr id="3" name="Text Placeholder 2">
            <a:extLst>
              <a:ext uri="{FF2B5EF4-FFF2-40B4-BE49-F238E27FC236}">
                <a16:creationId xmlns:a16="http://schemas.microsoft.com/office/drawing/2014/main" id="{4D152759-EC2F-CEEE-320C-66C481A284AE}"/>
              </a:ext>
            </a:extLst>
          </p:cNvPr>
          <p:cNvSpPr>
            <a:spLocks noGrp="1"/>
          </p:cNvSpPr>
          <p:nvPr>
            <p:ph type="body" idx="1"/>
          </p:nvPr>
        </p:nvSpPr>
        <p:spPr>
          <a:xfrm>
            <a:off x="6018312" y="648721"/>
            <a:ext cx="3057899" cy="4394426"/>
          </a:xfrm>
        </p:spPr>
        <p:txBody>
          <a:bodyPr/>
          <a:lstStyle/>
          <a:p>
            <a:r>
              <a:rPr lang="en-US"/>
              <a:t>Program that establishes a socket connection with the etsi_server.cpp </a:t>
            </a:r>
            <a:br>
              <a:rPr lang="en-US"/>
            </a:br>
            <a:br>
              <a:rPr lang="en-US"/>
            </a:br>
            <a:r>
              <a:rPr lang="en-US"/>
              <a:t>When the connection succeeds, the message "</a:t>
            </a:r>
            <a:r>
              <a:rPr lang="en-US" err="1"/>
              <a:t>Conectado</a:t>
            </a:r>
            <a:r>
              <a:rPr lang="en-US"/>
              <a:t> </a:t>
            </a:r>
            <a:r>
              <a:rPr lang="en-US" err="1"/>
              <a:t>ao</a:t>
            </a:r>
            <a:r>
              <a:rPr lang="en-US"/>
              <a:t> </a:t>
            </a:r>
            <a:r>
              <a:rPr lang="en-US" err="1"/>
              <a:t>servidor</a:t>
            </a:r>
            <a:r>
              <a:rPr lang="en-US"/>
              <a:t>" appears.</a:t>
            </a:r>
          </a:p>
          <a:p>
            <a:endParaRPr lang="en-US"/>
          </a:p>
          <a:p>
            <a:endParaRPr lang="en-US"/>
          </a:p>
        </p:txBody>
      </p:sp>
      <p:pic>
        <p:nvPicPr>
          <p:cNvPr id="5" name="Picture 4" descr="A computer screen shot of a program code&#10;&#10;Description automatically generated">
            <a:extLst>
              <a:ext uri="{FF2B5EF4-FFF2-40B4-BE49-F238E27FC236}">
                <a16:creationId xmlns:a16="http://schemas.microsoft.com/office/drawing/2014/main" id="{439C245D-55A3-519B-BF4B-50F36220A451}"/>
              </a:ext>
            </a:extLst>
          </p:cNvPr>
          <p:cNvPicPr>
            <a:picLocks noChangeAspect="1"/>
          </p:cNvPicPr>
          <p:nvPr/>
        </p:nvPicPr>
        <p:blipFill>
          <a:blip r:embed="rId2"/>
          <a:stretch>
            <a:fillRect/>
          </a:stretch>
        </p:blipFill>
        <p:spPr>
          <a:xfrm>
            <a:off x="32657" y="747352"/>
            <a:ext cx="6253844" cy="3656960"/>
          </a:xfrm>
          <a:prstGeom prst="rect">
            <a:avLst/>
          </a:prstGeom>
        </p:spPr>
      </p:pic>
    </p:spTree>
    <p:extLst>
      <p:ext uri="{BB962C8B-B14F-4D97-AF65-F5344CB8AC3E}">
        <p14:creationId xmlns:p14="http://schemas.microsoft.com/office/powerpoint/2010/main" val="341764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D4BB-B3F4-5557-857B-54681DDF6799}"/>
              </a:ext>
            </a:extLst>
          </p:cNvPr>
          <p:cNvSpPr>
            <a:spLocks noGrp="1"/>
          </p:cNvSpPr>
          <p:nvPr>
            <p:ph type="title"/>
          </p:nvPr>
        </p:nvSpPr>
        <p:spPr/>
        <p:txBody>
          <a:bodyPr/>
          <a:lstStyle/>
          <a:p>
            <a:r>
              <a:rPr lang="en-US"/>
              <a:t>etsi_server.cpp</a:t>
            </a:r>
          </a:p>
        </p:txBody>
      </p:sp>
      <p:sp>
        <p:nvSpPr>
          <p:cNvPr id="3" name="Text Placeholder 2">
            <a:extLst>
              <a:ext uri="{FF2B5EF4-FFF2-40B4-BE49-F238E27FC236}">
                <a16:creationId xmlns:a16="http://schemas.microsoft.com/office/drawing/2014/main" id="{C941047B-C6CF-CA70-6A4D-E5149F01B8D7}"/>
              </a:ext>
            </a:extLst>
          </p:cNvPr>
          <p:cNvSpPr>
            <a:spLocks noGrp="1"/>
          </p:cNvSpPr>
          <p:nvPr>
            <p:ph type="body" idx="1"/>
          </p:nvPr>
        </p:nvSpPr>
        <p:spPr>
          <a:xfrm>
            <a:off x="4752848" y="860992"/>
            <a:ext cx="3866163" cy="3586163"/>
          </a:xfrm>
        </p:spPr>
        <p:txBody>
          <a:bodyPr/>
          <a:lstStyle/>
          <a:p>
            <a:r>
              <a:rPr lang="en-US"/>
              <a:t>Program that establishes a socket connection with the etsi_client.cpp </a:t>
            </a:r>
            <a:br>
              <a:rPr lang="en-US"/>
            </a:br>
            <a:br>
              <a:rPr lang="en-US"/>
            </a:br>
            <a:r>
              <a:rPr lang="en-US"/>
              <a:t>When the connection succeeds, the message "</a:t>
            </a:r>
            <a:r>
              <a:rPr lang="en-US" err="1"/>
              <a:t>Cliente</a:t>
            </a:r>
            <a:r>
              <a:rPr lang="en-US"/>
              <a:t> </a:t>
            </a:r>
            <a:r>
              <a:rPr lang="en-US" err="1"/>
              <a:t>conectado</a:t>
            </a:r>
            <a:r>
              <a:rPr lang="en-US"/>
              <a:t>" appears.</a:t>
            </a:r>
            <a:endParaRPr lang="en-US">
              <a:solidFill>
                <a:srgbClr val="000000"/>
              </a:solidFill>
            </a:endParaRPr>
          </a:p>
          <a:p>
            <a:endParaRPr lang="en-US">
              <a:solidFill>
                <a:srgbClr val="000000"/>
              </a:solidFill>
            </a:endParaRPr>
          </a:p>
          <a:p>
            <a:endParaRPr lang="en-US"/>
          </a:p>
        </p:txBody>
      </p:sp>
      <p:pic>
        <p:nvPicPr>
          <p:cNvPr id="4" name="Picture 3" descr="A screen shot of a computer program&#10;&#10;Description automatically generated">
            <a:extLst>
              <a:ext uri="{FF2B5EF4-FFF2-40B4-BE49-F238E27FC236}">
                <a16:creationId xmlns:a16="http://schemas.microsoft.com/office/drawing/2014/main" id="{7BA4B0D9-E920-62A6-A2D4-2927C8E3ADB8}"/>
              </a:ext>
            </a:extLst>
          </p:cNvPr>
          <p:cNvPicPr>
            <a:picLocks noChangeAspect="1"/>
          </p:cNvPicPr>
          <p:nvPr/>
        </p:nvPicPr>
        <p:blipFill>
          <a:blip r:embed="rId2"/>
          <a:stretch>
            <a:fillRect/>
          </a:stretch>
        </p:blipFill>
        <p:spPr>
          <a:xfrm>
            <a:off x="2154" y="644979"/>
            <a:ext cx="4747305" cy="4457700"/>
          </a:xfrm>
          <a:prstGeom prst="rect">
            <a:avLst/>
          </a:prstGeom>
        </p:spPr>
      </p:pic>
    </p:spTree>
    <p:extLst>
      <p:ext uri="{BB962C8B-B14F-4D97-AF65-F5344CB8AC3E}">
        <p14:creationId xmlns:p14="http://schemas.microsoft.com/office/powerpoint/2010/main" val="383713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CED9-A617-0DAA-D280-03757C9509C3}"/>
              </a:ext>
            </a:extLst>
          </p:cNvPr>
          <p:cNvSpPr>
            <a:spLocks noGrp="1"/>
          </p:cNvSpPr>
          <p:nvPr>
            <p:ph type="title"/>
          </p:nvPr>
        </p:nvSpPr>
        <p:spPr>
          <a:xfrm>
            <a:off x="327548" y="109183"/>
            <a:ext cx="5278403" cy="1030285"/>
          </a:xfrm>
        </p:spPr>
        <p:txBody>
          <a:bodyPr/>
          <a:lstStyle/>
          <a:p>
            <a:r>
              <a:rPr lang="en-US"/>
              <a:t>Functions used by the client app according to the ETSI library (etsi_qkd_004.h)</a:t>
            </a:r>
            <a:br>
              <a:rPr lang="en-US"/>
            </a:br>
            <a:endParaRPr lang="en-US"/>
          </a:p>
        </p:txBody>
      </p:sp>
      <p:sp>
        <p:nvSpPr>
          <p:cNvPr id="3" name="Text Placeholder 2">
            <a:extLst>
              <a:ext uri="{FF2B5EF4-FFF2-40B4-BE49-F238E27FC236}">
                <a16:creationId xmlns:a16="http://schemas.microsoft.com/office/drawing/2014/main" id="{6D9294F5-3077-372B-7C9F-1DEE8467042B}"/>
              </a:ext>
            </a:extLst>
          </p:cNvPr>
          <p:cNvSpPr>
            <a:spLocks noGrp="1"/>
          </p:cNvSpPr>
          <p:nvPr>
            <p:ph type="body" idx="1"/>
          </p:nvPr>
        </p:nvSpPr>
        <p:spPr>
          <a:xfrm>
            <a:off x="5552948" y="485436"/>
            <a:ext cx="3408962" cy="4459740"/>
          </a:xfrm>
        </p:spPr>
        <p:txBody>
          <a:bodyPr/>
          <a:lstStyle/>
          <a:p>
            <a:pPr marL="228600" indent="0"/>
            <a:r>
              <a:rPr lang="en-US"/>
              <a:t>3 functions used by the client to send requests to the server:</a:t>
            </a:r>
          </a:p>
          <a:p>
            <a:pPr marL="514350" indent="-285750">
              <a:buChar char="•"/>
            </a:pPr>
            <a:r>
              <a:rPr lang="en-US" err="1"/>
              <a:t>open_connect</a:t>
            </a:r>
            <a:endParaRPr lang="en-US"/>
          </a:p>
          <a:p>
            <a:pPr marL="514350" indent="-285750">
              <a:buChar char="•"/>
            </a:pPr>
            <a:r>
              <a:rPr lang="en-US" err="1"/>
              <a:t>get_key</a:t>
            </a:r>
            <a:endParaRPr lang="en-US"/>
          </a:p>
          <a:p>
            <a:pPr marL="514350" indent="-285750">
              <a:buChar char="•"/>
            </a:pPr>
            <a:r>
              <a:rPr lang="en-US"/>
              <a:t>close</a:t>
            </a:r>
          </a:p>
          <a:p>
            <a:pPr marL="514350" indent="-285750">
              <a:buChar char="•"/>
            </a:pPr>
            <a:endParaRPr lang="en-US"/>
          </a:p>
          <a:p>
            <a:pPr marL="228600" indent="0"/>
            <a:r>
              <a:rPr lang="en-US"/>
              <a:t>Each function returns a </a:t>
            </a:r>
            <a:r>
              <a:rPr lang="en-US" err="1"/>
              <a:t>json</a:t>
            </a:r>
            <a:r>
              <a:rPr lang="en-US"/>
              <a:t> with the needed parameters that is sent to the server.</a:t>
            </a:r>
          </a:p>
          <a:p>
            <a:pPr marL="228600" indent="0"/>
            <a:r>
              <a:rPr lang="en-US"/>
              <a:t>Those </a:t>
            </a:r>
            <a:r>
              <a:rPr lang="en-US" err="1"/>
              <a:t>json</a:t>
            </a:r>
            <a:r>
              <a:rPr lang="en-US"/>
              <a:t> messages must be converted into a signal that is going to be the input of the Message Handler Transmitter (Client --&gt; Server).</a:t>
            </a:r>
          </a:p>
          <a:p>
            <a:pPr marL="228600" indent="0"/>
            <a:endParaRPr lang="en-US"/>
          </a:p>
          <a:p>
            <a:pPr marL="514350" indent="-285750">
              <a:buChar char="•"/>
            </a:pPr>
            <a:endParaRPr lang="en-US"/>
          </a:p>
        </p:txBody>
      </p:sp>
      <p:pic>
        <p:nvPicPr>
          <p:cNvPr id="4" name="Picture 3" descr="A screen shot of a computer program&#10;&#10;Description automatically generated">
            <a:extLst>
              <a:ext uri="{FF2B5EF4-FFF2-40B4-BE49-F238E27FC236}">
                <a16:creationId xmlns:a16="http://schemas.microsoft.com/office/drawing/2014/main" id="{F037F456-36ED-56FE-D8DB-BC9743465288}"/>
              </a:ext>
            </a:extLst>
          </p:cNvPr>
          <p:cNvPicPr>
            <a:picLocks noChangeAspect="1"/>
          </p:cNvPicPr>
          <p:nvPr/>
        </p:nvPicPr>
        <p:blipFill>
          <a:blip r:embed="rId2"/>
          <a:stretch>
            <a:fillRect/>
          </a:stretch>
        </p:blipFill>
        <p:spPr>
          <a:xfrm>
            <a:off x="69380" y="1200149"/>
            <a:ext cx="5608899" cy="3208565"/>
          </a:xfrm>
          <a:prstGeom prst="rect">
            <a:avLst/>
          </a:prstGeom>
        </p:spPr>
      </p:pic>
    </p:spTree>
    <p:extLst>
      <p:ext uri="{BB962C8B-B14F-4D97-AF65-F5344CB8AC3E}">
        <p14:creationId xmlns:p14="http://schemas.microsoft.com/office/powerpoint/2010/main" val="231141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ACC1-9ADE-79D0-1F3C-2BAB0D95C8DA}"/>
              </a:ext>
            </a:extLst>
          </p:cNvPr>
          <p:cNvSpPr>
            <a:spLocks noGrp="1"/>
          </p:cNvSpPr>
          <p:nvPr>
            <p:ph type="title"/>
          </p:nvPr>
        </p:nvSpPr>
        <p:spPr>
          <a:xfrm>
            <a:off x="327548" y="109183"/>
            <a:ext cx="4674246" cy="1381349"/>
          </a:xfrm>
        </p:spPr>
        <p:txBody>
          <a:bodyPr/>
          <a:lstStyle/>
          <a:p>
            <a:r>
              <a:rPr lang="en-US"/>
              <a:t>Functions used by the server app according to the ETSI library (etsi_qkd_004.h)</a:t>
            </a:r>
            <a:br>
              <a:rPr lang="en-US"/>
            </a:br>
            <a:endParaRPr lang="en-US" b="0">
              <a:solidFill>
                <a:srgbClr val="000000"/>
              </a:solidFill>
            </a:endParaRPr>
          </a:p>
          <a:p>
            <a:endParaRPr lang="en-US"/>
          </a:p>
        </p:txBody>
      </p:sp>
      <p:sp>
        <p:nvSpPr>
          <p:cNvPr id="3" name="Text Placeholder 2">
            <a:extLst>
              <a:ext uri="{FF2B5EF4-FFF2-40B4-BE49-F238E27FC236}">
                <a16:creationId xmlns:a16="http://schemas.microsoft.com/office/drawing/2014/main" id="{CBEDB028-BEB9-727E-25E2-9ED595ABCDCA}"/>
              </a:ext>
            </a:extLst>
          </p:cNvPr>
          <p:cNvSpPr>
            <a:spLocks noGrp="1"/>
          </p:cNvSpPr>
          <p:nvPr>
            <p:ph type="body" idx="1"/>
          </p:nvPr>
        </p:nvSpPr>
        <p:spPr>
          <a:xfrm>
            <a:off x="5291691" y="983456"/>
            <a:ext cx="3792684" cy="4574041"/>
          </a:xfrm>
        </p:spPr>
        <p:txBody>
          <a:bodyPr/>
          <a:lstStyle/>
          <a:p>
            <a:r>
              <a:rPr lang="en-US"/>
              <a:t>3 functions used by the server to create the response messages:</a:t>
            </a:r>
          </a:p>
          <a:p>
            <a:pPr marL="514350" indent="-285750">
              <a:buChar char="•"/>
            </a:pPr>
            <a:r>
              <a:rPr lang="en-US" err="1"/>
              <a:t>handle_open_connect</a:t>
            </a:r>
            <a:endParaRPr lang="en-US"/>
          </a:p>
          <a:p>
            <a:pPr marL="514350" indent="-285750">
              <a:buChar char="•"/>
            </a:pPr>
            <a:r>
              <a:rPr lang="en-US" err="1"/>
              <a:t>handle_get_key</a:t>
            </a:r>
            <a:endParaRPr lang="en-US"/>
          </a:p>
          <a:p>
            <a:pPr marL="514350" indent="-285750">
              <a:buChar char="•"/>
            </a:pPr>
            <a:r>
              <a:rPr lang="en-US" err="1"/>
              <a:t>handle_close</a:t>
            </a:r>
            <a:endParaRPr lang="en-US"/>
          </a:p>
          <a:p>
            <a:pPr marL="514350" indent="-285750">
              <a:buChar char="•"/>
            </a:pPr>
            <a:endParaRPr lang="en-US"/>
          </a:p>
          <a:p>
            <a:pPr marL="514350" indent="-285750">
              <a:buChar char="•"/>
            </a:pPr>
            <a:endParaRPr lang="en-US"/>
          </a:p>
          <a:p>
            <a:pPr marL="228600" indent="0"/>
            <a:r>
              <a:rPr lang="en-US"/>
              <a:t>Each function returns a </a:t>
            </a:r>
            <a:r>
              <a:rPr lang="en-US" u="sng" err="1"/>
              <a:t>json</a:t>
            </a:r>
            <a:r>
              <a:rPr lang="en-US" u="sng"/>
              <a:t> </a:t>
            </a:r>
            <a:r>
              <a:rPr lang="en-US"/>
              <a:t>with the needed parameters that is sent to the client (with the response).</a:t>
            </a:r>
          </a:p>
          <a:p>
            <a:pPr marL="228600" indent="0"/>
            <a:r>
              <a:rPr lang="en-US"/>
              <a:t>Then, those </a:t>
            </a:r>
            <a:r>
              <a:rPr lang="en-US" err="1"/>
              <a:t>json</a:t>
            </a:r>
            <a:r>
              <a:rPr lang="en-US"/>
              <a:t> messages need to be converted into a signal that is sent to the Message Handler Transmitter, in the opposite direction (Server --&gt; Client)</a:t>
            </a:r>
          </a:p>
        </p:txBody>
      </p:sp>
      <p:pic>
        <p:nvPicPr>
          <p:cNvPr id="4" name="Picture 3" descr="A screen shot of a computer program&#10;&#10;Description automatically generated">
            <a:extLst>
              <a:ext uri="{FF2B5EF4-FFF2-40B4-BE49-F238E27FC236}">
                <a16:creationId xmlns:a16="http://schemas.microsoft.com/office/drawing/2014/main" id="{7911D723-9AD3-D8CC-A908-A98460620471}"/>
              </a:ext>
            </a:extLst>
          </p:cNvPr>
          <p:cNvPicPr>
            <a:picLocks noChangeAspect="1"/>
          </p:cNvPicPr>
          <p:nvPr/>
        </p:nvPicPr>
        <p:blipFill>
          <a:blip r:embed="rId2"/>
          <a:stretch>
            <a:fillRect/>
          </a:stretch>
        </p:blipFill>
        <p:spPr>
          <a:xfrm>
            <a:off x="178830" y="1028700"/>
            <a:ext cx="5243041" cy="3649436"/>
          </a:xfrm>
          <a:prstGeom prst="rect">
            <a:avLst/>
          </a:prstGeom>
        </p:spPr>
      </p:pic>
    </p:spTree>
    <p:extLst>
      <p:ext uri="{BB962C8B-B14F-4D97-AF65-F5344CB8AC3E}">
        <p14:creationId xmlns:p14="http://schemas.microsoft.com/office/powerpoint/2010/main" val="125113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1DE7-C276-61FA-5456-513BE76FE7C8}"/>
              </a:ext>
            </a:extLst>
          </p:cNvPr>
          <p:cNvSpPr>
            <a:spLocks noGrp="1"/>
          </p:cNvSpPr>
          <p:nvPr>
            <p:ph type="title"/>
          </p:nvPr>
        </p:nvSpPr>
        <p:spPr/>
        <p:txBody>
          <a:bodyPr/>
          <a:lstStyle/>
          <a:p>
            <a:r>
              <a:rPr lang="en-US"/>
              <a:t>South Interface Flow </a:t>
            </a:r>
          </a:p>
        </p:txBody>
      </p:sp>
      <p:pic>
        <p:nvPicPr>
          <p:cNvPr id="5" name="Picture 4" descr="A diagram of a message carrier&#10;&#10;Description automatically generated">
            <a:extLst>
              <a:ext uri="{FF2B5EF4-FFF2-40B4-BE49-F238E27FC236}">
                <a16:creationId xmlns:a16="http://schemas.microsoft.com/office/drawing/2014/main" id="{6601703F-42D0-BECB-47B8-B7C7C7FFECC1}"/>
              </a:ext>
            </a:extLst>
          </p:cNvPr>
          <p:cNvPicPr>
            <a:picLocks noChangeAspect="1"/>
          </p:cNvPicPr>
          <p:nvPr/>
        </p:nvPicPr>
        <p:blipFill>
          <a:blip r:embed="rId2"/>
          <a:stretch>
            <a:fillRect/>
          </a:stretch>
        </p:blipFill>
        <p:spPr>
          <a:xfrm>
            <a:off x="557447" y="988957"/>
            <a:ext cx="8029106" cy="2945419"/>
          </a:xfrm>
          <a:prstGeom prst="rect">
            <a:avLst/>
          </a:prstGeom>
        </p:spPr>
      </p:pic>
    </p:spTree>
    <p:extLst>
      <p:ext uri="{BB962C8B-B14F-4D97-AF65-F5344CB8AC3E}">
        <p14:creationId xmlns:p14="http://schemas.microsoft.com/office/powerpoint/2010/main" val="113792522"/>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Props1.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4</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link 2001</vt:lpstr>
      <vt:lpstr>PowerPoint Presentation</vt:lpstr>
      <vt:lpstr>Diagram for the South interface</vt:lpstr>
      <vt:lpstr>Server app</vt:lpstr>
      <vt:lpstr>Problem with messages</vt:lpstr>
      <vt:lpstr>etsi_client.cpp</vt:lpstr>
      <vt:lpstr>etsi_server.cpp</vt:lpstr>
      <vt:lpstr>Functions used by the client app according to the ETSI library (etsi_qkd_004.h) </vt:lpstr>
      <vt:lpstr>Functions used by the server app according to the ETSI library (etsi_qkd_004.h)  </vt:lpstr>
      <vt:lpstr>South Interface Flow </vt:lpstr>
      <vt:lpstr>HandlerMessage Signal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2</cp:revision>
  <dcterms:modified xsi:type="dcterms:W3CDTF">2024-02-28T10:21:17Z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