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4"/>
  </p:sldMasterIdLst>
  <p:notesMasterIdLst>
    <p:notesMasterId r:id="rId7"/>
  </p:notesMasterIdLst>
  <p:sldIdLst>
    <p:sldId id="256" r:id="rId5"/>
    <p:sldId id="257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cover" id="{D132FC64-28B5-42B9-A633-F01D2D56FA38}">
          <p14:sldIdLst>
            <p14:sldId id="256"/>
          </p14:sldIdLst>
        </p14:section>
        <p14:section name="Pull and Push mode" id="{BD700654-143D-4ED5-85EC-F8ADBF2E1C88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A78280-E67A-F1F0-4915-4232ECE4CBF9}" v="1" dt="2024-04-15T22:51:49.711"/>
    <p1510:client id="{7404E076-3187-CEDF-2DE4-E4070E684546}" v="469" dt="2024-04-15T23:08:04.184"/>
    <p1510:client id="{CA00C388-0A19-E16A-70D3-A2B8486921CC}" v="186" dt="2024-04-15T22:54:48.206"/>
    <p1510:client id="{E4DCDAE2-C7A8-23E6-D176-55FDE3AE25E0}" v="373" dt="2024-04-15T23:02:54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a8e1ff9fa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22a8e1ff9fa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1a670a6c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1a670a6c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">
  <p:cSld name="Defaul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t="1" b="68894"/>
          <a:stretch/>
        </p:blipFill>
        <p:spPr>
          <a:xfrm>
            <a:off x="1" y="3278663"/>
            <a:ext cx="9144009" cy="18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 descr="IT_base_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789" y="1605205"/>
            <a:ext cx="641748" cy="6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0" y="1793537"/>
            <a:ext cx="854806" cy="279866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66476" y="3116496"/>
            <a:ext cx="3066307" cy="75530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692323" y="388965"/>
            <a:ext cx="6594259" cy="120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2400"/>
              <a:buFont typeface="Arial"/>
              <a:buNone/>
              <a:defRPr sz="2400">
                <a:solidFill>
                  <a:srgbClr val="44515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692279" y="1702045"/>
            <a:ext cx="6594482" cy="137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44515F"/>
              </a:buClr>
              <a:buSzPts val="1500"/>
              <a:buFont typeface="Arial"/>
              <a:buNone/>
              <a:defRPr sz="1500">
                <a:solidFill>
                  <a:srgbClr val="44515F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marL="1371600" lvl="2" indent="-3746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marL="1828800" lvl="3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marL="2286000" lvl="4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marL="2743200" lvl="5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39784" y="4746409"/>
            <a:ext cx="759001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500"/>
              <a:buFont typeface="Arial"/>
              <a:buNone/>
            </a:pPr>
            <a:r>
              <a:rPr lang="pt-PT" sz="500" b="0" i="0" u="none" strike="noStrike" cap="non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2018, </a:t>
            </a:r>
            <a:br>
              <a:rPr lang="pt-PT" sz="500" b="0" i="0" u="none" strike="noStrike" cap="non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PT" sz="500" b="0" i="0" u="none" strike="noStrike" cap="non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Instituto de Telecomunicações</a:t>
            </a:r>
            <a:endParaRPr sz="1000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05627" y="3974990"/>
            <a:ext cx="2466380" cy="85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 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980948" y="926306"/>
            <a:ext cx="7638063" cy="3586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/>
            </a:lvl1pPr>
            <a:lvl2pPr marL="914400" lvl="1" indent="-3111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•"/>
              <a:defRPr/>
            </a:lvl2pPr>
            <a:lvl3pPr marL="1371600" lvl="2" indent="-3746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/>
            </a:lvl3pPr>
            <a:lvl4pPr marL="1828800" lvl="3" indent="-3111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/>
            </a:lvl4pPr>
            <a:lvl5pPr marL="2286000" lvl="4" indent="-3111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/>
            </a:lvl5pPr>
            <a:lvl6pPr marL="2743200" lvl="5" indent="-31115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4375" y="101135"/>
            <a:ext cx="1271060" cy="39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 descr="Graphical user interface,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3613" y="4650560"/>
            <a:ext cx="2074468" cy="49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>
  <p:cSld name="Em branco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6"/>
          <p:cNvGrpSpPr/>
          <p:nvPr/>
        </p:nvGrpSpPr>
        <p:grpSpPr>
          <a:xfrm>
            <a:off x="-223217" y="-443594"/>
            <a:ext cx="9699222" cy="1383786"/>
            <a:chOff x="65233" y="-705343"/>
            <a:chExt cx="12932282" cy="1845047"/>
          </a:xfrm>
        </p:grpSpPr>
        <p:pic>
          <p:nvPicPr>
            <p:cNvPr id="77" name="Google Shape;77;p16" descr="Escudo com visto com preenchimento sólid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-853735">
              <a:off x="4280389" y="-312363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6" descr="Desbloquear com preenchimento sólid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682491">
              <a:off x="10358032" y="-1062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6" descr="Chave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51063">
              <a:off x="8870285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6" descr="Cofre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68134" y="218383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6" descr="Distintivo de colaborador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1016394">
              <a:off x="5428027" y="-592405"/>
              <a:ext cx="914400" cy="9345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16" descr="Câmara de segurança com preenchimento sólid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350043" y="-316068"/>
              <a:ext cx="1164532" cy="11645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6" descr="Desbloquear com preenchimento sólid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4038">
              <a:off x="8490699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6" descr="Desbloquear com preenchimento sólid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286766">
              <a:off x="5261874" y="255627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6" descr="Cofre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283759" y="352891"/>
              <a:ext cx="516769" cy="5167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6" descr="Cofre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210134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6" descr="Distintivo de colaborador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2709072">
              <a:off x="7683310" y="-12917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6" descr="Escudo com visto com preenchimento sólid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829794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 descr="Escudo com visto com preenchimento sólid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-853735">
              <a:off x="11777274" y="-168640"/>
              <a:ext cx="1101739" cy="1101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6" descr="Desbloquear com preenchimento sólid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682491">
              <a:off x="2878531" y="2747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6" descr="Chave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551063">
              <a:off x="1390784" y="15818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6" descr="Cofre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265019" y="324006"/>
              <a:ext cx="669042" cy="66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6" descr="Distintivo de colaborador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1016394">
              <a:off x="11089368" y="-467926"/>
              <a:ext cx="789585" cy="807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6" descr="Câmara de segurança com preenchimento sólid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596178" y="-376463"/>
              <a:ext cx="771345" cy="7713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6" descr="Desbloquear com preenchimento sólid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4038">
              <a:off x="1011198" y="-134690"/>
              <a:ext cx="619571" cy="619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6" descr="Cofre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730633" y="-361257"/>
              <a:ext cx="709471" cy="70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6" descr="Distintivo de colaborador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2709072">
              <a:off x="254609" y="35928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6" descr="Escudo com visto com preenchimento sólid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350293" y="-41554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6"/>
          <p:cNvGrpSpPr/>
          <p:nvPr/>
        </p:nvGrpSpPr>
        <p:grpSpPr>
          <a:xfrm>
            <a:off x="85726" y="98288"/>
            <a:ext cx="1107128" cy="80990"/>
            <a:chOff x="1045641" y="1497309"/>
            <a:chExt cx="1476169" cy="108000"/>
          </a:xfrm>
        </p:grpSpPr>
        <p:pic>
          <p:nvPicPr>
            <p:cNvPr id="100" name="Google Shape;100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241094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045641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63200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827453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413810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022906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18359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6" descr="Círculos 100%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436547" y="1497309"/>
              <a:ext cx="108000" cy="1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6"/>
          <p:cNvGrpSpPr/>
          <p:nvPr/>
        </p:nvGrpSpPr>
        <p:grpSpPr>
          <a:xfrm>
            <a:off x="0" y="4928821"/>
            <a:ext cx="9144010" cy="215470"/>
            <a:chOff x="0" y="6571760"/>
            <a:chExt cx="12192000" cy="287293"/>
          </a:xfrm>
        </p:grpSpPr>
        <p:sp>
          <p:nvSpPr>
            <p:cNvPr id="109" name="Google Shape;109;p16"/>
            <p:cNvSpPr/>
            <p:nvPr/>
          </p:nvSpPr>
          <p:spPr>
            <a:xfrm>
              <a:off x="9692640" y="6571760"/>
              <a:ext cx="2499360" cy="286240"/>
            </a:xfrm>
            <a:prstGeom prst="rect">
              <a:avLst/>
            </a:prstGeom>
            <a:solidFill>
              <a:srgbClr val="9287CB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0" y="6571760"/>
              <a:ext cx="5338762" cy="287293"/>
            </a:xfrm>
            <a:prstGeom prst="rect">
              <a:avLst/>
            </a:prstGeom>
            <a:solidFill>
              <a:srgbClr val="0F0D1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1E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338763" y="6571760"/>
              <a:ext cx="4353877" cy="28729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dt" idx="10"/>
          </p:nvPr>
        </p:nvSpPr>
        <p:spPr>
          <a:xfrm>
            <a:off x="4004076" y="4928820"/>
            <a:ext cx="3268269" cy="21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ftr" idx="11"/>
          </p:nvPr>
        </p:nvSpPr>
        <p:spPr>
          <a:xfrm>
            <a:off x="0" y="4928819"/>
            <a:ext cx="4004075" cy="21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084616" y="4934881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569372" y="304038"/>
            <a:ext cx="7808826" cy="34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17142B"/>
              </a:buClr>
              <a:buSzPts val="1300"/>
              <a:buFont typeface="Montserrat"/>
              <a:buNone/>
              <a:defRPr b="1">
                <a:solidFill>
                  <a:srgbClr val="17142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marL="1371600" lvl="2" indent="-3746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marL="1828800" lvl="3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marL="2286000" lvl="4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marL="2743200" lvl="5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efault">
  <p:cSld name="1_Defaul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693631" y="4803914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981077" y="927101"/>
            <a:ext cx="7635883" cy="345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marL="1371600" lvl="2" indent="-3746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Char char="."/>
              <a:defRPr/>
            </a:lvl3pPr>
            <a:lvl4pPr marL="1828800" lvl="3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–"/>
              <a:defRPr/>
            </a:lvl4pPr>
            <a:lvl5pPr marL="2286000" lvl="4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»"/>
              <a:defRPr/>
            </a:lvl5pPr>
            <a:lvl6pPr marL="2743200" lvl="5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505744" y="4923184"/>
            <a:ext cx="4063241" cy="220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000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8B9E"/>
              </a:buClr>
              <a:buSzPts val="700"/>
              <a:buFont typeface="Arial"/>
              <a:buNone/>
            </a:pPr>
            <a:r>
              <a:rPr lang="pt-PT" sz="700" b="0" i="0" u="none" strike="noStrike" cap="none">
                <a:solidFill>
                  <a:srgbClr val="788B9E"/>
                </a:solidFill>
                <a:latin typeface="Arial"/>
                <a:ea typeface="Arial"/>
                <a:cs typeface="Arial"/>
                <a:sym typeface="Arial"/>
              </a:rPr>
              <a:t>© 2022, Instituto de Telecomunicações</a:t>
            </a:r>
            <a:endParaRPr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629841" y="576971"/>
            <a:ext cx="7886709" cy="89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Encode Sans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629842" y="1564000"/>
            <a:ext cx="3868345" cy="55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sz="1800" b="1"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sz="1500" b="1"/>
            </a:lvl2pPr>
            <a:lvl3pPr marL="1371600" lvl="2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sz="1300" b="1"/>
            </a:lvl3pPr>
            <a:lvl4pPr marL="1828800" lvl="3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4pPr>
            <a:lvl5pPr marL="2286000" lvl="4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5pPr>
            <a:lvl6pPr marL="2743200" lvl="5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6pPr>
            <a:lvl7pPr marL="3200400" lvl="6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7pPr>
            <a:lvl8pPr marL="3657600" lvl="7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8pPr>
            <a:lvl9pPr marL="4114800" lvl="8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629842" y="2181934"/>
            <a:ext cx="3868345" cy="247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746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3"/>
          </p:nvPr>
        </p:nvSpPr>
        <p:spPr>
          <a:xfrm>
            <a:off x="4629155" y="1564000"/>
            <a:ext cx="3887395" cy="55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800"/>
              <a:buFont typeface="Encode Sans"/>
              <a:buNone/>
              <a:defRPr sz="1800" b="1"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500"/>
              <a:buFont typeface="Arial"/>
              <a:buNone/>
              <a:defRPr sz="1500" b="1"/>
            </a:lvl2pPr>
            <a:lvl3pPr marL="1371600" lvl="2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None/>
              <a:defRPr sz="1300" b="1"/>
            </a:lvl3pPr>
            <a:lvl4pPr marL="1828800" lvl="3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4pPr>
            <a:lvl5pPr marL="2286000" lvl="4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5pPr>
            <a:lvl6pPr marL="2743200" lvl="5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6pPr>
            <a:lvl7pPr marL="3200400" lvl="6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7pPr>
            <a:lvl8pPr marL="3657600" lvl="7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8pPr>
            <a:lvl9pPr marL="4114800" lvl="8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4"/>
          </p:nvPr>
        </p:nvSpPr>
        <p:spPr>
          <a:xfrm>
            <a:off x="4629155" y="2181934"/>
            <a:ext cx="3887395" cy="247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746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0007" y="4908947"/>
            <a:ext cx="1159670" cy="208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6D05"/>
              </a:buClr>
              <a:buSzPts val="700"/>
              <a:buFont typeface="Arial"/>
              <a:buNone/>
            </a:pPr>
            <a:r>
              <a:rPr lang="pt-PT" sz="700" b="0" i="0" u="none" strike="noStrike" cap="none">
                <a:solidFill>
                  <a:srgbClr val="ED6D05"/>
                </a:solidFill>
                <a:latin typeface="Arial"/>
                <a:ea typeface="Arial"/>
                <a:cs typeface="Arial"/>
                <a:sym typeface="Arial"/>
              </a:rPr>
              <a:t>deimos-space.com</a:t>
            </a:r>
            <a:endParaRPr sz="700" b="0" i="0" u="none" strike="noStrike" cap="none">
              <a:solidFill>
                <a:srgbClr val="ED6D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4126" y="165498"/>
            <a:ext cx="767953" cy="39761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643351" y="157936"/>
            <a:ext cx="7886709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45B"/>
              </a:buClr>
              <a:buSzPts val="1800"/>
              <a:buFont typeface="Encode Sans"/>
              <a:buNone/>
              <a:defRPr b="1" i="0"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628651" y="1167339"/>
            <a:ext cx="7886709" cy="352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None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746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2300"/>
              <a:buFont typeface="Encode Sans"/>
              <a:buChar char=".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–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245B"/>
              </a:buClr>
              <a:buSzPts val="1300"/>
              <a:buFont typeface="Encode Sans"/>
              <a:buChar char="»"/>
              <a:defRPr>
                <a:solidFill>
                  <a:srgbClr val="00245B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6pPr>
            <a:lvl7pPr marL="3200400" lvl="6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7pPr>
            <a:lvl8pPr marL="3657600" lvl="7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8pPr>
            <a:lvl9pPr marL="4114800" lvl="8" indent="-3111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8">
            <a:alphaModFix/>
          </a:blip>
          <a:srcRect b="76404"/>
          <a:stretch/>
        </p:blipFill>
        <p:spPr>
          <a:xfrm>
            <a:off x="1" y="3728820"/>
            <a:ext cx="9144009" cy="141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9">
            <a:alphaModFix/>
          </a:blip>
          <a:srcRect l="12423" t="12020"/>
          <a:stretch/>
        </p:blipFill>
        <p:spPr>
          <a:xfrm rot="5400000">
            <a:off x="6304688" y="-16733"/>
            <a:ext cx="2822587" cy="285605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93631" y="4827200"/>
            <a:ext cx="244266" cy="2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27548" y="109183"/>
            <a:ext cx="8291024" cy="532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982639" y="928049"/>
            <a:ext cx="7635929" cy="3309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2300"/>
              <a:buFont typeface="Arial"/>
              <a:buChar char="."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28A8D"/>
              </a:buClr>
              <a:buSzPts val="1000"/>
              <a:buFont typeface="Arial"/>
              <a:buChar char="●"/>
              <a:defRPr sz="1000" b="0" i="0" u="none" strike="noStrike" cap="none">
                <a:solidFill>
                  <a:srgbClr val="828A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85132" y="4724071"/>
            <a:ext cx="1220606" cy="30066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2988864" y="4825962"/>
            <a:ext cx="5472758" cy="243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2843">
          <p15:clr>
            <a:srgbClr val="F26B43"/>
          </p15:clr>
        </p15:guide>
        <p15:guide id="5" pos="618">
          <p15:clr>
            <a:srgbClr val="F26B43"/>
          </p15:clr>
        </p15:guide>
        <p15:guide id="6" pos="5429">
          <p15:clr>
            <a:srgbClr val="F26B43"/>
          </p15:clr>
        </p15:guide>
        <p15:guide id="7" pos="2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p@ua.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537191" y="-365027"/>
            <a:ext cx="7312404" cy="120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15F"/>
              </a:buClr>
              <a:buSzPts val="3300"/>
              <a:buFont typeface="Arial"/>
              <a:buNone/>
            </a:pPr>
            <a:r>
              <a:rPr lang="pt-PT" sz="3600" b="1" i="0" u="none" strike="noStrike" cap="non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rPr>
              <a:t>Quantum</a:t>
            </a:r>
            <a:r>
              <a:rPr lang="pt-PT" sz="3300" b="1" i="0" u="none" strike="noStrike" cap="non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3300" b="1" i="0" u="none" strike="noStrike" cap="none" err="1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rPr>
              <a:t>Communications</a:t>
            </a:r>
            <a:r>
              <a:rPr lang="pt-PT" sz="3300" b="1" i="0" u="none" strike="noStrike" cap="none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3300" b="1" i="0" u="none" strike="noStrike" cap="none" err="1">
                <a:solidFill>
                  <a:srgbClr val="44515F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endParaRPr sz="2400" b="1" i="0" u="none" strike="noStrike" cap="none" err="1">
              <a:solidFill>
                <a:srgbClr val="4451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1068925" y="3372720"/>
            <a:ext cx="1933213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pt-PT" sz="1500" b="1" err="1">
                <a:solidFill>
                  <a:srgbClr val="05386A"/>
                </a:solidFill>
              </a:rPr>
              <a:t>Supervisors</a:t>
            </a:r>
            <a:r>
              <a:rPr lang="pt-PT" sz="1500" b="1">
                <a:solidFill>
                  <a:srgbClr val="05386A"/>
                </a:solidFill>
              </a:rPr>
              <a:t>:</a:t>
            </a:r>
            <a:endParaRPr lang="en-US"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endParaRPr lang="pt-PT" sz="1500" b="1">
              <a:solidFill>
                <a:srgbClr val="05386A"/>
              </a:solidFill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1071487" y="3711310"/>
            <a:ext cx="2102744" cy="7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lang="pt-PT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Armando Nolasco Pinto 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</a:pPr>
            <a:r>
              <a:rPr lang="pt-PT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anp@ua.pt</a:t>
            </a:r>
          </a:p>
          <a:p>
            <a:pPr>
              <a:lnSpc>
                <a:spcPct val="131578"/>
              </a:lnSpc>
              <a:buSzPts val="1400"/>
            </a:pPr>
            <a:r>
              <a:rPr lang="pt-PT">
                <a:solidFill>
                  <a:srgbClr val="808080"/>
                </a:solidFill>
              </a:rPr>
              <a:t>Diogo Matos</a:t>
            </a:r>
          </a:p>
          <a:p>
            <a:pPr>
              <a:lnSpc>
                <a:spcPct val="131578"/>
              </a:lnSpc>
              <a:buSzPts val="1400"/>
            </a:pPr>
            <a:r>
              <a:rPr lang="pt-PT" u="sng">
                <a:solidFill>
                  <a:schemeClr val="bg1">
                    <a:lumMod val="65000"/>
                  </a:schemeClr>
                </a:solidFill>
              </a:rPr>
              <a:t>dftm@ua.pt</a:t>
            </a:r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93908" y="286178"/>
            <a:ext cx="849703" cy="48901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5704288" y="2414208"/>
            <a:ext cx="138530" cy="29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315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38;p20">
            <a:extLst>
              <a:ext uri="{FF2B5EF4-FFF2-40B4-BE49-F238E27FC236}">
                <a16:creationId xmlns:a16="http://schemas.microsoft.com/office/drawing/2014/main" id="{52DA1729-E1FC-7FD5-341B-DBB3BCC34A20}"/>
              </a:ext>
            </a:extLst>
          </p:cNvPr>
          <p:cNvSpPr/>
          <p:nvPr/>
        </p:nvSpPr>
        <p:spPr>
          <a:xfrm>
            <a:off x="1068925" y="4313163"/>
            <a:ext cx="1933213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endParaRPr lang="pt-PT" sz="1500">
              <a:solidFill>
                <a:srgbClr val="05386A"/>
              </a:solidFill>
            </a:endParaRPr>
          </a:p>
        </p:txBody>
      </p:sp>
      <p:sp>
        <p:nvSpPr>
          <p:cNvPr id="4" name="Google Shape;145;p20">
            <a:extLst>
              <a:ext uri="{FF2B5EF4-FFF2-40B4-BE49-F238E27FC236}">
                <a16:creationId xmlns:a16="http://schemas.microsoft.com/office/drawing/2014/main" id="{2613034A-F829-B89D-F3BE-95D92B4C4E09}"/>
              </a:ext>
            </a:extLst>
          </p:cNvPr>
          <p:cNvSpPr txBox="1"/>
          <p:nvPr/>
        </p:nvSpPr>
        <p:spPr>
          <a:xfrm>
            <a:off x="1171117" y="1511218"/>
            <a:ext cx="6949062" cy="86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67500" rIns="67500" bIns="67500" anchor="t" anchorCtr="0">
            <a:noAutofit/>
          </a:bodyPr>
          <a:lstStyle/>
          <a:p>
            <a:pPr algn="ctr">
              <a:buClr>
                <a:srgbClr val="44515F"/>
              </a:buClr>
              <a:buSzPts val="3300"/>
            </a:pPr>
            <a:r>
              <a:rPr lang="pt-PT" sz="2400" b="1" err="1">
                <a:solidFill>
                  <a:srgbClr val="44515F"/>
                </a:solidFill>
              </a:rPr>
              <a:t>Weekly</a:t>
            </a:r>
            <a:r>
              <a:rPr lang="pt-PT" sz="2400" b="1">
                <a:solidFill>
                  <a:srgbClr val="44515F"/>
                </a:solidFill>
              </a:rPr>
              <a:t> </a:t>
            </a:r>
            <a:r>
              <a:rPr lang="pt-PT" sz="2400" b="1" err="1">
                <a:solidFill>
                  <a:srgbClr val="44515F"/>
                </a:solidFill>
              </a:rPr>
              <a:t>Report</a:t>
            </a:r>
            <a:endParaRPr lang="pt-PT" sz="2400" b="1">
              <a:solidFill>
                <a:srgbClr val="44515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327548" y="109183"/>
            <a:ext cx="8291100" cy="532200"/>
          </a:xfrm>
          <a:prstGeom prst="rect">
            <a:avLst/>
          </a:prstGeom>
        </p:spPr>
        <p:txBody>
          <a:bodyPr spcFirstLastPara="1" wrap="square" lIns="67500" tIns="67500" rIns="67500" bIns="67500" anchor="ctr" anchorCtr="0">
            <a:noAutofit/>
          </a:bodyPr>
          <a:lstStyle/>
          <a:p>
            <a:r>
              <a:rPr lang="pt-PT" dirty="0"/>
              <a:t>Pull &amp; </a:t>
            </a:r>
            <a:r>
              <a:rPr lang="pt-PT" dirty="0" err="1"/>
              <a:t>Push</a:t>
            </a:r>
            <a:r>
              <a:rPr lang="pt-PT" dirty="0"/>
              <a:t> </a:t>
            </a:r>
            <a:r>
              <a:rPr lang="pt-PT" dirty="0" err="1"/>
              <a:t>Modes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CD0E3-E806-1904-4828-0F3336B9ECB5}"/>
              </a:ext>
            </a:extLst>
          </p:cNvPr>
          <p:cNvSpPr txBox="1"/>
          <p:nvPr/>
        </p:nvSpPr>
        <p:spPr>
          <a:xfrm>
            <a:off x="4473381" y="1152319"/>
            <a:ext cx="4312050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/>
          </a:p>
          <a:p>
            <a:pPr marL="285750" indent="-285750" algn="just">
              <a:buChar char="•"/>
            </a:pPr>
            <a:r>
              <a:rPr lang="en" sz="1600" dirty="0"/>
              <a:t>The exchange of messages on the north interface in pull mode is working well</a:t>
            </a:r>
            <a:endParaRPr lang="en-US" sz="1600"/>
          </a:p>
          <a:p>
            <a:pPr algn="just"/>
            <a:endParaRPr lang="en-US" sz="1600"/>
          </a:p>
          <a:p>
            <a:pPr marL="285750" indent="-285750" algn="just">
              <a:buChar char="•"/>
            </a:pPr>
            <a:r>
              <a:rPr lang="en" sz="1600"/>
              <a:t>We</a:t>
            </a:r>
            <a:r>
              <a:rPr lang="en" sz="1600" dirty="0"/>
              <a:t> are having some problems with the south interface in push mode</a:t>
            </a:r>
            <a:r>
              <a:rPr lang="en" sz="1600"/>
              <a:t>: </a:t>
            </a:r>
            <a:endParaRPr lang="en-US" sz="1600"/>
          </a:p>
          <a:p>
            <a:pPr lvl="1" algn="just"/>
            <a:endParaRPr lang="en" sz="1600"/>
          </a:p>
          <a:p>
            <a:pPr marL="285750" lvl="1" indent="-285750" algn="just">
              <a:buChar char="•"/>
            </a:pPr>
            <a:r>
              <a:rPr lang="en" sz="1600"/>
              <a:t>The TCP packets are randomly encapsulating many responses in one.</a:t>
            </a:r>
            <a:endParaRPr lang="en-US" sz="1600"/>
          </a:p>
          <a:p>
            <a:pPr algn="just"/>
            <a:endParaRPr lang="en" sz="1600"/>
          </a:p>
        </p:txBody>
      </p:sp>
      <p:pic>
        <p:nvPicPr>
          <p:cNvPr id="3" name="Picture 2" descr="A diagram of a software">
            <a:extLst>
              <a:ext uri="{FF2B5EF4-FFF2-40B4-BE49-F238E27FC236}">
                <a16:creationId xmlns:a16="http://schemas.microsoft.com/office/drawing/2014/main" id="{D0A9D12F-549A-97AE-0A6C-6D7268BBA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69" y="702772"/>
            <a:ext cx="3984600" cy="3733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ink 2001">
  <a:themeElements>
    <a:clrScheme name="IT-COLORS">
      <a:dk1>
        <a:srgbClr val="14191C"/>
      </a:dk1>
      <a:lt1>
        <a:srgbClr val="FFFFFF"/>
      </a:lt1>
      <a:dk2>
        <a:srgbClr val="201B3A"/>
      </a:dk2>
      <a:lt2>
        <a:srgbClr val="F5F3EE"/>
      </a:lt2>
      <a:accent1>
        <a:srgbClr val="074B8E"/>
      </a:accent1>
      <a:accent2>
        <a:srgbClr val="6E8BC5"/>
      </a:accent2>
      <a:accent3>
        <a:srgbClr val="455D9D"/>
      </a:accent3>
      <a:accent4>
        <a:srgbClr val="6A1236"/>
      </a:accent4>
      <a:accent5>
        <a:srgbClr val="310E2E"/>
      </a:accent5>
      <a:accent6>
        <a:srgbClr val="CE193F"/>
      </a:accent6>
      <a:hlink>
        <a:srgbClr val="9E9E9E"/>
      </a:hlink>
      <a:folHlink>
        <a:srgbClr val="9E94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ad517c4-ad21-48db-8d87-673b4dbf478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E0AD84E835BE41814B3CC46BD5AF36" ma:contentTypeVersion="11" ma:contentTypeDescription="Create a new document." ma:contentTypeScope="" ma:versionID="0b1757bbef07573fe149f4ad51c7e19d">
  <xsd:schema xmlns:xsd="http://www.w3.org/2001/XMLSchema" xmlns:xs="http://www.w3.org/2001/XMLSchema" xmlns:p="http://schemas.microsoft.com/office/2006/metadata/properties" xmlns:ns3="fad517c4-ad21-48db-8d87-673b4dbf478e" targetNamespace="http://schemas.microsoft.com/office/2006/metadata/properties" ma:root="true" ma:fieldsID="12909495663e45d066626fa06dfd4f33" ns3:_="">
    <xsd:import namespace="fad517c4-ad21-48db-8d87-673b4dbf47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517c4-ad21-48db-8d87-673b4dbf47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01D862-7D4E-4DA5-B058-6E77E3218153}">
  <ds:schemaRefs>
    <ds:schemaRef ds:uri="fad517c4-ad21-48db-8d87-673b4dbf478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6246EF9-C2FA-4726-8DEF-4E2DDFE5CC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CAC084-370E-4C5F-B9C6-B91F94BACAE6}">
  <ds:schemaRefs>
    <ds:schemaRef ds:uri="fad517c4-ad21-48db-8d87-673b4dbf47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link 2001</vt:lpstr>
      <vt:lpstr>PowerPoint Presentation</vt:lpstr>
      <vt:lpstr>Pull &amp; Push Modes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236</cp:revision>
  <dcterms:modified xsi:type="dcterms:W3CDTF">2024-04-15T23:12:21Z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0x010100E8E0AD84E835BE41814B3CC46BD5AF36</vt:lpwstr>
  </property>
</Properties>
</file>