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4"/>
  </p:sldMasterIdLst>
  <p:notesMasterIdLst>
    <p:notesMasterId r:id="rId9"/>
  </p:notesMasterIdLst>
  <p:sldIdLst>
    <p:sldId id="256" r:id="rId5"/>
    <p:sldId id="258" r:id="rId6"/>
    <p:sldId id="259" r:id="rId7"/>
    <p:sldId id="257" r:id="rId8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F6782-D530-9524-7791-1E9AD647478D}" v="96" dt="2024-04-29T23:54:16.598"/>
    <p1510:client id="{7BCE61C8-73BB-8972-D640-0CE5AD0C945B}" v="296" dt="2024-04-29T22:59:00.667"/>
    <p1510:client id="{D1E583AC-5FA3-2F60-6479-CCC89D41764D}" v="16" dt="2024-04-29T22:30:53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a8e1ff9fa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22a8e1ff9fa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ea typeface="Calibri"/>
                <a:cs typeface="Calibri"/>
              </a:rPr>
              <a:t>The KMS is saving keys with index, by type (symmetric/oblivious) and format (ASCII/b64)</a:t>
            </a:r>
          </a:p>
        </p:txBody>
      </p:sp>
    </p:spTree>
    <p:extLst>
      <p:ext uri="{BB962C8B-B14F-4D97-AF65-F5344CB8AC3E}">
        <p14:creationId xmlns:p14="http://schemas.microsoft.com/office/powerpoint/2010/main" val="22277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886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">
  <p:cSld name="Defaul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t="1" b="68894"/>
          <a:stretch/>
        </p:blipFill>
        <p:spPr>
          <a:xfrm>
            <a:off x="1" y="3278663"/>
            <a:ext cx="9144009" cy="18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 descr="IT_base_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789" y="1605205"/>
            <a:ext cx="641748" cy="6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0" y="1793537"/>
            <a:ext cx="854806" cy="27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66476" y="3116496"/>
            <a:ext cx="3066307" cy="75530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692323" y="388965"/>
            <a:ext cx="6594259" cy="120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2400"/>
              <a:buFont typeface="Arial"/>
              <a:buNone/>
              <a:defRPr sz="2400">
                <a:solidFill>
                  <a:srgbClr val="44515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692279" y="1702045"/>
            <a:ext cx="6594482" cy="137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44515F"/>
              </a:buClr>
              <a:buSzPts val="1500"/>
              <a:buFont typeface="Arial"/>
              <a:buNone/>
              <a:defRPr sz="1500">
                <a:solidFill>
                  <a:srgbClr val="44515F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39784" y="4746409"/>
            <a:ext cx="759001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500"/>
              <a:buFont typeface="Arial"/>
              <a:buNone/>
            </a:pPr>
            <a:r>
              <a:rPr lang="pt-PT" sz="500" b="0" i="0" u="none" strike="noStrike" cap="non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2018, </a:t>
            </a:r>
            <a:br>
              <a:rPr lang="pt-PT" sz="500" b="0" i="0" u="none" strike="noStrike" cap="non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PT" sz="500" b="0" i="0" u="none" strike="noStrike" cap="non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Instituto de Telecomunicações</a:t>
            </a:r>
            <a:endParaRPr sz="10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05627" y="3974990"/>
            <a:ext cx="2466380" cy="85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 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980948" y="926306"/>
            <a:ext cx="7638063" cy="358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/>
            </a:lvl1pPr>
            <a:lvl2pPr marL="914400" lvl="1" indent="-3111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•"/>
              <a:defRPr/>
            </a:lvl2pPr>
            <a:lvl3pPr marL="1371600" lvl="2" indent="-3746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/>
            </a:lvl3pPr>
            <a:lvl4pPr marL="1828800" lvl="3" indent="-3111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/>
            </a:lvl4pPr>
            <a:lvl5pPr marL="2286000" lvl="4" indent="-3111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/>
            </a:lvl5pPr>
            <a:lvl6pPr marL="2743200" lvl="5" indent="-3111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4375" y="101135"/>
            <a:ext cx="1271060" cy="39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 descr="Graphical user interface,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3613" y="4650560"/>
            <a:ext cx="2074468" cy="4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>
  <p:cSld name="Em branco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-223217" y="-443594"/>
            <a:ext cx="9699222" cy="1383786"/>
            <a:chOff x="65233" y="-705343"/>
            <a:chExt cx="12932282" cy="1845047"/>
          </a:xfrm>
        </p:grpSpPr>
        <p:pic>
          <p:nvPicPr>
            <p:cNvPr id="77" name="Google Shape;77;p16" descr="Escudo com visto com preenchimento sólid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853735">
              <a:off x="4280389" y="-312363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682491">
              <a:off x="10358032" y="-1062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6" descr="Chave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51063">
              <a:off x="8870285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68134" y="218383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6" descr="Distintivo de colaborador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16394">
              <a:off x="5428027" y="-592405"/>
              <a:ext cx="914400" cy="934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6" descr="Câmara de segurança com preenchimento sólid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350043" y="-316068"/>
              <a:ext cx="1164532" cy="1164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4038">
              <a:off x="8490699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286766">
              <a:off x="5261874" y="255627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283759" y="352891"/>
              <a:ext cx="516769" cy="516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210134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6" descr="Distintivo de colaborador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2709072">
              <a:off x="7683310" y="-12917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6" descr="Escudo com visto com preenchimento sólid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829794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 descr="Escudo com visto com preenchimento sólid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853735">
              <a:off x="11777274" y="-168640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682491">
              <a:off x="2878531" y="2747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6" descr="Chave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51063">
              <a:off x="1390784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265019" y="324006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6" descr="Distintivo de colaborador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16394">
              <a:off x="11089368" y="-467926"/>
              <a:ext cx="789585" cy="80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6" descr="Câmara de segurança com preenchimento sólid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96178" y="-376463"/>
              <a:ext cx="771345" cy="7713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4038">
              <a:off x="1011198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30633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6" descr="Distintivo de colaborador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2709072">
              <a:off x="254609" y="3592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6" descr="Escudo com visto com preenchimento sólid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350293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6"/>
          <p:cNvGrpSpPr/>
          <p:nvPr/>
        </p:nvGrpSpPr>
        <p:grpSpPr>
          <a:xfrm>
            <a:off x="85726" y="98288"/>
            <a:ext cx="1107128" cy="80990"/>
            <a:chOff x="1045641" y="1497309"/>
            <a:chExt cx="1476169" cy="108000"/>
          </a:xfrm>
        </p:grpSpPr>
        <p:pic>
          <p:nvPicPr>
            <p:cNvPr id="100" name="Google Shape;100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41094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45641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63200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827453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41381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022906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18359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436547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6"/>
          <p:cNvGrpSpPr/>
          <p:nvPr/>
        </p:nvGrpSpPr>
        <p:grpSpPr>
          <a:xfrm>
            <a:off x="0" y="4928821"/>
            <a:ext cx="9144010" cy="215470"/>
            <a:chOff x="0" y="6571760"/>
            <a:chExt cx="12192000" cy="287293"/>
          </a:xfrm>
        </p:grpSpPr>
        <p:sp>
          <p:nvSpPr>
            <p:cNvPr id="109" name="Google Shape;109;p16"/>
            <p:cNvSpPr/>
            <p:nvPr/>
          </p:nvSpPr>
          <p:spPr>
            <a:xfrm>
              <a:off x="9692640" y="6571760"/>
              <a:ext cx="2499360" cy="286240"/>
            </a:xfrm>
            <a:prstGeom prst="rect">
              <a:avLst/>
            </a:prstGeom>
            <a:solidFill>
              <a:srgbClr val="9287CB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0" y="6571760"/>
              <a:ext cx="5338762" cy="287293"/>
            </a:xfrm>
            <a:prstGeom prst="rect">
              <a:avLst/>
            </a:prstGeom>
            <a:solidFill>
              <a:srgbClr val="0F0D1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1E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338763" y="6571760"/>
              <a:ext cx="4353877" cy="28729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dt" idx="10"/>
          </p:nvPr>
        </p:nvSpPr>
        <p:spPr>
          <a:xfrm>
            <a:off x="4004076" y="4928820"/>
            <a:ext cx="3268269" cy="21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ftr" idx="11"/>
          </p:nvPr>
        </p:nvSpPr>
        <p:spPr>
          <a:xfrm>
            <a:off x="0" y="4928819"/>
            <a:ext cx="4004075" cy="21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084616" y="4934881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569372" y="304038"/>
            <a:ext cx="7808826" cy="34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17142B"/>
              </a:buClr>
              <a:buSzPts val="1300"/>
              <a:buFont typeface="Montserrat"/>
              <a:buNone/>
              <a:defRPr b="1">
                <a:solidFill>
                  <a:srgbClr val="17142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efault">
  <p:cSld name="1_Defaul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93631" y="4803914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981077" y="927101"/>
            <a:ext cx="7635883" cy="34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505744" y="4923184"/>
            <a:ext cx="4063241" cy="220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000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700"/>
              <a:buFont typeface="Arial"/>
              <a:buNone/>
            </a:pPr>
            <a:r>
              <a:rPr lang="pt-PT" sz="700" b="0" i="0" u="none" strike="noStrike" cap="non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2022, Instituto de Telecomunicações</a:t>
            </a:r>
            <a:endParaRPr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629841" y="576971"/>
            <a:ext cx="7886709" cy="89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629842" y="1564000"/>
            <a:ext cx="3868345" cy="55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sz="1800" b="1"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sz="1300" b="1"/>
            </a:lvl3pPr>
            <a:lvl4pPr marL="1828800" lvl="3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629842" y="2181934"/>
            <a:ext cx="3868345" cy="247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3"/>
          </p:nvPr>
        </p:nvSpPr>
        <p:spPr>
          <a:xfrm>
            <a:off x="4629155" y="1564000"/>
            <a:ext cx="3887395" cy="55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sz="1800" b="1"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sz="1300" b="1"/>
            </a:lvl3pPr>
            <a:lvl4pPr marL="1828800" lvl="3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4"/>
          </p:nvPr>
        </p:nvSpPr>
        <p:spPr>
          <a:xfrm>
            <a:off x="4629155" y="2181934"/>
            <a:ext cx="3887395" cy="247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0007" y="4908947"/>
            <a:ext cx="1159670" cy="208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6D05"/>
              </a:buClr>
              <a:buSzPts val="700"/>
              <a:buFont typeface="Arial"/>
              <a:buNone/>
            </a:pPr>
            <a:r>
              <a:rPr lang="pt-PT" sz="700" b="0" i="0" u="none" strike="noStrike" cap="none">
                <a:solidFill>
                  <a:srgbClr val="ED6D05"/>
                </a:solidFill>
                <a:latin typeface="Arial"/>
                <a:ea typeface="Arial"/>
                <a:cs typeface="Arial"/>
                <a:sym typeface="Arial"/>
              </a:rPr>
              <a:t>deimos-space.com</a:t>
            </a:r>
            <a:endParaRPr sz="700" b="0" i="0" u="none" strike="noStrike" cap="none">
              <a:solidFill>
                <a:srgbClr val="ED6D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643351" y="157936"/>
            <a:ext cx="7886709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5B"/>
              </a:buClr>
              <a:buSzPts val="1800"/>
              <a:buFont typeface="Encode Sans"/>
              <a:buNone/>
              <a:defRPr b="1" i="0"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628651" y="1167339"/>
            <a:ext cx="7886709" cy="352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8">
            <a:alphaModFix/>
          </a:blip>
          <a:srcRect b="76404"/>
          <a:stretch/>
        </p:blipFill>
        <p:spPr>
          <a:xfrm>
            <a:off x="1" y="3728820"/>
            <a:ext cx="9144009" cy="141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9">
            <a:alphaModFix/>
          </a:blip>
          <a:srcRect l="12423" t="12020"/>
          <a:stretch/>
        </p:blipFill>
        <p:spPr>
          <a:xfrm rot="5400000">
            <a:off x="6304688" y="-16733"/>
            <a:ext cx="2822587" cy="28560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982639" y="928049"/>
            <a:ext cx="7635929" cy="330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85132" y="4724071"/>
            <a:ext cx="1220606" cy="300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2843">
          <p15:clr>
            <a:srgbClr val="F26B43"/>
          </p15:clr>
        </p15:guide>
        <p15:guide id="5" pos="618">
          <p15:clr>
            <a:srgbClr val="F26B43"/>
          </p15:clr>
        </p15:guide>
        <p15:guide id="6" pos="5429">
          <p15:clr>
            <a:srgbClr val="F26B43"/>
          </p15:clr>
        </p15:guide>
        <p15:guide id="7" pos="2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p@ua.pt" TargetMode="External"/><Relationship Id="rId7" Type="http://schemas.openxmlformats.org/officeDocument/2006/relationships/hyperlink" Target="https://www.linkedin.com/company/quantum-communications-group-it-av/%E2%80%8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t.pt/Groups/Index/72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862" y="170302"/>
            <a:ext cx="7312404" cy="111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lang="pt-PT" sz="3300" b="1" i="0" u="none" strike="noStrike" cap="non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rPr>
              <a:t>Quantum Communications Group</a:t>
            </a:r>
            <a:endParaRPr sz="2400" b="1" i="0" u="none" strike="noStrike" cap="none">
              <a:solidFill>
                <a:srgbClr val="4451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706032" y="1289277"/>
            <a:ext cx="1933213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lang="pt-PT" sz="1500" b="1" i="0" u="none" strike="noStrike" cap="non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Coordinator:</a:t>
            </a:r>
            <a:endParaRPr sz="1000"/>
          </a:p>
        </p:txBody>
      </p:sp>
      <p:sp>
        <p:nvSpPr>
          <p:cNvPr id="139" name="Google Shape;139;p20"/>
          <p:cNvSpPr/>
          <p:nvPr/>
        </p:nvSpPr>
        <p:spPr>
          <a:xfrm>
            <a:off x="5712285" y="2138883"/>
            <a:ext cx="167596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lang="pt-PT" sz="1500" b="1" i="0" u="none" strike="noStrike" cap="non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Websites: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715828" y="1497652"/>
            <a:ext cx="2102744" cy="7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lang="pt-PT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Armando Nolasco Pinto 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lang="pt-PT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anp@ua.pt</a:t>
            </a:r>
            <a:endParaRPr lang="pt-PT" sz="10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914" y="172441"/>
            <a:ext cx="849703" cy="489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 descr="Qr cod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97421" y="2195382"/>
            <a:ext cx="1040563" cy="986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5704288" y="2414208"/>
            <a:ext cx="138530" cy="29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776984" y="2445797"/>
            <a:ext cx="2113504" cy="45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pt-PT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https://www.it.pt/Groups/Index/72</a:t>
            </a:r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Arial"/>
              <a:buNone/>
            </a:pPr>
            <a:r>
              <a:rPr lang="pt-PT" sz="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pt-PT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lang="pt-PT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https://www.linkedin.com/company/quantum-communications-group-it-av/</a:t>
            </a:r>
            <a:endParaRPr sz="1000"/>
          </a:p>
        </p:txBody>
      </p:sp>
      <p:sp>
        <p:nvSpPr>
          <p:cNvPr id="145" name="Google Shape;145;p20"/>
          <p:cNvSpPr txBox="1"/>
          <p:nvPr/>
        </p:nvSpPr>
        <p:spPr>
          <a:xfrm>
            <a:off x="1082628" y="1209900"/>
            <a:ext cx="41205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t" anchorCtr="0">
            <a:noAutofit/>
          </a:bodyPr>
          <a:lstStyle/>
          <a:p>
            <a:pPr>
              <a:buClr>
                <a:srgbClr val="44515F"/>
              </a:buClr>
              <a:buSzPts val="3300"/>
            </a:pPr>
            <a:r>
              <a:rPr lang="pt-PT" sz="2800" b="1" err="1">
                <a:solidFill>
                  <a:srgbClr val="44515F"/>
                </a:solidFill>
              </a:rPr>
              <a:t>Weekly</a:t>
            </a:r>
            <a:r>
              <a:rPr lang="pt-PT" sz="2800" b="1">
                <a:solidFill>
                  <a:srgbClr val="44515F"/>
                </a:solidFill>
              </a:rPr>
              <a:t> </a:t>
            </a:r>
            <a:r>
              <a:rPr lang="pt-PT" sz="2800" b="1" err="1">
                <a:solidFill>
                  <a:srgbClr val="44515F"/>
                </a:solidFill>
              </a:rPr>
              <a:t>report</a:t>
            </a:r>
            <a:r>
              <a:rPr lang="pt-PT" sz="2800" b="1">
                <a:solidFill>
                  <a:srgbClr val="44515F"/>
                </a:solidFill>
              </a:rPr>
              <a:t> </a:t>
            </a:r>
            <a:endParaRPr sz="2000" b="1">
              <a:solidFill>
                <a:srgbClr val="44515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EB4F-90ED-2954-4664-8A3D8070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Saved keys</a:t>
            </a:r>
          </a:p>
        </p:txBody>
      </p:sp>
      <p:pic>
        <p:nvPicPr>
          <p:cNvPr id="4" name="Picture 3" descr="A computer screen shot of a blue background with white letters&#10;&#10;Description automatically generated">
            <a:extLst>
              <a:ext uri="{FF2B5EF4-FFF2-40B4-BE49-F238E27FC236}">
                <a16:creationId xmlns:a16="http://schemas.microsoft.com/office/drawing/2014/main" id="{2D52ECB0-6F05-D45C-0464-F8B0F21F4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04" y="638864"/>
            <a:ext cx="5295900" cy="3067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B66C73-CDB8-3248-E1C7-6F9D30DCA2F1}"/>
              </a:ext>
            </a:extLst>
          </p:cNvPr>
          <p:cNvSpPr txBox="1"/>
          <p:nvPr/>
        </p:nvSpPr>
        <p:spPr>
          <a:xfrm>
            <a:off x="327025" y="3708400"/>
            <a:ext cx="17510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Calibri"/>
                <a:cs typeface="Calibri"/>
              </a:rPr>
              <a:t>KeyChunkSize</a:t>
            </a:r>
            <a:r>
              <a:rPr lang="en-US">
                <a:ea typeface="Calibri"/>
                <a:cs typeface="Calibri"/>
              </a:rPr>
              <a:t>: 50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5EC1D-DF7A-8CD8-8642-29CA8B7A1A9E}"/>
              </a:ext>
            </a:extLst>
          </p:cNvPr>
          <p:cNvSpPr txBox="1"/>
          <p:nvPr/>
        </p:nvSpPr>
        <p:spPr>
          <a:xfrm>
            <a:off x="5772150" y="708025"/>
            <a:ext cx="27432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Calibri"/>
                <a:cs typeface="Calibri"/>
              </a:rPr>
              <a:t>The KMS is saving keys with index, by type (symmetric / oblivious) and format (ASCII / b64)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899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1386-1053-335A-A53C-0E2CDA91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North Interface</a:t>
            </a:r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B8563C80-843F-0B78-7D66-DF222584E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528" y="638042"/>
            <a:ext cx="3830117" cy="4187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A2D478-2248-8EAA-B505-906C9EB601B1}"/>
              </a:ext>
            </a:extLst>
          </p:cNvPr>
          <p:cNvSpPr txBox="1"/>
          <p:nvPr/>
        </p:nvSpPr>
        <p:spPr>
          <a:xfrm>
            <a:off x="327025" y="731838"/>
            <a:ext cx="437038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Calibri"/>
                <a:cs typeface="Calibri"/>
              </a:rPr>
              <a:t>North Interface present in KMS. Works as the South Interface but in Pull mode.</a:t>
            </a:r>
            <a:br>
              <a:rPr lang="en-US" sz="1600">
                <a:ea typeface="Calibri"/>
                <a:cs typeface="Calibri"/>
              </a:rPr>
            </a:br>
            <a:r>
              <a:rPr lang="en-US" sz="1600">
                <a:ea typeface="Calibri"/>
                <a:cs typeface="Calibri"/>
              </a:rPr>
              <a:t>It connects to an App and sends the keys requested by the App.</a:t>
            </a:r>
          </a:p>
        </p:txBody>
      </p:sp>
    </p:spTree>
    <p:extLst>
      <p:ext uri="{BB962C8B-B14F-4D97-AF65-F5344CB8AC3E}">
        <p14:creationId xmlns:p14="http://schemas.microsoft.com/office/powerpoint/2010/main" val="71832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3AB5-5EF1-77B0-19D8-DF81A4EC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Synchronization Block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4F715-F299-0D8B-4F85-024B338DC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182" y="3256694"/>
            <a:ext cx="8964164" cy="1044930"/>
          </a:xfrm>
        </p:spPr>
        <p:txBody>
          <a:bodyPr/>
          <a:lstStyle/>
          <a:p>
            <a:r>
              <a:rPr lang="en-US" sz="1400" b="1" err="1">
                <a:solidFill>
                  <a:schemeClr val="tx1"/>
                </a:solidFill>
                <a:latin typeface="Book Antiqua"/>
              </a:rPr>
              <a:t>Key_Sync</a:t>
            </a:r>
            <a:r>
              <a:rPr lang="en-US" sz="1400" b="1">
                <a:solidFill>
                  <a:schemeClr val="tx1"/>
                </a:solidFill>
                <a:latin typeface="Book Antiqua"/>
              </a:rPr>
              <a:t> Message( URI &amp;source,  URI &amp;destination,  Status </a:t>
            </a:r>
            <a:r>
              <a:rPr lang="en-US" sz="1400" b="1" err="1">
                <a:solidFill>
                  <a:schemeClr val="tx1"/>
                </a:solidFill>
                <a:latin typeface="Book Antiqua"/>
              </a:rPr>
              <a:t>status</a:t>
            </a:r>
            <a:r>
              <a:rPr lang="en-US" sz="1400" b="1">
                <a:solidFill>
                  <a:schemeClr val="tx1"/>
                </a:solidFill>
                <a:latin typeface="Book Antiqua"/>
              </a:rPr>
              <a:t>, unsigned int index, QoS &amp;</a:t>
            </a:r>
            <a:r>
              <a:rPr lang="en-US" sz="1400" b="1" err="1">
                <a:solidFill>
                  <a:schemeClr val="tx1"/>
                </a:solidFill>
                <a:latin typeface="Book Antiqua"/>
              </a:rPr>
              <a:t>qos</a:t>
            </a:r>
            <a:r>
              <a:rPr lang="en-US" sz="1400" b="1">
                <a:solidFill>
                  <a:schemeClr val="tx1"/>
                </a:solidFill>
                <a:latin typeface="Book Antiqua"/>
              </a:rPr>
              <a:t>){</a:t>
            </a:r>
            <a:endParaRPr lang="en-US" sz="1400">
              <a:solidFill>
                <a:schemeClr val="tx1"/>
              </a:solidFill>
              <a:latin typeface="Book Antiqua"/>
            </a:endParaRPr>
          </a:p>
          <a:p>
            <a:r>
              <a:rPr lang="en-US" sz="1400">
                <a:solidFill>
                  <a:schemeClr val="tx1"/>
                </a:solidFill>
                <a:latin typeface="Book Antiqua"/>
              </a:rPr>
              <a:t>{"command", "KEY_SYNC"}, {"data", { {"source", source}, {"destination", destination}, {"</a:t>
            </a:r>
            <a:r>
              <a:rPr lang="en-US" sz="1400" err="1">
                <a:solidFill>
                  <a:schemeClr val="tx1"/>
                </a:solidFill>
                <a:latin typeface="Book Antiqua"/>
              </a:rPr>
              <a:t>qos</a:t>
            </a:r>
            <a:r>
              <a:rPr lang="en-US" sz="1400">
                <a:solidFill>
                  <a:schemeClr val="tx1"/>
                </a:solidFill>
                <a:latin typeface="Book Antiqua"/>
              </a:rPr>
              <a:t>", { {"</a:t>
            </a:r>
            <a:r>
              <a:rPr lang="en-US" sz="1400" err="1">
                <a:solidFill>
                  <a:schemeClr val="tx1"/>
                </a:solidFill>
                <a:latin typeface="Book Antiqua"/>
              </a:rPr>
              <a:t>key_type</a:t>
            </a:r>
            <a:r>
              <a:rPr lang="en-US" sz="1400">
                <a:solidFill>
                  <a:schemeClr val="tx1"/>
                </a:solidFill>
                <a:latin typeface="Book Antiqua"/>
              </a:rPr>
              <a:t>", </a:t>
            </a:r>
            <a:r>
              <a:rPr lang="en-US" sz="1400" err="1">
                <a:solidFill>
                  <a:schemeClr val="tx1"/>
                </a:solidFill>
                <a:latin typeface="Book Antiqua"/>
              </a:rPr>
              <a:t>qos.key_type</a:t>
            </a:r>
            <a:r>
              <a:rPr lang="en-US" sz="1400">
                <a:solidFill>
                  <a:schemeClr val="tx1"/>
                </a:solidFill>
                <a:latin typeface="Book Antiqua"/>
              </a:rPr>
              <a:t>}, {"</a:t>
            </a:r>
            <a:r>
              <a:rPr lang="en-US" sz="1400" err="1">
                <a:solidFill>
                  <a:schemeClr val="tx1"/>
                </a:solidFill>
                <a:latin typeface="Book Antiqua"/>
              </a:rPr>
              <a:t>key_chunk_size</a:t>
            </a:r>
            <a:r>
              <a:rPr lang="en-US" sz="1400">
                <a:solidFill>
                  <a:schemeClr val="tx1"/>
                </a:solidFill>
                <a:latin typeface="Book Antiqua"/>
              </a:rPr>
              <a:t>", </a:t>
            </a:r>
            <a:r>
              <a:rPr lang="en-US" sz="1400" err="1">
                <a:solidFill>
                  <a:schemeClr val="tx1"/>
                </a:solidFill>
                <a:latin typeface="Book Antiqua"/>
              </a:rPr>
              <a:t>qos.key_chunk_size</a:t>
            </a:r>
            <a:r>
              <a:rPr lang="en-US" sz="1400">
                <a:solidFill>
                  <a:schemeClr val="tx1"/>
                </a:solidFill>
                <a:latin typeface="Book Antiqua"/>
              </a:rPr>
              <a:t>}, } }, }, }, {"status", status}, {"index", index},</a:t>
            </a:r>
            <a:r>
              <a:rPr lang="en-US" sz="1400" b="1">
                <a:solidFill>
                  <a:schemeClr val="tx1"/>
                </a:solidFill>
                <a:latin typeface="Book Antiqua"/>
              </a:rPr>
              <a:t> </a:t>
            </a:r>
            <a:endParaRPr lang="en-US" sz="1400">
              <a:solidFill>
                <a:schemeClr val="tx1"/>
              </a:solidFill>
              <a:latin typeface="Book Antiqua"/>
            </a:endParaRPr>
          </a:p>
          <a:p>
            <a:r>
              <a:rPr lang="en-US" sz="1400" b="1">
                <a:solidFill>
                  <a:schemeClr val="tx1"/>
                </a:solidFill>
                <a:latin typeface="Book Antiqua"/>
              </a:rPr>
              <a:t>};</a:t>
            </a:r>
            <a:endParaRPr lang="en-US" sz="1400">
              <a:solidFill>
                <a:schemeClr val="tx1"/>
              </a:solidFill>
              <a:latin typeface="Book Antiqua"/>
            </a:endParaRP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AAB359C6-026F-F91F-D29D-9AE534500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82" y="832053"/>
            <a:ext cx="8627985" cy="20090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1528118"/>
      </p:ext>
    </p:extLst>
  </p:cSld>
  <p:clrMapOvr>
    <a:masterClrMapping/>
  </p:clrMapOvr>
</p:sld>
</file>

<file path=ppt/theme/theme1.xml><?xml version="1.0" encoding="utf-8"?>
<a:theme xmlns:a="http://schemas.openxmlformats.org/drawingml/2006/main" name="link 2001">
  <a:themeElements>
    <a:clrScheme name="IT-COLORS">
      <a:dk1>
        <a:srgbClr val="14191C"/>
      </a:dk1>
      <a:lt1>
        <a:srgbClr val="FFFFFF"/>
      </a:lt1>
      <a:dk2>
        <a:srgbClr val="201B3A"/>
      </a:dk2>
      <a:lt2>
        <a:srgbClr val="F5F3EE"/>
      </a:lt2>
      <a:accent1>
        <a:srgbClr val="074B8E"/>
      </a:accent1>
      <a:accent2>
        <a:srgbClr val="6E8BC5"/>
      </a:accent2>
      <a:accent3>
        <a:srgbClr val="455D9D"/>
      </a:accent3>
      <a:accent4>
        <a:srgbClr val="6A1236"/>
      </a:accent4>
      <a:accent5>
        <a:srgbClr val="310E2E"/>
      </a:accent5>
      <a:accent6>
        <a:srgbClr val="CE193F"/>
      </a:accent6>
      <a:hlink>
        <a:srgbClr val="9E9E9E"/>
      </a:hlink>
      <a:folHlink>
        <a:srgbClr val="9E94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ad517c4-ad21-48db-8d87-673b4dbf478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E0AD84E835BE41814B3CC46BD5AF36" ma:contentTypeVersion="11" ma:contentTypeDescription="Create a new document." ma:contentTypeScope="" ma:versionID="0b1757bbef07573fe149f4ad51c7e19d">
  <xsd:schema xmlns:xsd="http://www.w3.org/2001/XMLSchema" xmlns:xs="http://www.w3.org/2001/XMLSchema" xmlns:p="http://schemas.microsoft.com/office/2006/metadata/properties" xmlns:ns3="fad517c4-ad21-48db-8d87-673b4dbf478e" targetNamespace="http://schemas.microsoft.com/office/2006/metadata/properties" ma:root="true" ma:fieldsID="12909495663e45d066626fa06dfd4f33" ns3:_="">
    <xsd:import namespace="fad517c4-ad21-48db-8d87-673b4dbf47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517c4-ad21-48db-8d87-673b4dbf4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246EF9-C2FA-4726-8DEF-4E2DDFE5CC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01D862-7D4E-4DA5-B058-6E77E3218153}">
  <ds:schemaRefs>
    <ds:schemaRef ds:uri="fad517c4-ad21-48db-8d87-673b4dbf478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ECAC084-370E-4C5F-B9C6-B91F94BACAE6}">
  <ds:schemaRefs>
    <ds:schemaRef ds:uri="fad517c4-ad21-48db-8d87-673b4dbf47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link 2001</vt:lpstr>
      <vt:lpstr>PowerPoint Presentation</vt:lpstr>
      <vt:lpstr>Saved keys</vt:lpstr>
      <vt:lpstr>North Interface</vt:lpstr>
      <vt:lpstr>Key Synchronization Block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3</cp:revision>
  <dcterms:modified xsi:type="dcterms:W3CDTF">2024-04-29T23:54:28Z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0x010100E8E0AD84E835BE41814B3CC46BD5AF36</vt:lpwstr>
  </property>
</Properties>
</file>