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Encode Sans"/>
      <p:regular r:id="rId20"/>
      <p:bold r:id="rId21"/>
    </p:embeddedFont>
    <p:embeddedFont>
      <p:font typeface="Montserrat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-regular.fntdata"/><Relationship Id="rId11" Type="http://schemas.openxmlformats.org/officeDocument/2006/relationships/slide" Target="slides/slide5.xml"/><Relationship Id="rId22" Type="http://schemas.openxmlformats.org/officeDocument/2006/relationships/font" Target="fonts/Montserrat-bold.fntdata"/><Relationship Id="rId10" Type="http://schemas.openxmlformats.org/officeDocument/2006/relationships/slide" Target="slides/slide4.xml"/><Relationship Id="rId21" Type="http://schemas.openxmlformats.org/officeDocument/2006/relationships/font" Target="fonts/Encode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8e1ff9fa_2_83:notes"/>
          <p:cNvSpPr/>
          <p:nvPr>
            <p:ph idx="2" type="sldImg"/>
          </p:nvPr>
        </p:nvSpPr>
        <p:spPr>
          <a:xfrm>
            <a:off x="381394" y="685800"/>
            <a:ext cx="60952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a8e1ff9fa_2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af0da17c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af0da17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777ff40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777ff40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af0da17c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af0da17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a404a93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a404a93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af0da17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af0da17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777ff40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777ff40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d997e634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d997e63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a8e1ff9f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a8e1ff9f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d997e634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d997e634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af0da17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af0da17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0d0ab88c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0d0ab88c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777ff40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777ff40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68894" l="0" r="0" t="1"/>
          <a:stretch/>
        </p:blipFill>
        <p:spPr>
          <a:xfrm>
            <a:off x="1" y="3278663"/>
            <a:ext cx="9144009" cy="1864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_base_5.png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89" y="1605205"/>
            <a:ext cx="641748" cy="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0" y="1793537"/>
            <a:ext cx="854806" cy="27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6476" y="3116496"/>
            <a:ext cx="3066307" cy="7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1692323" y="388965"/>
            <a:ext cx="6594259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2400"/>
              <a:buFont typeface="Arial"/>
              <a:buNone/>
              <a:defRPr sz="2400">
                <a:solidFill>
                  <a:srgbClr val="4451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692279" y="1702045"/>
            <a:ext cx="6594482" cy="13782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4515F"/>
              </a:buClr>
              <a:buSzPts val="1500"/>
              <a:buFont typeface="Arial"/>
              <a:buNone/>
              <a:defRPr sz="1500">
                <a:solidFill>
                  <a:srgbClr val="44515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139784" y="4746409"/>
            <a:ext cx="759001" cy="2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500"/>
              <a:buFont typeface="Arial"/>
              <a:buNone/>
            </a:pP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2018, </a:t>
            </a:r>
            <a:b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Instituto de Telecomunicações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5627" y="3974990"/>
            <a:ext cx="2466380" cy="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980948" y="926306"/>
            <a:ext cx="7638063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/>
            </a:lvl1pPr>
            <a:lvl2pPr indent="-3111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/>
            </a:lvl2pPr>
            <a:lvl3pPr indent="-3746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4375" y="101135"/>
            <a:ext cx="1271060" cy="394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613" y="4650560"/>
            <a:ext cx="2074468" cy="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-223217" y="-443594"/>
            <a:ext cx="9699222" cy="1383786"/>
            <a:chOff x="65233" y="-705343"/>
            <a:chExt cx="12932282" cy="1845047"/>
          </a:xfrm>
        </p:grpSpPr>
        <p:pic>
          <p:nvPicPr>
            <p:cNvPr descr="Escudo com visto com preenchimento sólido" id="77" name="Google Shape;7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4280389" y="-312363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78" name="Google Shape;7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10358032" y="-106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79" name="Google Shape;7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8870285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0" name="Google Shape;80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68134" y="218383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1" name="Google Shape;8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5428027" y="-592405"/>
              <a:ext cx="914400" cy="93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82" name="Google Shape;82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50043" y="-316068"/>
              <a:ext cx="1164532" cy="1164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3" name="Google Shape;8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8490699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4" name="Google Shape;8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86766">
              <a:off x="5261874" y="255627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5" name="Google Shape;8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83759" y="352891"/>
              <a:ext cx="516769" cy="516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6" name="Google Shape;8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0134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7" name="Google Shape;8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7683310" y="-12917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8" name="Google Shape;8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829794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9" name="Google Shape;89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11777274" y="-168640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0" name="Google Shape;9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2878531" y="274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91" name="Google Shape;9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1390784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2" name="Google Shape;9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65019" y="324006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3" name="Google Shape;93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11089368" y="-467926"/>
              <a:ext cx="789585" cy="80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94" name="Google Shape;94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96178" y="-376463"/>
              <a:ext cx="771345" cy="771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1011198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6" name="Google Shape;9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33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7" name="Google Shape;9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254609" y="359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98" name="Google Shape;9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350293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85726" y="98288"/>
            <a:ext cx="1107128" cy="80990"/>
            <a:chOff x="1045641" y="1497309"/>
            <a:chExt cx="1476169" cy="108000"/>
          </a:xfrm>
        </p:grpSpPr>
        <p:pic>
          <p:nvPicPr>
            <p:cNvPr descr="Círculos 100% com preenchimento sólido" id="100" name="Google Shape;100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1094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1" name="Google Shape;101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45641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2" name="Google Shape;102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3200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3" name="Google Shape;103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27453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4" name="Google Shape;104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1381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5" name="Google Shape;105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22906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6" name="Google Shape;106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18359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7" name="Google Shape;107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36547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0" y="4928821"/>
            <a:ext cx="9144010" cy="215470"/>
            <a:chOff x="0" y="6571760"/>
            <a:chExt cx="12192000" cy="287293"/>
          </a:xfrm>
        </p:grpSpPr>
        <p:sp>
          <p:nvSpPr>
            <p:cNvPr id="109" name="Google Shape;109;p16"/>
            <p:cNvSpPr/>
            <p:nvPr/>
          </p:nvSpPr>
          <p:spPr>
            <a:xfrm>
              <a:off x="9692640" y="6571760"/>
              <a:ext cx="2499360" cy="286240"/>
            </a:xfrm>
            <a:prstGeom prst="rect">
              <a:avLst/>
            </a:prstGeom>
            <a:solidFill>
              <a:srgbClr val="9287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571760"/>
              <a:ext cx="5338762" cy="287293"/>
            </a:xfrm>
            <a:prstGeom prst="rect">
              <a:avLst/>
            </a:prstGeom>
            <a:solidFill>
              <a:srgbClr val="0F0D1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1E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38763" y="6571760"/>
              <a:ext cx="4353877" cy="2872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004076" y="4928820"/>
            <a:ext cx="3268269" cy="2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0" y="4928819"/>
            <a:ext cx="4004075" cy="214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084616" y="4934881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69372" y="304038"/>
            <a:ext cx="7808826" cy="3431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Font typeface="Montserrat"/>
              <a:buNone/>
              <a:defRPr b="1">
                <a:solidFill>
                  <a:srgbClr val="1714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">
  <p:cSld name="1_Defaul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93631" y="4803914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981077" y="927101"/>
            <a:ext cx="7635883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505744" y="4923184"/>
            <a:ext cx="4063241" cy="220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2022, Instituto de Telecomunicações</a:t>
            </a:r>
            <a:endParaRPr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629841" y="576971"/>
            <a:ext cx="7886709" cy="892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29842" y="1564000"/>
            <a:ext cx="386834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629842" y="2181934"/>
            <a:ext cx="386834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3" type="body"/>
          </p:nvPr>
        </p:nvSpPr>
        <p:spPr>
          <a:xfrm>
            <a:off x="4629155" y="1564000"/>
            <a:ext cx="388739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7" name="Google Shape;127;p18"/>
          <p:cNvSpPr txBox="1"/>
          <p:nvPr>
            <p:ph idx="4" type="body"/>
          </p:nvPr>
        </p:nvSpPr>
        <p:spPr>
          <a:xfrm>
            <a:off x="4629155" y="2181934"/>
            <a:ext cx="388739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7" y="4908947"/>
            <a:ext cx="1159670" cy="2083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6D05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ED6D05"/>
                </a:solidFill>
                <a:latin typeface="Arial"/>
                <a:ea typeface="Arial"/>
                <a:cs typeface="Arial"/>
                <a:sym typeface="Arial"/>
              </a:rPr>
              <a:t>deimos-space.com</a:t>
            </a:r>
            <a:endParaRPr b="0" i="0" sz="700" u="none" cap="none" strike="noStrike">
              <a:solidFill>
                <a:srgbClr val="ED6D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643351" y="157936"/>
            <a:ext cx="788670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B"/>
              </a:buClr>
              <a:buSzPts val="1800"/>
              <a:buFont typeface="Encode Sans"/>
              <a:buNone/>
              <a:defRPr b="1" i="0"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1" y="1167339"/>
            <a:ext cx="7886709" cy="35261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76404" l="0" r="0" t="0"/>
          <a:stretch/>
        </p:blipFill>
        <p:spPr>
          <a:xfrm>
            <a:off x="1" y="3728820"/>
            <a:ext cx="9144009" cy="141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12423" r="0" t="12020"/>
          <a:stretch/>
        </p:blipFill>
        <p:spPr>
          <a:xfrm rot="5400000">
            <a:off x="6304688" y="-16733"/>
            <a:ext cx="2822587" cy="28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982639" y="928049"/>
            <a:ext cx="7635929" cy="330958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32" y="4724071"/>
            <a:ext cx="1220606" cy="3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2843">
          <p15:clr>
            <a:srgbClr val="F26B43"/>
          </p15:clr>
        </p15:guide>
        <p15:guide id="5" pos="618">
          <p15:clr>
            <a:srgbClr val="F26B43"/>
          </p15:clr>
        </p15:guide>
        <p15:guide id="6" pos="5429">
          <p15:clr>
            <a:srgbClr val="F26B43"/>
          </p15:clr>
        </p15:guide>
        <p15:guide id="7" pos="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hyperlink" Target="https://www.it.pt/Groups/Index/72" TargetMode="External"/><Relationship Id="rId6" Type="http://schemas.openxmlformats.org/officeDocument/2006/relationships/hyperlink" Target="https://www.linkedin.com/company/quantum-communications-group-it-av/%E2%80%8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306607" y="-282585"/>
            <a:ext cx="7312404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i="0" lang="pt-PT" sz="33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Quantum Communications Group</a:t>
            </a:r>
            <a:endParaRPr b="1" i="0" sz="2400" u="none" cap="none" strike="noStrike">
              <a:solidFill>
                <a:srgbClr val="4451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06032" y="1289277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Coordinator:</a:t>
            </a:r>
            <a:endParaRPr sz="1000"/>
          </a:p>
        </p:txBody>
      </p:sp>
      <p:sp>
        <p:nvSpPr>
          <p:cNvPr id="139" name="Google Shape;139;p20"/>
          <p:cNvSpPr/>
          <p:nvPr/>
        </p:nvSpPr>
        <p:spPr>
          <a:xfrm>
            <a:off x="5712285" y="2138883"/>
            <a:ext cx="1675964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Websites: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705045" y="1497652"/>
            <a:ext cx="2113527" cy="5316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Armando Nolasco Pinto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anp@ua.pt</a:t>
            </a:r>
            <a:endParaRPr sz="10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14" y="394691"/>
            <a:ext cx="849703" cy="489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r code&#10;&#10;Description automatically generated"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7421" y="2195382"/>
            <a:ext cx="1040563" cy="9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704288" y="2414208"/>
            <a:ext cx="138530" cy="2911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776984" y="2445797"/>
            <a:ext cx="2113504" cy="4501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https://www.it.pt/Groups/Index/72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</a:pPr>
            <a:r>
              <a:rPr b="0" i="0" lang="pt-PT" sz="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b="0" i="0" lang="pt-PT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https://www.linkedin.com/company/quantum-communications-group-it-av/</a:t>
            </a:r>
            <a:endParaRPr sz="1000"/>
          </a:p>
        </p:txBody>
      </p:sp>
      <p:sp>
        <p:nvSpPr>
          <p:cNvPr id="145" name="Google Shape;145;p20"/>
          <p:cNvSpPr txBox="1"/>
          <p:nvPr/>
        </p:nvSpPr>
        <p:spPr>
          <a:xfrm>
            <a:off x="1082628" y="1289275"/>
            <a:ext cx="41205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lang="pt-PT" sz="2800">
                <a:solidFill>
                  <a:srgbClr val="44515F"/>
                </a:solidFill>
              </a:rPr>
              <a:t>Key Relay</a:t>
            </a:r>
            <a:endParaRPr b="1" sz="2000">
              <a:solidFill>
                <a:srgbClr val="44515F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082632" y="2138927"/>
            <a:ext cx="193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lang="pt-PT" sz="1500">
                <a:solidFill>
                  <a:srgbClr val="05386A"/>
                </a:solidFill>
              </a:rPr>
              <a:t>Diogo Matos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980949" y="926300"/>
            <a:ext cx="3795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The base idea is to </a:t>
            </a:r>
            <a:r>
              <a:rPr lang="pt-PT">
                <a:solidFill>
                  <a:srgbClr val="0070C0"/>
                </a:solidFill>
              </a:rPr>
              <a:t>divide</a:t>
            </a:r>
            <a:r>
              <a:rPr lang="pt-PT">
                <a:solidFill>
                  <a:srgbClr val="0070C0"/>
                </a:solidFill>
              </a:rPr>
              <a:t> the key to be relayed into n equally sized keys and send them </a:t>
            </a:r>
            <a:r>
              <a:rPr lang="pt-PT">
                <a:solidFill>
                  <a:srgbClr val="0070C0"/>
                </a:solidFill>
              </a:rPr>
              <a:t>through</a:t>
            </a:r>
            <a:r>
              <a:rPr lang="pt-PT">
                <a:solidFill>
                  <a:srgbClr val="0070C0"/>
                </a:solidFill>
              </a:rPr>
              <a:t> </a:t>
            </a:r>
            <a:r>
              <a:rPr lang="pt-PT">
                <a:solidFill>
                  <a:srgbClr val="0070C0"/>
                </a:solidFill>
              </a:rPr>
              <a:t>stochastic</a:t>
            </a:r>
            <a:r>
              <a:rPr lang="pt-PT">
                <a:solidFill>
                  <a:srgbClr val="0070C0"/>
                </a:solidFill>
              </a:rPr>
              <a:t> routes.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The number of nodes on everage that need to be </a:t>
            </a:r>
            <a:r>
              <a:rPr lang="pt-PT">
                <a:solidFill>
                  <a:srgbClr val="0070C0"/>
                </a:solidFill>
              </a:rPr>
              <a:t>corrupted</a:t>
            </a:r>
            <a:r>
              <a:rPr lang="pt-PT">
                <a:solidFill>
                  <a:srgbClr val="0070C0"/>
                </a:solidFill>
              </a:rPr>
              <a:t> in order to unveil the key increments as the number of sub-keys and </a:t>
            </a:r>
            <a:r>
              <a:rPr lang="pt-PT">
                <a:solidFill>
                  <a:srgbClr val="0070C0"/>
                </a:solidFill>
              </a:rPr>
              <a:t>different</a:t>
            </a:r>
            <a:r>
              <a:rPr lang="pt-PT">
                <a:solidFill>
                  <a:srgbClr val="0070C0"/>
                </a:solidFill>
              </a:rPr>
              <a:t> unique routes arises.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PT">
                <a:solidFill>
                  <a:srgbClr val="0070C0"/>
                </a:solidFill>
              </a:rPr>
              <a:t>The </a:t>
            </a:r>
            <a:r>
              <a:rPr lang="pt-PT">
                <a:solidFill>
                  <a:srgbClr val="0070C0"/>
                </a:solidFill>
              </a:rPr>
              <a:t>process</a:t>
            </a:r>
            <a:r>
              <a:rPr lang="pt-PT">
                <a:solidFill>
                  <a:srgbClr val="0070C0"/>
                </a:solidFill>
              </a:rPr>
              <a:t> can be made in a </a:t>
            </a:r>
            <a:r>
              <a:rPr lang="pt-PT">
                <a:solidFill>
                  <a:srgbClr val="0070C0"/>
                </a:solidFill>
              </a:rPr>
              <a:t>bidirectionally</a:t>
            </a:r>
            <a:r>
              <a:rPr lang="pt-PT">
                <a:solidFill>
                  <a:srgbClr val="0070C0"/>
                </a:solidFill>
              </a:rPr>
              <a:t> manner in order to improve security</a:t>
            </a:r>
            <a:endParaRPr>
              <a:solidFill>
                <a:srgbClr val="0070C0"/>
              </a:solidFill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624" y="2000270"/>
            <a:ext cx="36290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980949" y="926300"/>
            <a:ext cx="3819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1300"/>
              <a:buChar char="●"/>
            </a:pPr>
            <a:r>
              <a:rPr lang="pt-PT">
                <a:solidFill>
                  <a:srgbClr val="0070C0"/>
                </a:solidFill>
              </a:rPr>
              <a:t>Alice divides her key into n sub-keys and sends each one </a:t>
            </a:r>
            <a:r>
              <a:rPr lang="pt-PT">
                <a:solidFill>
                  <a:srgbClr val="0070C0"/>
                </a:solidFill>
              </a:rPr>
              <a:t>according</a:t>
            </a:r>
            <a:r>
              <a:rPr lang="pt-PT">
                <a:solidFill>
                  <a:srgbClr val="0070C0"/>
                </a:solidFill>
              </a:rPr>
              <a:t> to a </a:t>
            </a:r>
            <a:r>
              <a:rPr lang="pt-PT">
                <a:solidFill>
                  <a:srgbClr val="0070C0"/>
                </a:solidFill>
              </a:rPr>
              <a:t>different route, all ending on Bob. Bob does the same;</a:t>
            </a:r>
            <a:endParaRPr>
              <a:solidFill>
                <a:srgbClr val="0070C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Char char="●"/>
            </a:pPr>
            <a:r>
              <a:rPr lang="pt-PT">
                <a:solidFill>
                  <a:srgbClr val="0070C0"/>
                </a:solidFill>
              </a:rPr>
              <a:t>Communication secured by OTP;</a:t>
            </a:r>
            <a:endParaRPr>
              <a:solidFill>
                <a:srgbClr val="0070C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Char char="●"/>
            </a:pPr>
            <a:r>
              <a:rPr lang="pt-PT">
                <a:solidFill>
                  <a:srgbClr val="0070C0"/>
                </a:solidFill>
              </a:rPr>
              <a:t>Each node should</a:t>
            </a:r>
            <a:r>
              <a:rPr lang="pt-PT">
                <a:solidFill>
                  <a:srgbClr val="0070C0"/>
                </a:solidFill>
              </a:rPr>
              <a:t> relays the key pseudo-</a:t>
            </a:r>
            <a:r>
              <a:rPr lang="pt-PT">
                <a:solidFill>
                  <a:srgbClr val="0070C0"/>
                </a:solidFill>
              </a:rPr>
              <a:t>randomly</a:t>
            </a:r>
            <a:r>
              <a:rPr lang="pt-PT">
                <a:solidFill>
                  <a:srgbClr val="0070C0"/>
                </a:solidFill>
              </a:rPr>
              <a:t> (since it follows a specific algorithm) to one of its neighbor nodes;</a:t>
            </a:r>
            <a:endParaRPr>
              <a:solidFill>
                <a:srgbClr val="0070C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Char char="●"/>
            </a:pPr>
            <a:r>
              <a:rPr lang="pt-PT">
                <a:solidFill>
                  <a:srgbClr val="0070C0"/>
                </a:solidFill>
              </a:rPr>
              <a:t>The shared key is the XOR of Alice’s and Bob’s keys.</a:t>
            </a:r>
            <a:endParaRPr>
              <a:solidFill>
                <a:srgbClr val="0070C0"/>
              </a:solidFill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599" y="926295"/>
            <a:ext cx="38957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Routing Model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691175" y="778650"/>
            <a:ext cx="36861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pt-PT">
                <a:solidFill>
                  <a:srgbClr val="0070C0"/>
                </a:solidFill>
              </a:rPr>
              <a:t>A simple distance driven solution</a:t>
            </a:r>
            <a:endParaRPr b="1" i="1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The algorithm to select the next hop is a simple random choice between all neighbors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The destination is absorbent and the source is a unreachable state.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PT">
                <a:solidFill>
                  <a:srgbClr val="0070C0"/>
                </a:solidFill>
              </a:rPr>
              <a:t>Neighbor nodes closer to the destination have a higher probability to be chosen.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4516050" y="778650"/>
            <a:ext cx="37563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pt-PT">
                <a:solidFill>
                  <a:srgbClr val="0070C0"/>
                </a:solidFill>
              </a:rPr>
              <a:t>A more abstract solution</a:t>
            </a:r>
            <a:endParaRPr b="1" i="1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The cost of a specific route, most of the times, cannot be </a:t>
            </a:r>
            <a:r>
              <a:rPr lang="pt-PT">
                <a:solidFill>
                  <a:srgbClr val="0070C0"/>
                </a:solidFill>
              </a:rPr>
              <a:t>measured</a:t>
            </a:r>
            <a:r>
              <a:rPr lang="pt-PT">
                <a:solidFill>
                  <a:srgbClr val="0070C0"/>
                </a:solidFill>
              </a:rPr>
              <a:t> only based on distances. Other metrics such as the level of t</a:t>
            </a:r>
            <a:r>
              <a:rPr lang="pt-PT">
                <a:solidFill>
                  <a:srgbClr val="0070C0"/>
                </a:solidFill>
              </a:rPr>
              <a:t>rustworthiness</a:t>
            </a:r>
            <a:r>
              <a:rPr lang="pt-PT">
                <a:solidFill>
                  <a:srgbClr val="0070C0"/>
                </a:solidFill>
              </a:rPr>
              <a:t> and quality of service of a specific node can be used as well.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PT">
                <a:solidFill>
                  <a:srgbClr val="0070C0"/>
                </a:solidFill>
              </a:rPr>
              <a:t>A single entity (such as the QKDN controller) that knows the topology of the network and all the QOS </a:t>
            </a:r>
            <a:r>
              <a:rPr lang="pt-PT">
                <a:solidFill>
                  <a:srgbClr val="0070C0"/>
                </a:solidFill>
              </a:rPr>
              <a:t>measurement, can compute a unique relay Markov chain that is used by every node in order to compute the next hop.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Simulations using the distance driven routing model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869650" y="1723875"/>
            <a:ext cx="3804300" cy="1786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Theoretical</a:t>
            </a:r>
            <a:r>
              <a:rPr lang="pt-PT">
                <a:solidFill>
                  <a:srgbClr val="0070C0"/>
                </a:solidFill>
              </a:rPr>
              <a:t> values are </a:t>
            </a:r>
            <a:r>
              <a:rPr lang="pt-PT">
                <a:solidFill>
                  <a:srgbClr val="0070C0"/>
                </a:solidFill>
              </a:rPr>
              <a:t>encouraging</a:t>
            </a:r>
            <a:r>
              <a:rPr lang="pt-PT">
                <a:solidFill>
                  <a:srgbClr val="0070C0"/>
                </a:solidFill>
              </a:rPr>
              <a:t> but </a:t>
            </a:r>
            <a:r>
              <a:rPr lang="pt-PT">
                <a:solidFill>
                  <a:srgbClr val="0070C0"/>
                </a:solidFill>
              </a:rPr>
              <a:t>show that this method quickly decreases its security as the distance between Alice and Bob is incremented.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PT">
                <a:solidFill>
                  <a:srgbClr val="0070C0"/>
                </a:solidFill>
              </a:rPr>
              <a:t>Grid network topology it’s ideal since it increases the number of distinct routes between nodes. </a:t>
            </a:r>
            <a:endParaRPr>
              <a:solidFill>
                <a:srgbClr val="0070C0"/>
              </a:solidFill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249" y="1678583"/>
            <a:ext cx="4053951" cy="17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/>
              <a:t>Key Relay</a:t>
            </a:r>
            <a:endParaRPr sz="2500"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980951" y="926300"/>
            <a:ext cx="35355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Alice and Bob are in different QKDN nodes that don’t share any QKD module.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Key relay need to happen because the two KMA’s don’t share the same key source. 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PT">
                <a:solidFill>
                  <a:srgbClr val="7F7F7F"/>
                </a:solidFill>
              </a:rPr>
              <a:t>Process usually managed by the QKDN controller of some kind that is able to trace the best relay routes. 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626" y="976320"/>
            <a:ext cx="36290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692323" y="388965"/>
            <a:ext cx="6594300" cy="1206300"/>
          </a:xfrm>
          <a:prstGeom prst="rect">
            <a:avLst/>
          </a:prstGeom>
        </p:spPr>
        <p:txBody>
          <a:bodyPr anchorCtr="0" anchor="b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ITU-T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692279" y="1702045"/>
            <a:ext cx="6594600" cy="137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/>
              <a:t>Y.3803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/>
              <a:t>X.1714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/>
              <a:t>Trusted Key Relay</a:t>
            </a:r>
            <a:endParaRPr sz="2500"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980950" y="926300"/>
            <a:ext cx="3024900" cy="3200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Key relay using OTP(One Time Pad), which is an IT-secure protocol.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Every relay node will be able to know the key that it’s being relayed.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808080"/>
                </a:solidFill>
              </a:rPr>
              <a:t>It’s the method most common on the </a:t>
            </a:r>
            <a:r>
              <a:rPr lang="pt-PT">
                <a:solidFill>
                  <a:srgbClr val="808080"/>
                </a:solidFill>
              </a:rPr>
              <a:t>literature but is very susceptible </a:t>
            </a:r>
            <a:r>
              <a:rPr lang="pt-PT">
                <a:solidFill>
                  <a:srgbClr val="808080"/>
                </a:solidFill>
              </a:rPr>
              <a:t> to security issues.</a:t>
            </a:r>
            <a:endParaRPr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PT">
                <a:solidFill>
                  <a:srgbClr val="808080"/>
                </a:solidFill>
              </a:rPr>
              <a:t>Distance is not a constraint.</a:t>
            </a:r>
            <a:endParaRPr>
              <a:solidFill>
                <a:srgbClr val="808080"/>
              </a:solidFill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850" y="796274"/>
            <a:ext cx="4887071" cy="38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/>
              <a:t>Direct Link Key Relay</a:t>
            </a:r>
            <a:endParaRPr sz="2500"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475" y="1083950"/>
            <a:ext cx="5020751" cy="29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980950" y="926300"/>
            <a:ext cx="3024900" cy="3200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Each KMA has a direct link to the destination node. 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The XOR ciphertext is directly sent to the destination node.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The key is decrypted by XORing all the relays </a:t>
            </a:r>
            <a:r>
              <a:rPr lang="pt-PT">
                <a:solidFill>
                  <a:srgbClr val="0070C0"/>
                </a:solidFill>
              </a:rPr>
              <a:t>ciphertexts with its key</a:t>
            </a:r>
            <a:r>
              <a:rPr lang="pt-PT">
                <a:solidFill>
                  <a:srgbClr val="0070C0"/>
                </a:solidFill>
              </a:rPr>
              <a:t>.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PT">
                <a:solidFill>
                  <a:srgbClr val="828A8D"/>
                </a:solidFill>
              </a:rPr>
              <a:t>Every</a:t>
            </a:r>
            <a:r>
              <a:rPr lang="pt-PT">
                <a:solidFill>
                  <a:srgbClr val="828A8D"/>
                </a:solidFill>
              </a:rPr>
              <a:t> KMA has to have a direct link to all the other KMAs. It is impossible in a large real world scenario.</a:t>
            </a:r>
            <a:endParaRPr>
              <a:solidFill>
                <a:srgbClr val="828A8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/>
              <a:t>Key relay - centralized key relay node solution</a:t>
            </a:r>
            <a:endParaRPr sz="2500"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980949" y="713725"/>
            <a:ext cx="31863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All relay KMAs send the ciphertext to a centralized node. That then XORs all of them and sends the result to the destination KMA. 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To decrypt the destination KMA XORs the </a:t>
            </a:r>
            <a:r>
              <a:rPr lang="pt-PT">
                <a:solidFill>
                  <a:srgbClr val="0070C0"/>
                </a:solidFill>
              </a:rPr>
              <a:t>received</a:t>
            </a:r>
            <a:r>
              <a:rPr lang="pt-PT">
                <a:solidFill>
                  <a:srgbClr val="0070C0"/>
                </a:solidFill>
              </a:rPr>
              <a:t> ciphertext with its own key.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828A8D"/>
                </a:solidFill>
              </a:rPr>
              <a:t>All KMAs need to have a link to the central relay node. More centralized nodes might be needed in a larger network. </a:t>
            </a:r>
            <a:endParaRPr>
              <a:solidFill>
                <a:srgbClr val="828A8D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8A8D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828A8D"/>
                </a:solidFill>
              </a:rPr>
              <a:t>It harder to coordinate and to develop than the first solution, but (</a:t>
            </a:r>
            <a:r>
              <a:rPr lang="pt-PT">
                <a:solidFill>
                  <a:srgbClr val="828A8D"/>
                </a:solidFill>
              </a:rPr>
              <a:t>theoretically</a:t>
            </a:r>
            <a:r>
              <a:rPr lang="pt-PT">
                <a:solidFill>
                  <a:srgbClr val="828A8D"/>
                </a:solidFill>
              </a:rPr>
              <a:t>) easier than the last one.</a:t>
            </a:r>
            <a:endParaRPr>
              <a:solidFill>
                <a:srgbClr val="828A8D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098" y="947902"/>
            <a:ext cx="4451551" cy="32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/>
              <a:t>Key relay - centralized key relay node solution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017538" y="2771800"/>
            <a:ext cx="6911100" cy="1846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This method has one problem, the relay neighbor of the source KMA will be able to know the key.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A possible solution would be to do the process </a:t>
            </a:r>
            <a:r>
              <a:rPr lang="pt-PT">
                <a:solidFill>
                  <a:srgbClr val="0070C0"/>
                </a:solidFill>
              </a:rPr>
              <a:t>bidirectionally.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PT">
                <a:solidFill>
                  <a:srgbClr val="0070C0"/>
                </a:solidFill>
              </a:rPr>
              <a:t>The final key would be the XOR of both keys.</a:t>
            </a:r>
            <a:r>
              <a:rPr lang="pt-PT">
                <a:solidFill>
                  <a:srgbClr val="0070C0"/>
                </a:solidFill>
              </a:rPr>
              <a:t> </a:t>
            </a:r>
            <a:endParaRPr>
              <a:solidFill>
                <a:srgbClr val="828A8D"/>
              </a:solidFill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723" y="688426"/>
            <a:ext cx="5738550" cy="194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relay - key combination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654099" y="926300"/>
            <a:ext cx="45249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In order to improve the security of the </a:t>
            </a:r>
            <a:r>
              <a:rPr lang="pt-PT">
                <a:solidFill>
                  <a:srgbClr val="0070C0"/>
                </a:solidFill>
              </a:rPr>
              <a:t>process after the relay is finished, the relayed key can be combined with ones (with equal or smaller size) generated by different classical methods.</a:t>
            </a:r>
            <a:endParaRPr>
              <a:solidFill>
                <a:srgbClr val="0070C0"/>
              </a:solidFill>
            </a:endParaRPr>
          </a:p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300"/>
              <a:buChar char="●"/>
            </a:pPr>
            <a:r>
              <a:rPr lang="pt-PT">
                <a:solidFill>
                  <a:srgbClr val="0070C0"/>
                </a:solidFill>
              </a:rPr>
              <a:t>K</a:t>
            </a:r>
            <a:r>
              <a:rPr baseline="-25000" lang="pt-PT">
                <a:solidFill>
                  <a:srgbClr val="0070C0"/>
                </a:solidFill>
              </a:rPr>
              <a:t>QKD</a:t>
            </a:r>
            <a:r>
              <a:rPr lang="pt-PT">
                <a:solidFill>
                  <a:srgbClr val="0070C0"/>
                </a:solidFill>
              </a:rPr>
              <a:t> - </a:t>
            </a:r>
            <a:r>
              <a:rPr lang="pt-PT">
                <a:solidFill>
                  <a:srgbClr val="0070C0"/>
                </a:solidFill>
              </a:rPr>
              <a:t>quantum</a:t>
            </a:r>
            <a:r>
              <a:rPr lang="pt-PT">
                <a:solidFill>
                  <a:srgbClr val="0070C0"/>
                </a:solidFill>
              </a:rPr>
              <a:t> key (relayed or not)</a:t>
            </a:r>
            <a:endParaRPr>
              <a:solidFill>
                <a:srgbClr val="0070C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Char char="●"/>
            </a:pPr>
            <a:r>
              <a:rPr lang="pt-PT">
                <a:solidFill>
                  <a:srgbClr val="0070C0"/>
                </a:solidFill>
              </a:rPr>
              <a:t>K</a:t>
            </a:r>
            <a:r>
              <a:rPr baseline="-25000" lang="pt-PT">
                <a:solidFill>
                  <a:srgbClr val="0070C0"/>
                </a:solidFill>
              </a:rPr>
              <a:t>n</a:t>
            </a:r>
            <a:r>
              <a:rPr lang="pt-PT">
                <a:solidFill>
                  <a:srgbClr val="0070C0"/>
                </a:solidFill>
              </a:rPr>
              <a:t> - key (always smaller than </a:t>
            </a:r>
            <a:r>
              <a:rPr lang="pt-PT">
                <a:solidFill>
                  <a:srgbClr val="0070C0"/>
                </a:solidFill>
              </a:rPr>
              <a:t>K</a:t>
            </a:r>
            <a:r>
              <a:rPr baseline="-25000" lang="pt-PT">
                <a:solidFill>
                  <a:srgbClr val="0070C0"/>
                </a:solidFill>
              </a:rPr>
              <a:t>QKD</a:t>
            </a:r>
            <a:r>
              <a:rPr lang="pt-PT">
                <a:solidFill>
                  <a:srgbClr val="0070C0"/>
                </a:solidFill>
              </a:rPr>
              <a:t> </a:t>
            </a:r>
            <a:r>
              <a:rPr lang="pt-PT">
                <a:solidFill>
                  <a:srgbClr val="0070C0"/>
                </a:solidFill>
              </a:rPr>
              <a:t>) provided by any kind of method allowing the exchange of symmetric keys between two nodes, including cryptographic means and physical means</a:t>
            </a:r>
            <a:endParaRPr>
              <a:solidFill>
                <a:srgbClr val="0070C0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PT"/>
              <a:t>The key combiner can be as simple as a XOR operation between all keys</a:t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913" y="1052500"/>
            <a:ext cx="35147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692423" y="388415"/>
            <a:ext cx="6594300" cy="1206300"/>
          </a:xfrm>
          <a:prstGeom prst="rect">
            <a:avLst/>
          </a:prstGeom>
        </p:spPr>
        <p:txBody>
          <a:bodyPr anchorCtr="0" anchor="b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Multipath transmission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692429" y="1882645"/>
            <a:ext cx="6594600" cy="137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/>
              <a:t>2009 - Hao - Multiple stochastic paths scheme on partially-trusted relay quantum key distribution network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/>
              <a:t>2011 - Rass - Indirect Eavesdropping in Quantum Networks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/>
              <a:t>2014 - Schartner -Quantum Key Management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