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ncode Sans"/>
      <p:regular r:id="rId18"/>
      <p:bold r:id="rId19"/>
    </p:embeddedFont>
    <p:embeddedFont>
      <p:font typeface="Montserrat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Encode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ncode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8e1ff9fa_2_83:notes"/>
          <p:cNvSpPr/>
          <p:nvPr>
            <p:ph idx="2" type="sldImg"/>
          </p:nvPr>
        </p:nvSpPr>
        <p:spPr>
          <a:xfrm>
            <a:off x="381394" y="685800"/>
            <a:ext cx="60952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a8e1ff9fa_2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a5c60b4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a5c60b4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092026a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092026a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092026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092026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092026a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092026a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092026a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092026a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092026a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092026a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092026ad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092026ad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092026ad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092026ad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092026a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092026a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092026ad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092026ad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2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68894" l="0" r="0" t="1"/>
          <a:stretch/>
        </p:blipFill>
        <p:spPr>
          <a:xfrm>
            <a:off x="1" y="3278663"/>
            <a:ext cx="9144009" cy="1864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_base_5.png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89" y="1605205"/>
            <a:ext cx="641748" cy="6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0" y="1793537"/>
            <a:ext cx="854806" cy="27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6476" y="3116496"/>
            <a:ext cx="3066307" cy="7553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1692323" y="388965"/>
            <a:ext cx="6594259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2400"/>
              <a:buFont typeface="Arial"/>
              <a:buNone/>
              <a:defRPr sz="2400">
                <a:solidFill>
                  <a:srgbClr val="44515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692279" y="1702045"/>
            <a:ext cx="6594482" cy="13782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44515F"/>
              </a:buClr>
              <a:buSzPts val="1500"/>
              <a:buFont typeface="Arial"/>
              <a:buNone/>
              <a:defRPr sz="1500">
                <a:solidFill>
                  <a:srgbClr val="44515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66" name="Google Shape;66;p14"/>
          <p:cNvSpPr txBox="1"/>
          <p:nvPr/>
        </p:nvSpPr>
        <p:spPr>
          <a:xfrm>
            <a:off x="139784" y="4746409"/>
            <a:ext cx="759001" cy="2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500"/>
              <a:buFont typeface="Arial"/>
              <a:buNone/>
            </a:pP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2018, </a:t>
            </a:r>
            <a:b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Instituto de Telecomunicações</a:t>
            </a:r>
            <a:endParaRPr sz="10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5627" y="3974990"/>
            <a:ext cx="2466380" cy="8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980948" y="926306"/>
            <a:ext cx="7638063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/>
            </a:lvl1pPr>
            <a:lvl2pPr indent="-3111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•"/>
              <a:defRPr/>
            </a:lvl2pPr>
            <a:lvl3pPr indent="-3746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4375" y="101135"/>
            <a:ext cx="1271060" cy="394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613" y="4650560"/>
            <a:ext cx="2074468" cy="4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-223217" y="-443594"/>
            <a:ext cx="9699222" cy="1383786"/>
            <a:chOff x="65233" y="-705343"/>
            <a:chExt cx="12932282" cy="1845047"/>
          </a:xfrm>
        </p:grpSpPr>
        <p:pic>
          <p:nvPicPr>
            <p:cNvPr descr="Escudo com visto com preenchimento sólido" id="77" name="Google Shape;77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4280389" y="-312363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78" name="Google Shape;7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10358032" y="-1062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79" name="Google Shape;7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8870285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0" name="Google Shape;80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68134" y="218383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1" name="Google Shape;81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5428027" y="-592405"/>
              <a:ext cx="914400" cy="934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82" name="Google Shape;82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50043" y="-316068"/>
              <a:ext cx="1164532" cy="1164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3" name="Google Shape;8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8490699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4" name="Google Shape;8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86766">
              <a:off x="5261874" y="255627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5" name="Google Shape;8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83759" y="352891"/>
              <a:ext cx="516769" cy="516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6" name="Google Shape;8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0134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7" name="Google Shape;8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7683310" y="-12917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8" name="Google Shape;8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829794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9" name="Google Shape;89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11777274" y="-168640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0" name="Google Shape;9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2878531" y="2747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91" name="Google Shape;9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1390784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2" name="Google Shape;9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65019" y="324006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3" name="Google Shape;93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11089368" y="-467926"/>
              <a:ext cx="789585" cy="80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94" name="Google Shape;94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96178" y="-376463"/>
              <a:ext cx="771345" cy="771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5" name="Google Shape;9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1011198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6" name="Google Shape;9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0633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7" name="Google Shape;9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254609" y="359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98" name="Google Shape;9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350293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6"/>
          <p:cNvGrpSpPr/>
          <p:nvPr/>
        </p:nvGrpSpPr>
        <p:grpSpPr>
          <a:xfrm>
            <a:off x="85726" y="98288"/>
            <a:ext cx="1107128" cy="80990"/>
            <a:chOff x="1045641" y="1497309"/>
            <a:chExt cx="1476169" cy="108000"/>
          </a:xfrm>
        </p:grpSpPr>
        <p:pic>
          <p:nvPicPr>
            <p:cNvPr descr="Círculos 100% com preenchimento sólido" id="100" name="Google Shape;100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1094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1" name="Google Shape;101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45641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2" name="Google Shape;102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3200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3" name="Google Shape;103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27453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4" name="Google Shape;104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1381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5" name="Google Shape;105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22906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6" name="Google Shape;106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18359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7" name="Google Shape;107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36547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6"/>
          <p:cNvGrpSpPr/>
          <p:nvPr/>
        </p:nvGrpSpPr>
        <p:grpSpPr>
          <a:xfrm>
            <a:off x="0" y="4928821"/>
            <a:ext cx="9144010" cy="215470"/>
            <a:chOff x="0" y="6571760"/>
            <a:chExt cx="12192000" cy="287293"/>
          </a:xfrm>
        </p:grpSpPr>
        <p:sp>
          <p:nvSpPr>
            <p:cNvPr id="109" name="Google Shape;109;p16"/>
            <p:cNvSpPr/>
            <p:nvPr/>
          </p:nvSpPr>
          <p:spPr>
            <a:xfrm>
              <a:off x="9692640" y="6571760"/>
              <a:ext cx="2499360" cy="286240"/>
            </a:xfrm>
            <a:prstGeom prst="rect">
              <a:avLst/>
            </a:prstGeom>
            <a:solidFill>
              <a:srgbClr val="9287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0" y="6571760"/>
              <a:ext cx="5338762" cy="287293"/>
            </a:xfrm>
            <a:prstGeom prst="rect">
              <a:avLst/>
            </a:prstGeom>
            <a:solidFill>
              <a:srgbClr val="0F0D1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1E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338763" y="6571760"/>
              <a:ext cx="4353877" cy="28729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004076" y="4928820"/>
            <a:ext cx="3268269" cy="2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0" y="4928819"/>
            <a:ext cx="4004075" cy="214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084616" y="4934881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69372" y="304038"/>
            <a:ext cx="7808826" cy="3431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7142B"/>
              </a:buClr>
              <a:buSzPts val="1300"/>
              <a:buFont typeface="Montserrat"/>
              <a:buNone/>
              <a:defRPr b="1">
                <a:solidFill>
                  <a:srgbClr val="17142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">
  <p:cSld name="1_Defaul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93631" y="4803914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981077" y="927101"/>
            <a:ext cx="7635883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505744" y="4923184"/>
            <a:ext cx="4063241" cy="220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0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2022, Instituto de Telecomunicações</a:t>
            </a:r>
            <a:endParaRPr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629841" y="576971"/>
            <a:ext cx="7886709" cy="892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29842" y="1564000"/>
            <a:ext cx="386834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629842" y="2181934"/>
            <a:ext cx="386834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3" type="body"/>
          </p:nvPr>
        </p:nvSpPr>
        <p:spPr>
          <a:xfrm>
            <a:off x="4629155" y="1564000"/>
            <a:ext cx="388739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7" name="Google Shape;127;p18"/>
          <p:cNvSpPr txBox="1"/>
          <p:nvPr>
            <p:ph idx="4" type="body"/>
          </p:nvPr>
        </p:nvSpPr>
        <p:spPr>
          <a:xfrm>
            <a:off x="4629155" y="2181934"/>
            <a:ext cx="388739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0007" y="4908947"/>
            <a:ext cx="1159670" cy="2083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6D05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ED6D05"/>
                </a:solidFill>
                <a:latin typeface="Arial"/>
                <a:ea typeface="Arial"/>
                <a:cs typeface="Arial"/>
                <a:sym typeface="Arial"/>
              </a:rPr>
              <a:t>deimos-space.com</a:t>
            </a:r>
            <a:endParaRPr b="0" i="0" sz="700" u="none" cap="none" strike="noStrike">
              <a:solidFill>
                <a:srgbClr val="ED6D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643351" y="157936"/>
            <a:ext cx="788670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B"/>
              </a:buClr>
              <a:buSzPts val="1800"/>
              <a:buFont typeface="Encode Sans"/>
              <a:buNone/>
              <a:defRPr b="1" i="0"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8651" y="1167339"/>
            <a:ext cx="7886709" cy="35261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76404" l="0" r="0" t="0"/>
          <a:stretch/>
        </p:blipFill>
        <p:spPr>
          <a:xfrm>
            <a:off x="1" y="3728820"/>
            <a:ext cx="9144009" cy="141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12423" r="0" t="12020"/>
          <a:stretch/>
        </p:blipFill>
        <p:spPr>
          <a:xfrm rot="5400000">
            <a:off x="6304688" y="-16733"/>
            <a:ext cx="2822587" cy="28560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982639" y="928049"/>
            <a:ext cx="7635929" cy="330958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132" y="4724071"/>
            <a:ext cx="1220606" cy="300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2843">
          <p15:clr>
            <a:srgbClr val="F26B43"/>
          </p15:clr>
        </p15:guide>
        <p15:guide id="5" pos="618">
          <p15:clr>
            <a:srgbClr val="F26B43"/>
          </p15:clr>
        </p15:guide>
        <p15:guide id="6" pos="5429">
          <p15:clr>
            <a:srgbClr val="F26B43"/>
          </p15:clr>
        </p15:guide>
        <p15:guide id="7" pos="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hyperlink" Target="https://www.it.pt/Groups/Index/72" TargetMode="External"/><Relationship Id="rId6" Type="http://schemas.openxmlformats.org/officeDocument/2006/relationships/hyperlink" Target="https://www.linkedin.com/company/quantum-communications-group-it-av/%E2%80%8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306607" y="-282585"/>
            <a:ext cx="7312404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i="0" lang="pt-PT" sz="33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Quantum Communications Group</a:t>
            </a:r>
            <a:endParaRPr b="1" i="0" sz="2400" u="none" cap="none" strike="noStrike">
              <a:solidFill>
                <a:srgbClr val="4451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706032" y="1289277"/>
            <a:ext cx="1933213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Coordinator:</a:t>
            </a:r>
            <a:endParaRPr sz="1000"/>
          </a:p>
        </p:txBody>
      </p:sp>
      <p:sp>
        <p:nvSpPr>
          <p:cNvPr id="139" name="Google Shape;139;p20"/>
          <p:cNvSpPr/>
          <p:nvPr/>
        </p:nvSpPr>
        <p:spPr>
          <a:xfrm>
            <a:off x="5712285" y="2138883"/>
            <a:ext cx="1675964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Websites: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705045" y="1497652"/>
            <a:ext cx="2113527" cy="5316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Armando Nolasco Pinto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anp@ua.pt</a:t>
            </a:r>
            <a:endParaRPr sz="10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14" y="394691"/>
            <a:ext cx="849703" cy="489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r code&#10;&#10;Description automatically generated"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7421" y="2195382"/>
            <a:ext cx="1040563" cy="98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5704288" y="2414208"/>
            <a:ext cx="138530" cy="2911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776984" y="2445797"/>
            <a:ext cx="2113504" cy="4501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https://www.it.pt/Groups/Index/72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Arial"/>
              <a:buNone/>
            </a:pPr>
            <a:r>
              <a:rPr b="0" i="0" lang="pt-PT" sz="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b="0" i="0" lang="pt-PT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https://www.linkedin.com/company/quantum-communications-group-it-av/</a:t>
            </a:r>
            <a:endParaRPr sz="1000"/>
          </a:p>
        </p:txBody>
      </p:sp>
      <p:sp>
        <p:nvSpPr>
          <p:cNvPr id="145" name="Google Shape;145;p20"/>
          <p:cNvSpPr txBox="1"/>
          <p:nvPr/>
        </p:nvSpPr>
        <p:spPr>
          <a:xfrm>
            <a:off x="1082628" y="1289275"/>
            <a:ext cx="41205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lang="pt-PT" sz="2800">
                <a:solidFill>
                  <a:srgbClr val="44515F"/>
                </a:solidFill>
              </a:rPr>
              <a:t>Key provisioning interface</a:t>
            </a:r>
            <a:endParaRPr b="1" sz="2000">
              <a:solidFill>
                <a:srgbClr val="44515F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082632" y="2421752"/>
            <a:ext cx="1933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lang="pt-PT" sz="1500">
                <a:solidFill>
                  <a:srgbClr val="05386A"/>
                </a:solidFill>
              </a:rPr>
              <a:t>Diogo Matos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 ERROR - SEQUENCE DIAGRAM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98094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149" y="536425"/>
            <a:ext cx="3783700" cy="42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Best </a:t>
            </a:r>
            <a:r>
              <a:rPr lang="pt-PT"/>
              <a:t>practices </a:t>
            </a:r>
            <a:r>
              <a:rPr lang="pt-PT"/>
              <a:t> 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7529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Each message should have a header with the id of the sender and other </a:t>
            </a:r>
            <a:r>
              <a:rPr lang="pt-PT">
                <a:solidFill>
                  <a:schemeClr val="dk1"/>
                </a:solidFill>
              </a:rPr>
              <a:t>useful</a:t>
            </a:r>
            <a:r>
              <a:rPr lang="pt-PT">
                <a:solidFill>
                  <a:schemeClr val="dk1"/>
                </a:solidFill>
              </a:rPr>
              <a:t> info.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Specially</a:t>
            </a:r>
            <a:r>
              <a:rPr lang="pt-PT">
                <a:solidFill>
                  <a:schemeClr val="dk1"/>
                </a:solidFill>
              </a:rPr>
              <a:t> communications between KMSs and the QKDC on some requests, like a OPEN request, </a:t>
            </a:r>
            <a:r>
              <a:rPr lang="pt-PT">
                <a:solidFill>
                  <a:schemeClr val="dk1"/>
                </a:solidFill>
              </a:rPr>
              <a:t>require</a:t>
            </a:r>
            <a:r>
              <a:rPr lang="pt-PT">
                <a:solidFill>
                  <a:schemeClr val="dk1"/>
                </a:solidFill>
              </a:rPr>
              <a:t> an </a:t>
            </a:r>
            <a:r>
              <a:rPr lang="pt-PT">
                <a:solidFill>
                  <a:schemeClr val="dk1"/>
                </a:solidFill>
              </a:rPr>
              <a:t>acknowledgment</a:t>
            </a:r>
            <a:r>
              <a:rPr lang="pt-PT">
                <a:solidFill>
                  <a:schemeClr val="dk1"/>
                </a:solidFill>
              </a:rPr>
              <a:t> from the client. This way the QKDC don’t save </a:t>
            </a:r>
            <a:r>
              <a:rPr lang="pt-PT">
                <a:solidFill>
                  <a:schemeClr val="dk1"/>
                </a:solidFill>
              </a:rPr>
              <a:t>unnecessary</a:t>
            </a:r>
            <a:r>
              <a:rPr lang="pt-PT">
                <a:solidFill>
                  <a:schemeClr val="dk1"/>
                </a:solidFill>
              </a:rPr>
              <a:t> information.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Both KSIDs and KIDs should by random and unique UIDs (maybe use timestamp to </a:t>
            </a:r>
            <a:r>
              <a:rPr lang="pt-PT">
                <a:solidFill>
                  <a:schemeClr val="dk1"/>
                </a:solidFill>
              </a:rPr>
              <a:t>ensure</a:t>
            </a:r>
            <a:r>
              <a:rPr lang="pt-PT">
                <a:solidFill>
                  <a:schemeClr val="dk1"/>
                </a:solidFill>
              </a:rPr>
              <a:t> </a:t>
            </a:r>
            <a:r>
              <a:rPr lang="pt-PT">
                <a:solidFill>
                  <a:schemeClr val="dk1"/>
                </a:solidFill>
              </a:rPr>
              <a:t>uniqueness</a:t>
            </a:r>
            <a:r>
              <a:rPr lang="pt-PT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OPEN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7529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457200" lvl="0" marL="9144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APP → KMS : Src, Dst, QoS     |   </a:t>
            </a:r>
            <a:r>
              <a:rPr lang="pt-PT">
                <a:solidFill>
                  <a:schemeClr val="dk1"/>
                </a:solidFill>
              </a:rPr>
              <a:t>APP → KMS : Src, Dst, QoS, KSID</a:t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APP ← KMS : KSID, QoS  	 |   </a:t>
            </a:r>
            <a:r>
              <a:rPr lang="pt-PT">
                <a:solidFill>
                  <a:schemeClr val="dk1"/>
                </a:solidFill>
              </a:rPr>
              <a:t>APP ← KMS : ACK, QoS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KMS sends to the SDNC a NEW_APP(Src, Dst, QoS) request on type 1, on type 2 only sends after a KSID verification. Receives the KSID.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Thought we will not use them all for now, the QoS field can have the structure defined by ETSI. For now we’ll use: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pt-PT">
                <a:solidFill>
                  <a:schemeClr val="dk1"/>
                </a:solidFill>
              </a:rPr>
              <a:t>Key_chunck_size - </a:t>
            </a:r>
            <a:r>
              <a:rPr lang="pt-PT">
                <a:solidFill>
                  <a:schemeClr val="dk1"/>
                </a:solidFill>
              </a:rPr>
              <a:t>length of the key buffer, in Bytes, requested by the app.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pt-PT">
                <a:solidFill>
                  <a:schemeClr val="dk1"/>
                </a:solidFill>
              </a:rPr>
              <a:t>Key_type - </a:t>
            </a:r>
            <a:r>
              <a:rPr lang="pt-PT">
                <a:solidFill>
                  <a:schemeClr val="dk1"/>
                </a:solidFill>
              </a:rPr>
              <a:t>0: classical symmetric, 1: quantum symmetric, 2: oblivious.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2564850" y="473925"/>
            <a:ext cx="40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 					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GET_KEY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529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APP → KMS : KSID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APP ← KMS : KEY buffer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KMS relays the request (GET_KEY_ID(KSID)) to the SDNC. It returns a KID of a new or already created key.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A key buffer has the following structure: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{ “key_material”: ……… ,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  “metadata”: [ metadate_size (number of chars),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pt-PT">
                <a:solidFill>
                  <a:schemeClr val="dk1"/>
                </a:solidFill>
              </a:rPr>
              <a:t>		   { “KID”: …, “size”: … (bytes), “type”: …, “expires_at”: timestamp} 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CLOSE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52998" y="89145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APP → KMS : KSID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APP ← KMS : ACK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KMS sends a CLOSE_KSID(KSID) request to the SDNC.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The other KMS (peer) can still ask for keys if not all of them already have been retrieved.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Status code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535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0 → Successful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1 → Successful connection, but peer not connected (just a warning)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2 → GET_KEY failed because insufficient key available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3 → GET_KEY failed because peer application is not yet connected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4 → No QKD connection available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5 → OPEN failed because the KSID is invalid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6 → TIMEOUT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7 → OPEN failed, requested QoS cannot be met, counter proposal included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8 → OPEN failed, key type not supported yet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SDNC - CONNECT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7529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KMS → QKDC : KMSID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KMS ← QKDC : ACK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At this moment this request will not do much, but will be essential in the future when more control over the network will be implemented.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SDNC - NEW_APP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7529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18288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KMS </a:t>
            </a:r>
            <a:r>
              <a:rPr lang="pt-PT">
                <a:solidFill>
                  <a:schemeClr val="dk1"/>
                </a:solidFill>
              </a:rPr>
              <a:t>→ QKDC : Src, Dst, QoS  |  QKDC : Src, Dst, QoS, KSID</a:t>
            </a:r>
            <a:endParaRPr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KMS ← QKDC : KSID, QoS      |  KMS ← QKDC : ACK, QoS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On type 1, generates a KSID, returns it and uses it as key to a structure where the information about the key stream is stored - QoS, connected KMSs, associated KIDs, etc.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On type 2, checks the KSID that shall already exist and updates key stream state.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The QoS is verified, if cannot be met, a counter proposal is returned.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2564850" y="473925"/>
            <a:ext cx="40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 					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SDNC - GET_KEY_ID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7529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KMS → QKDC : KSID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KMS ← QKDC : KID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Checks if a key was already request by the peer if…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yes, returns the respective KID. If more than one key is available, returns the oldest.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no, generates a valid KID and returns it. Notifies the other KMS in order to create the key on its side. The key relay would be triggered at this moment.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SDNC - CLOSE_KS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7535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KMS → QKDC : KSID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KMS ← QKDC : ACK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Updates key stream state. The KSID it’s still active until the other KMS sends an identical request.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