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Encode Sans"/>
      <p:regular r:id="rId23"/>
      <p:bold r:id="rId24"/>
    </p:embeddedFont>
    <p:embeddedFont>
      <p:font typeface="Montserrat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1D7EEF-7B44-450D-A182-975DACEC43A3}">
  <a:tblStyle styleId="{641D7EEF-7B44-450D-A182-975DACEC43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EncodeSans-bold.fntdata"/><Relationship Id="rId23" Type="http://schemas.openxmlformats.org/officeDocument/2006/relationships/font" Target="fonts/Encod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735e954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735e954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802a780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802a780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802a780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802a780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806d7628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806d7628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802a78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802a78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802a7800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802a7800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bfefbd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bfefbd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802a780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802a780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735e954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735e954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4e4a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494e4a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494e4a8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494e4a8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802a780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802a780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802a780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802a780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chave está </a:t>
            </a:r>
            <a:r>
              <a:rPr lang="pt-PT"/>
              <a:t>síncrona</a:t>
            </a:r>
            <a:r>
              <a:rPr lang="pt-PT"/>
              <a:t> quando um dado kms enviou e recebeu uma mensagem do tipo key_sync com o seq </a:t>
            </a:r>
            <a:r>
              <a:rPr lang="pt-PT">
                <a:solidFill>
                  <a:schemeClr val="dk1"/>
                </a:solidFill>
              </a:rPr>
              <a:t>respectivo à chave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35e954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735e954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loud.ibm.com/docs/key-protect?topic=key-protect-key-states" TargetMode="External"/><Relationship Id="rId4" Type="http://schemas.openxmlformats.org/officeDocument/2006/relationships/hyperlink" Target="https://cloud.ibm.com/docs/key-protect?topic=key-protect-key-states" TargetMode="External"/><Relationship Id="rId5" Type="http://schemas.openxmlformats.org/officeDocument/2006/relationships/hyperlink" Target="https://cloud.ibm.com/docs/key-protect?topic=key-protect-key-stat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5" y="1289275"/>
            <a:ext cx="45213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KML - base system overview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082632" y="2421752"/>
            <a:ext cx="193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lang="pt-PT" sz="1500">
                <a:solidFill>
                  <a:srgbClr val="05386A"/>
                </a:solidFill>
              </a:rPr>
              <a:t>Diogo Matos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storage - DB tables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1281120"/>
            <a:ext cx="6677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DB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The use of tools such as SPs, UDFs, triggers in the DB are crucial both for its security and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Both </a:t>
            </a:r>
            <a:r>
              <a:rPr i="1" lang="pt-PT">
                <a:solidFill>
                  <a:schemeClr val="dk1"/>
                </a:solidFill>
              </a:rPr>
              <a:t>Raw_store </a:t>
            </a:r>
            <a:r>
              <a:rPr lang="pt-PT">
                <a:solidFill>
                  <a:schemeClr val="dk1"/>
                </a:solidFill>
              </a:rPr>
              <a:t>and </a:t>
            </a:r>
            <a:r>
              <a:rPr i="1" lang="pt-PT">
                <a:solidFill>
                  <a:schemeClr val="dk1"/>
                </a:solidFill>
              </a:rPr>
              <a:t>Key </a:t>
            </a:r>
            <a:r>
              <a:rPr lang="pt-PT">
                <a:solidFill>
                  <a:schemeClr val="dk1"/>
                </a:solidFill>
              </a:rPr>
              <a:t>table will </a:t>
            </a:r>
            <a:r>
              <a:rPr lang="pt-PT">
                <a:solidFill>
                  <a:schemeClr val="dk1"/>
                </a:solidFill>
              </a:rPr>
              <a:t>grow </a:t>
            </a:r>
            <a:r>
              <a:rPr lang="pt-PT">
                <a:solidFill>
                  <a:schemeClr val="dk1"/>
                </a:solidFill>
              </a:rPr>
              <a:t>rapidly, the use of </a:t>
            </a:r>
            <a:r>
              <a:rPr lang="pt-PT">
                <a:solidFill>
                  <a:schemeClr val="dk1"/>
                </a:solidFill>
              </a:rPr>
              <a:t>indexes</a:t>
            </a:r>
            <a:r>
              <a:rPr lang="pt-PT">
                <a:solidFill>
                  <a:schemeClr val="dk1"/>
                </a:solidFill>
              </a:rPr>
              <a:t> and/or the creation of </a:t>
            </a:r>
            <a:r>
              <a:rPr lang="pt-PT">
                <a:solidFill>
                  <a:schemeClr val="dk1"/>
                </a:solidFill>
              </a:rPr>
              <a:t>additional</a:t>
            </a:r>
            <a:r>
              <a:rPr lang="pt-PT">
                <a:solidFill>
                  <a:schemeClr val="dk1"/>
                </a:solidFill>
              </a:rPr>
              <a:t> tables might be needed in order to improve search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DB </a:t>
            </a:r>
            <a:r>
              <a:rPr lang="pt-PT">
                <a:solidFill>
                  <a:schemeClr val="dk1"/>
                </a:solidFill>
              </a:rPr>
              <a:t>maintenance</a:t>
            </a:r>
            <a:r>
              <a:rPr lang="pt-PT">
                <a:solidFill>
                  <a:schemeClr val="dk1"/>
                </a:solidFill>
              </a:rPr>
              <a:t> - scheduled events: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delete old </a:t>
            </a:r>
            <a:r>
              <a:rPr lang="pt-PT">
                <a:solidFill>
                  <a:schemeClr val="dk1"/>
                </a:solidFill>
              </a:rPr>
              <a:t>not </a:t>
            </a:r>
            <a:r>
              <a:rPr lang="pt-PT">
                <a:solidFill>
                  <a:schemeClr val="dk1"/>
                </a:solidFill>
              </a:rPr>
              <a:t>synced raw keys (time period to be defined)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update key life cycle state (</a:t>
            </a:r>
            <a:r>
              <a:rPr lang="pt-PT" u="sng">
                <a:solidFill>
                  <a:schemeClr val="hlink"/>
                </a:solidFill>
                <a:hlinkClick r:id="rId3"/>
              </a:rPr>
              <a:t>Key lifecycle </a:t>
            </a:r>
            <a:r>
              <a:rPr lang="pt-PT" u="sng">
                <a:solidFill>
                  <a:schemeClr val="hlink"/>
                </a:solidFill>
                <a:hlinkClick r:id="rId4"/>
              </a:rPr>
              <a:t>monitoring</a:t>
            </a:r>
            <a:r>
              <a:rPr lang="pt-PT" u="sng">
                <a:solidFill>
                  <a:schemeClr val="hlink"/>
                </a:solidFill>
                <a:hlinkClick r:id="rId5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427048" y="2039558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KMS - Key provisioning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Message types</a:t>
            </a:r>
            <a:endParaRPr/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953075" y="8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{641D7EEF-7B44-450D-A182-975DACEC43A3}</a:tableStyleId>
              </a:tblPr>
              <a:tblGrid>
                <a:gridCol w="1095850"/>
                <a:gridCol w="1234150"/>
                <a:gridCol w="1769825"/>
                <a:gridCol w="333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Source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Destination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OPEN_CONNECT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 connect to KMS requesting the opening of a key stream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GET_KEY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Request key material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CLOSE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Close key stream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NEW_APP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Notify a new connection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NEW_KEY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Notify and request new key creation (bond a given </a:t>
                      </a:r>
                      <a:r>
                        <a:rPr i="1" lang="pt-PT"/>
                        <a:t>ksid</a:t>
                      </a:r>
                      <a:r>
                        <a:rPr lang="pt-PT"/>
                        <a:t>) and </a:t>
                      </a:r>
                      <a:r>
                        <a:rPr lang="pt-PT"/>
                        <a:t>authentication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KEY_SYNC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Notify the peer of the </a:t>
                      </a:r>
                      <a:r>
                        <a:rPr lang="pt-PT"/>
                        <a:t>latest</a:t>
                      </a:r>
                      <a:r>
                        <a:rPr lang="pt-PT"/>
                        <a:t> keys received from the QKD device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Acknowledge previous message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Manager module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Direct oblivious or symmetric keys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Check for unused </a:t>
            </a:r>
            <a:r>
              <a:rPr lang="pt-PT">
                <a:solidFill>
                  <a:schemeClr val="dk1"/>
                </a:solidFill>
              </a:rPr>
              <a:t>created</a:t>
            </a:r>
            <a:r>
              <a:rPr lang="pt-PT">
                <a:solidFill>
                  <a:schemeClr val="dk1"/>
                </a:solidFill>
              </a:rPr>
              <a:t> keys. If there’s any, select the on with the lower index and jump to point 4.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Query DB for the oldest oblivious (or symmetric) raw key with a given size. DB creates the key and returns its index.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Notify peer of the creation of the key (NEW_KEY) and wait for the ACK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Return key with respective metadata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Symmetric</a:t>
            </a:r>
            <a:r>
              <a:rPr lang="pt-PT">
                <a:solidFill>
                  <a:schemeClr val="dk1"/>
                </a:solidFill>
              </a:rPr>
              <a:t> keys based on oblivious keys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Check for unused created keys. If there’s any, select the on with the lower index and jump to point 5.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Query DB for the oldest oblivious key with twice the size of the wished symmetric key. DB returns the actual key.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Notify peer of the creation of the key (NEW_KEY) and wait for the ACK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Generate and store new key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PT">
                <a:solidFill>
                  <a:schemeClr val="dk1"/>
                </a:solidFill>
              </a:rPr>
              <a:t>Return key with respective metadata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49" y="109174"/>
            <a:ext cx="5320924" cy="449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Architecture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450" y="598050"/>
            <a:ext cx="4765099" cy="39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27048" y="2039558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QKD Device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QKD frame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980950" y="926305"/>
            <a:ext cx="7638000" cy="532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accent1"/>
                </a:solidFill>
              </a:rPr>
              <a:t>It generates keys and provides them to the KMS. We are </a:t>
            </a:r>
            <a:r>
              <a:rPr lang="pt-PT">
                <a:solidFill>
                  <a:schemeClr val="accent1"/>
                </a:solidFill>
              </a:rPr>
              <a:t>mainly</a:t>
            </a:r>
            <a:r>
              <a:rPr lang="pt-PT">
                <a:solidFill>
                  <a:schemeClr val="accent1"/>
                </a:solidFill>
              </a:rPr>
              <a:t> focused on the use of oblivious keys, but each KMS can be connected to </a:t>
            </a:r>
            <a:r>
              <a:rPr lang="pt-PT">
                <a:solidFill>
                  <a:schemeClr val="accent1"/>
                </a:solidFill>
              </a:rPr>
              <a:t>symmetric</a:t>
            </a:r>
            <a:r>
              <a:rPr lang="pt-PT">
                <a:solidFill>
                  <a:schemeClr val="accent1"/>
                </a:solidFill>
              </a:rPr>
              <a:t> QKD key </a:t>
            </a:r>
            <a:r>
              <a:rPr lang="pt-PT">
                <a:solidFill>
                  <a:schemeClr val="accent1"/>
                </a:solidFill>
              </a:rPr>
              <a:t>providers</a:t>
            </a:r>
            <a:r>
              <a:rPr lang="pt-PT">
                <a:solidFill>
                  <a:schemeClr val="accent1"/>
                </a:solidFill>
              </a:rPr>
              <a:t> and </a:t>
            </a:r>
            <a:r>
              <a:rPr lang="pt-PT">
                <a:solidFill>
                  <a:schemeClr val="accent1"/>
                </a:solidFill>
              </a:rPr>
              <a:t>quantum</a:t>
            </a:r>
            <a:r>
              <a:rPr lang="pt-PT">
                <a:solidFill>
                  <a:schemeClr val="accent1"/>
                </a:solidFill>
              </a:rPr>
              <a:t> RNG.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825" y="1917288"/>
            <a:ext cx="68675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1676800" y="3450825"/>
            <a:ext cx="55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200">
                <a:solidFill>
                  <a:srgbClr val="7F7F7F"/>
                </a:solidFill>
              </a:rPr>
              <a:t>Frame structure of the data send to the KMS</a:t>
            </a:r>
            <a:endParaRPr i="1" sz="1200">
              <a:solidFill>
                <a:srgbClr val="7F7F7F"/>
              </a:solidFill>
            </a:endParaRPr>
          </a:p>
        </p:txBody>
      </p:sp>
      <p:cxnSp>
        <p:nvCxnSpPr>
          <p:cNvPr id="166" name="Google Shape;166;p23"/>
          <p:cNvCxnSpPr/>
          <p:nvPr/>
        </p:nvCxnSpPr>
        <p:spPr>
          <a:xfrm flipH="1" rot="10800000">
            <a:off x="2887500" y="1617300"/>
            <a:ext cx="3369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27048" y="2039558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KMS - modules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98094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663" y="124163"/>
            <a:ext cx="5405869" cy="48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427048" y="2039558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KMS - Key Synchronization and storage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synchronization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6540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In order to make sure both apps connected to peer KMSs can </a:t>
            </a:r>
            <a:r>
              <a:rPr lang="pt-PT">
                <a:solidFill>
                  <a:schemeClr val="dk1"/>
                </a:solidFill>
              </a:rPr>
              <a:t>receive</a:t>
            </a:r>
            <a:r>
              <a:rPr lang="pt-PT">
                <a:solidFill>
                  <a:schemeClr val="dk1"/>
                </a:solidFill>
              </a:rPr>
              <a:t> matching keys (not </a:t>
            </a:r>
            <a:r>
              <a:rPr lang="pt-PT">
                <a:solidFill>
                  <a:schemeClr val="dk1"/>
                </a:solidFill>
              </a:rPr>
              <a:t>necessarily</a:t>
            </a:r>
            <a:r>
              <a:rPr lang="pt-PT">
                <a:solidFill>
                  <a:schemeClr val="dk1"/>
                </a:solidFill>
              </a:rPr>
              <a:t> identical), </a:t>
            </a:r>
            <a:r>
              <a:rPr lang="pt-PT">
                <a:solidFill>
                  <a:schemeClr val="accent1"/>
                </a:solidFill>
              </a:rPr>
              <a:t>keys need to be synchronized between peer KMSs</a:t>
            </a:r>
            <a:r>
              <a:rPr lang="pt-P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0" name="Google Shape;190;p27"/>
          <p:cNvCxnSpPr/>
          <p:nvPr/>
        </p:nvCxnSpPr>
        <p:spPr>
          <a:xfrm flipH="1" rot="10800000">
            <a:off x="2887500" y="1617300"/>
            <a:ext cx="3369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5635800" y="1734875"/>
            <a:ext cx="3508200" cy="307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i="1" lang="pt-PT">
                <a:solidFill>
                  <a:schemeClr val="dk1"/>
                </a:solidFill>
              </a:rPr>
              <a:t>key_sync </a:t>
            </a:r>
            <a:r>
              <a:rPr lang="pt-PT">
                <a:solidFill>
                  <a:schemeClr val="dk1"/>
                </a:solidFill>
              </a:rPr>
              <a:t>message </a:t>
            </a:r>
            <a:r>
              <a:rPr lang="pt-PT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{‘header’:{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‘srcId’: ‘kms-xpto’,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‘type’: ‘key_sync’,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‘seq’: 2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  ‘data’:{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‘received_seqs’: [4,5,6,7]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54100" y="2087825"/>
            <a:ext cx="40992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 sz="1300">
                <a:solidFill>
                  <a:schemeClr val="dk1"/>
                </a:solidFill>
              </a:rPr>
              <a:t>E</a:t>
            </a:r>
            <a:r>
              <a:rPr lang="pt-PT" sz="1300">
                <a:solidFill>
                  <a:schemeClr val="dk1"/>
                </a:solidFill>
              </a:rPr>
              <a:t>ach KMS sends to its peer a </a:t>
            </a:r>
            <a:r>
              <a:rPr i="1" lang="pt-PT" sz="1300">
                <a:solidFill>
                  <a:schemeClr val="dk1"/>
                </a:solidFill>
              </a:rPr>
              <a:t>key_sync </a:t>
            </a:r>
            <a:r>
              <a:rPr lang="pt-PT" sz="1300">
                <a:solidFill>
                  <a:schemeClr val="dk1"/>
                </a:solidFill>
              </a:rPr>
              <a:t>message, notifying of the keys (</a:t>
            </a:r>
            <a:r>
              <a:rPr i="1" lang="pt-PT" sz="1300">
                <a:solidFill>
                  <a:schemeClr val="dk1"/>
                </a:solidFill>
              </a:rPr>
              <a:t>seq</a:t>
            </a:r>
            <a:r>
              <a:rPr lang="pt-PT" sz="1300">
                <a:solidFill>
                  <a:schemeClr val="dk1"/>
                </a:solidFill>
              </a:rPr>
              <a:t>s) received since the last message of the same type.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 sz="1300">
                <a:solidFill>
                  <a:schemeClr val="dk1"/>
                </a:solidFill>
              </a:rPr>
              <a:t>This message is send on a given period of number of received QKD frames. This period should be customizable for each KMS based on its key rate.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storage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52998" y="926306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Each time a new QKD_frame is received by a KMS an action will be performed based on the following criteria: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current </a:t>
            </a:r>
            <a:r>
              <a:rPr i="1" lang="pt-PT">
                <a:solidFill>
                  <a:schemeClr val="dk1"/>
                </a:solidFill>
              </a:rPr>
              <a:t>seq </a:t>
            </a:r>
            <a:r>
              <a:rPr lang="pt-PT">
                <a:solidFill>
                  <a:schemeClr val="dk1"/>
                </a:solidFill>
              </a:rPr>
              <a:t> was mentioned in a </a:t>
            </a:r>
            <a:r>
              <a:rPr i="1" lang="pt-PT">
                <a:solidFill>
                  <a:schemeClr val="dk1"/>
                </a:solidFill>
              </a:rPr>
              <a:t>key_sync </a:t>
            </a:r>
            <a:r>
              <a:rPr lang="pt-PT">
                <a:solidFill>
                  <a:schemeClr val="dk1"/>
                </a:solidFill>
              </a:rPr>
              <a:t>message sent by the peer KMS, and by itself: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action: store keys with </a:t>
            </a:r>
            <a:r>
              <a:rPr i="1" lang="pt-PT">
                <a:solidFill>
                  <a:schemeClr val="dk1"/>
                </a:solidFill>
              </a:rPr>
              <a:t>sync </a:t>
            </a:r>
            <a:r>
              <a:rPr lang="pt-PT">
                <a:solidFill>
                  <a:schemeClr val="dk1"/>
                </a:solidFill>
              </a:rPr>
              <a:t>field at 1 (true)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current </a:t>
            </a:r>
            <a:r>
              <a:rPr i="1" lang="pt-PT">
                <a:solidFill>
                  <a:schemeClr val="dk1"/>
                </a:solidFill>
              </a:rPr>
              <a:t>seq</a:t>
            </a:r>
            <a:r>
              <a:rPr lang="pt-PT">
                <a:solidFill>
                  <a:schemeClr val="dk1"/>
                </a:solidFill>
              </a:rPr>
              <a:t> was not mentioned by in peer KMS’s </a:t>
            </a:r>
            <a:r>
              <a:rPr i="1" lang="pt-PT">
                <a:solidFill>
                  <a:schemeClr val="dk1"/>
                </a:solidFill>
              </a:rPr>
              <a:t>key_sync </a:t>
            </a:r>
            <a:r>
              <a:rPr lang="pt-PT">
                <a:solidFill>
                  <a:schemeClr val="dk1"/>
                </a:solidFill>
              </a:rPr>
              <a:t>messages and the last notified </a:t>
            </a:r>
            <a:r>
              <a:rPr i="1" lang="pt-PT">
                <a:solidFill>
                  <a:schemeClr val="dk1"/>
                </a:solidFill>
              </a:rPr>
              <a:t>seq </a:t>
            </a:r>
            <a:r>
              <a:rPr lang="pt-PT">
                <a:solidFill>
                  <a:schemeClr val="dk1"/>
                </a:solidFill>
              </a:rPr>
              <a:t>is higher than the current </a:t>
            </a:r>
            <a:r>
              <a:rPr i="1" lang="pt-PT">
                <a:solidFill>
                  <a:schemeClr val="dk1"/>
                </a:solidFill>
              </a:rPr>
              <a:t>seq</a:t>
            </a:r>
            <a:r>
              <a:rPr lang="pt-PT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action: </a:t>
            </a:r>
            <a:r>
              <a:rPr lang="pt-PT">
                <a:solidFill>
                  <a:schemeClr val="dk1"/>
                </a:solidFill>
              </a:rPr>
              <a:t>discard</a:t>
            </a:r>
            <a:r>
              <a:rPr lang="pt-PT">
                <a:solidFill>
                  <a:schemeClr val="dk1"/>
                </a:solidFill>
              </a:rPr>
              <a:t> keys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default: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action: store keys with </a:t>
            </a:r>
            <a:r>
              <a:rPr i="1" lang="pt-PT">
                <a:solidFill>
                  <a:schemeClr val="dk1"/>
                </a:solidFill>
              </a:rPr>
              <a:t>sync </a:t>
            </a:r>
            <a:r>
              <a:rPr lang="pt-PT">
                <a:solidFill>
                  <a:schemeClr val="dk1"/>
                </a:solidFill>
              </a:rPr>
              <a:t>field at 0 (false)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PT">
                <a:solidFill>
                  <a:schemeClr val="dk1"/>
                </a:solidFill>
              </a:rPr>
              <a:t>The </a:t>
            </a:r>
            <a:r>
              <a:rPr i="1" lang="pt-PT">
                <a:solidFill>
                  <a:schemeClr val="dk1"/>
                </a:solidFill>
              </a:rPr>
              <a:t>seq </a:t>
            </a:r>
            <a:r>
              <a:rPr lang="pt-PT">
                <a:solidFill>
                  <a:schemeClr val="dk1"/>
                </a:solidFill>
              </a:rPr>
              <a:t>field might be updated based on the received </a:t>
            </a:r>
            <a:r>
              <a:rPr i="1" lang="pt-PT">
                <a:solidFill>
                  <a:schemeClr val="dk1"/>
                </a:solidFill>
              </a:rPr>
              <a:t>key_sync </a:t>
            </a:r>
            <a:r>
              <a:rPr lang="pt-PT">
                <a:solidFill>
                  <a:schemeClr val="dk1"/>
                </a:solidFill>
              </a:rPr>
              <a:t>messages. Unsynced keys are </a:t>
            </a:r>
            <a:r>
              <a:rPr lang="pt-PT">
                <a:solidFill>
                  <a:schemeClr val="dk1"/>
                </a:solidFill>
              </a:rPr>
              <a:t>discarded</a:t>
            </a:r>
            <a:r>
              <a:rPr lang="pt-PT">
                <a:solidFill>
                  <a:schemeClr val="dk1"/>
                </a:solidFill>
              </a:rPr>
              <a:t> after a given time period.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