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Encode Sans"/>
      <p:regular r:id="rId13"/>
      <p:bold r:id="rId14"/>
    </p:embeddedFont>
    <p:embeddedFont>
      <p:font typeface="Montserrat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Encode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EncodeSans-bold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/>
          <p:nvPr>
            <p:ph idx="2" type="sldImg"/>
          </p:nvPr>
        </p:nvSpPr>
        <p:spPr>
          <a:xfrm>
            <a:off x="381394" y="685800"/>
            <a:ext cx="60952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a8e1ff9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a8e1ff9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1a670a6c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1a670a6c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1f307b0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1f307b0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1a670a6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1a670a6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44639ef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44639ef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68894" l="0" r="0" t="1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base_5.png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indent="-3111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indent="-3746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descr="Escudo com visto com preenchimento sólido" id="77" name="Google Shape;7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78" name="Google Shape;7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79" name="Google Shape;7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0" name="Google Shape;8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1" name="Google Shape;8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82" name="Google Shape;8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3" name="Google Shape;8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5" name="Google Shape;8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6" name="Google Shape;8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7" name="Google Shape;8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8" name="Google Shape;8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9" name="Google Shape;8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0" name="Google Shape;9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91" name="Google Shape;9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2" name="Google Shape;9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3" name="Google Shape;93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94" name="Google Shape;94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6" name="Google Shape;9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7" name="Google Shape;9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descr="Círculos 100% com preenchimento sólido" id="100" name="Google Shape;100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1" name="Google Shape;101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2" name="Google Shape;102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3" name="Google Shape;103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4" name="Google Shape;104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5" name="Google Shape;105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6" name="Google Shape;106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7" name="Google Shape;107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">
  <p:cSld name="1_Defaul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3" type="body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7" name="Google Shape;127;p18"/>
          <p:cNvSpPr txBox="1"/>
          <p:nvPr>
            <p:ph idx="4" type="body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b="0" i="0" sz="700" u="none" cap="none" strike="noStrik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76404" l="0" r="0" t="0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12423" r="0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hyperlink" Target="https://www.it.pt/Groups/Index/72" TargetMode="External"/><Relationship Id="rId6" Type="http://schemas.openxmlformats.org/officeDocument/2006/relationships/hyperlink" Target="https://www.linkedin.com/company/quantum-communications-group-it-av/%E2%80%8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306607" y="-282585"/>
            <a:ext cx="7312404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i="0" lang="pt-PT" sz="33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b="1" i="0" sz="2400" u="none" cap="none" strike="noStrik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05045" y="1497652"/>
            <a:ext cx="2113527" cy="5316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anp@ua.pt</a:t>
            </a:r>
            <a:endParaRPr sz="1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14" y="39469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&#10;&#10;Description automatically generated"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https://www.it.pt/Groups/Index/72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b="0" i="0" lang="pt-PT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b="0" i="0" lang="pt-PT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8" y="1289275"/>
            <a:ext cx="41205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lang="pt-PT" sz="2800">
                <a:solidFill>
                  <a:srgbClr val="44515F"/>
                </a:solidFill>
              </a:rPr>
              <a:t>Weekly report</a:t>
            </a:r>
            <a:endParaRPr b="1" sz="2000">
              <a:solidFill>
                <a:srgbClr val="44515F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094025" y="1769575"/>
            <a:ext cx="40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Diogo Matos - 27/09/2023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QOKD multi-machine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548850" y="702325"/>
            <a:ext cx="80475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Compilation and </a:t>
            </a:r>
            <a:r>
              <a:rPr lang="pt-PT"/>
              <a:t>current</a:t>
            </a:r>
            <a:r>
              <a:rPr lang="pt-PT"/>
              <a:t> execution (with some errors in the resulting keys) in the branch </a:t>
            </a:r>
            <a:r>
              <a:rPr lang="pt-PT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feature/cv_qokd_ldpcmultimachine_ubuntu</a:t>
            </a:r>
            <a:r>
              <a:rPr i="1" lang="pt-PT"/>
              <a:t>;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Same project compiled but did not executed as expected;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The problem is due to the includes.;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After a trial error process, the file causing the error is </a:t>
            </a:r>
            <a:r>
              <a:rPr lang="pt-PT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dv_qkd_ldpc_tx_message_processor_transmitter_20200819.cpp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The diff between the correct file and the one currently in the repository are minimal (hash related)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288" y="2557225"/>
            <a:ext cx="5871625" cy="20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QBER and oblivious key pair test scripts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53598" y="961281"/>
            <a:ext cx="76380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Written</a:t>
            </a:r>
            <a:r>
              <a:rPr lang="pt-PT">
                <a:solidFill>
                  <a:schemeClr val="dk1"/>
                </a:solidFill>
              </a:rPr>
              <a:t> in Python with no use of extra libraries;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Tests results using the raw keys currently in the repository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975" y="795224"/>
            <a:ext cx="3580674" cy="72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2"/>
          <p:cNvCxnSpPr/>
          <p:nvPr/>
        </p:nvCxnSpPr>
        <p:spPr>
          <a:xfrm>
            <a:off x="822150" y="1749175"/>
            <a:ext cx="750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50" y="2471222"/>
            <a:ext cx="3941975" cy="8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4839" y="2471225"/>
            <a:ext cx="3309061" cy="8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2434913" y="3341600"/>
            <a:ext cx="90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QBER</a:t>
            </a:r>
            <a:endParaRPr sz="1000"/>
          </a:p>
        </p:txBody>
      </p:sp>
      <p:sp>
        <p:nvSpPr>
          <p:cNvPr id="165" name="Google Shape;165;p22"/>
          <p:cNvSpPr txBox="1"/>
          <p:nvPr/>
        </p:nvSpPr>
        <p:spPr>
          <a:xfrm>
            <a:off x="6365025" y="3341600"/>
            <a:ext cx="90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key pair test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Symmetrical and oblivious execution script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654099" y="926300"/>
            <a:ext cx="38268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After compilation, run programs like: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250" y="814049"/>
            <a:ext cx="3134075" cy="381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425" y="1262799"/>
            <a:ext cx="2379625" cy="4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ICFO raw keys test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753000" y="926300"/>
            <a:ext cx="35724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Files with in-phase and quadrature components for Bob and Charlie;</a:t>
            </a:r>
            <a:endParaRPr b="1" sz="17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Transformation</a:t>
            </a:r>
            <a:r>
              <a:rPr lang="pt-PT">
                <a:solidFill>
                  <a:schemeClr val="dk1"/>
                </a:solidFill>
              </a:rPr>
              <a:t> to binary does not seem to be </a:t>
            </a:r>
            <a:r>
              <a:rPr lang="pt-PT">
                <a:solidFill>
                  <a:schemeClr val="dk1"/>
                </a:solidFill>
              </a:rPr>
              <a:t>trivial</a:t>
            </a:r>
            <a:r>
              <a:rPr lang="pt-PT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Nelson Muga told me to talk with Margarida Almeida.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413" y="926300"/>
            <a:ext cx="42576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750" y="1897850"/>
            <a:ext cx="2171025" cy="263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</a:t>
            </a:r>
            <a:r>
              <a:rPr lang="pt-PT"/>
              <a:t>v qokd ldpc new message handler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753000" y="778650"/>
            <a:ext cx="4097700" cy="3586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The message handler are replacing the processor_transmiter/receiver that have inselfs some logic associated </a:t>
            </a:r>
            <a:r>
              <a:rPr lang="pt-PT">
                <a:solidFill>
                  <a:schemeClr val="dk1"/>
                </a:solidFill>
              </a:rPr>
              <a:t>with message type;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Sindrome_hash messages are being divided since into two messages. A bundle functionality in the message_handler was added;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Síndrome reconciliation module is not sending expected output signal.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125" y="554101"/>
            <a:ext cx="706525" cy="43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700" y="109181"/>
            <a:ext cx="706525" cy="479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7000" y="109176"/>
            <a:ext cx="986575" cy="9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7850" y="2623675"/>
            <a:ext cx="2912384" cy="17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999" y="2623674"/>
            <a:ext cx="2328425" cy="17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1563963" y="4307125"/>
            <a:ext cx="70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600"/>
              <a:t>Rx </a:t>
            </a:r>
            <a:r>
              <a:rPr i="1" lang="pt-PT" sz="600"/>
              <a:t>freeze</a:t>
            </a:r>
            <a:r>
              <a:rPr i="1" lang="pt-PT" sz="600"/>
              <a:t> </a:t>
            </a:r>
            <a:endParaRPr i="1" sz="600"/>
          </a:p>
        </p:txBody>
      </p:sp>
      <p:sp>
        <p:nvSpPr>
          <p:cNvPr id="194" name="Google Shape;194;p25"/>
          <p:cNvSpPr txBox="1"/>
          <p:nvPr/>
        </p:nvSpPr>
        <p:spPr>
          <a:xfrm>
            <a:off x="4510788" y="4358575"/>
            <a:ext cx="70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600"/>
              <a:t>T</a:t>
            </a:r>
            <a:r>
              <a:rPr i="1" lang="pt-PT" sz="600"/>
              <a:t>x freeze </a:t>
            </a:r>
            <a:endParaRPr i="1" sz="600"/>
          </a:p>
        </p:txBody>
      </p:sp>
      <p:sp>
        <p:nvSpPr>
          <p:cNvPr id="195" name="Google Shape;195;p25"/>
          <p:cNvSpPr txBox="1"/>
          <p:nvPr/>
        </p:nvSpPr>
        <p:spPr>
          <a:xfrm>
            <a:off x="8203116" y="4800100"/>
            <a:ext cx="94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600"/>
              <a:t>Expected msg</a:t>
            </a:r>
            <a:endParaRPr i="1" sz="600"/>
          </a:p>
        </p:txBody>
      </p:sp>
      <p:sp>
        <p:nvSpPr>
          <p:cNvPr id="196" name="Google Shape;196;p25"/>
          <p:cNvSpPr txBox="1"/>
          <p:nvPr/>
        </p:nvSpPr>
        <p:spPr>
          <a:xfrm>
            <a:off x="6930691" y="4834950"/>
            <a:ext cx="94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600"/>
              <a:t>Síndrome</a:t>
            </a:r>
            <a:r>
              <a:rPr i="1" lang="pt-PT" sz="600"/>
              <a:t> </a:t>
            </a:r>
            <a:r>
              <a:rPr i="1" lang="pt-PT" sz="600"/>
              <a:t>msg</a:t>
            </a:r>
            <a:endParaRPr i="1" sz="600"/>
          </a:p>
        </p:txBody>
      </p:sp>
      <p:sp>
        <p:nvSpPr>
          <p:cNvPr id="197" name="Google Shape;197;p25"/>
          <p:cNvSpPr txBox="1"/>
          <p:nvPr/>
        </p:nvSpPr>
        <p:spPr>
          <a:xfrm>
            <a:off x="6056516" y="972875"/>
            <a:ext cx="94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600"/>
              <a:t>Hash</a:t>
            </a:r>
            <a:r>
              <a:rPr i="1" lang="pt-PT" sz="600"/>
              <a:t> msg</a:t>
            </a:r>
            <a:endParaRPr i="1" sz="600"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2763" y="1612175"/>
            <a:ext cx="940800" cy="38859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5886991" y="1919825"/>
            <a:ext cx="94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600"/>
              <a:t>Expected </a:t>
            </a:r>
            <a:r>
              <a:rPr i="1" lang="pt-PT" sz="600"/>
              <a:t>msg from Tx to Rx</a:t>
            </a:r>
            <a:endParaRPr i="1"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