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5"/>
  </p:notesMasterIdLst>
  <p:sldIdLst>
    <p:sldId id="256" r:id="rId5"/>
    <p:sldId id="257" r:id="rId6"/>
    <p:sldId id="259" r:id="rId7"/>
    <p:sldId id="266" r:id="rId8"/>
    <p:sldId id="267" r:id="rId9"/>
    <p:sldId id="263" r:id="rId10"/>
    <p:sldId id="261" r:id="rId11"/>
    <p:sldId id="264" r:id="rId12"/>
    <p:sldId id="268"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Lst>
        </p14:section>
        <p14:section name="North Bound Interface" id="{013F1CC5-BC71-488B-B470-B5DCFF486289}">
          <p14:sldIdLst>
            <p14:sldId id="259"/>
            <p14:sldId id="266"/>
            <p14:sldId id="267"/>
          </p14:sldIdLst>
        </p14:section>
        <p14:section name="South Bound Interface" id="{CD387251-9055-491C-B3F4-CF8CF4EBD953}">
          <p14:sldIdLst>
            <p14:sldId id="263"/>
            <p14:sldId id="261"/>
            <p14:sldId id="264"/>
          </p14:sldIdLst>
        </p14:section>
        <p14:section name="Synchronization" id="{1BB2922F-DE59-4840-9098-7AF84BB44CA4}">
          <p14:sldIdLst>
            <p14:sldId id="268"/>
            <p14:sldId id="26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2C13B-2D99-1F60-5BC0-580A25572554}" v="61" dt="2023-12-06T22:49:01.557"/>
    <p1510:client id="{06DB0360-7263-0D39-2AAF-1A5739771125}" v="218" dt="2023-12-06T22:50:49.844"/>
    <p1510:client id="{1CC6BF08-D73E-E446-0ED2-852533C8B743}" v="9" dt="2023-12-20T21:50:21.722"/>
    <p1510:client id="{2D6C9CA1-BA6B-4C9D-8538-664D629546EE}" v="604" dt="2023-11-09T13:32:01.245"/>
    <p1510:client id="{2F089B65-4AFC-5360-595E-DEB7C1F74E7F}" v="53" dt="2023-11-09T14:42:52.288"/>
    <p1510:client id="{313877D6-D447-1E45-B52C-3D5EACC8CB8F}" v="23" dt="2023-12-07T00:14:22.457"/>
    <p1510:client id="{371301BF-DEB2-E58C-654F-5729B33F0A4E}" v="11" dt="2023-12-20T21:56:54.311"/>
    <p1510:client id="{42083C07-BEAA-1073-7E5C-B885D1D34667}" v="23" dt="2023-11-16T15:54:07.137"/>
    <p1510:client id="{471FB1CA-BA00-632E-94E1-634D7D5AE1F1}" v="34" dt="2023-12-13T17:53:24.043"/>
    <p1510:client id="{651F30D5-D4BD-1EF6-9253-789B68FDBBFD}" v="2" dt="2023-12-21T00:52:05.237"/>
    <p1510:client id="{69395FC1-3CA5-44AC-8D91-D77CFE3EC3FB}" v="1" dt="2023-12-06T22:13:00.855"/>
    <p1510:client id="{6A2FC141-26E9-D205-8325-A6643388E1D1}" v="1903" dt="2023-12-06T21:15:28.186"/>
    <p1510:client id="{6A7B14B5-F3D9-D200-9BCD-82A467113737}" v="25" dt="2023-12-19T14:34:24.424"/>
    <p1510:client id="{6AB9DFA9-A6DE-CC4C-C0D8-C9D321A04A39}" v="570" dt="2023-11-09T13:13:08.580"/>
    <p1510:client id="{7FF336DC-226F-7EFE-F789-33C60F196EE8}" v="23" dt="2023-12-06T15:39:24.973"/>
    <p1510:client id="{8180ABBA-45AF-FF8C-04CC-7F3E390783F4}" v="84" dt="2023-12-20T15:26:21.021"/>
    <p1510:client id="{9D3C9459-345A-B627-BAE0-8C0CA0361979}" v="1" dt="2023-12-10T00:54:42.398"/>
    <p1510:client id="{A15FFE00-3388-52F7-F0D9-B84FA656F36E}" v="101" dt="2023-11-09T15:56:30.112"/>
    <p1510:client id="{A55073E8-2F9C-C4B7-E78A-22F6FAD54393}" v="285" dt="2023-12-06T17:21:30.325"/>
    <p1510:client id="{B93193CE-65DC-2045-2B72-3B7DCA39F36C}" v="74" dt="2023-12-20T15:25:57.302"/>
    <p1510:client id="{BC62F9FE-2603-0561-33B9-460DB8E852AB}" v="396" dt="2023-11-09T13:13:36.543"/>
    <p1510:client id="{C58CFF9B-D179-FC83-73AC-28F4227CCC69}" v="17" dt="2023-12-13T17:32:47.070"/>
    <p1510:client id="{CAD12114-2BBE-8B55-4368-8C33033A3A56}" v="9" dt="2023-12-07T00:19:09.565"/>
    <p1510:client id="{CB469FC7-A5DB-07A9-35EB-872790329AF9}" v="146" dt="2023-12-06T22:44:44.670"/>
    <p1510:client id="{D19DB2A1-C02E-094C-13DA-1989F4ED0FC8}" v="200" dt="2023-11-16T12:36:14.419"/>
    <p1510:client id="{D676C0D6-14EF-69CB-A2CE-0E0DF3F43B8A}" v="3" dt="2023-11-16T15:35:50.414"/>
    <p1510:client id="{D76FE7E8-9F26-1CBD-F2C6-A6B1408397BC}" v="40" dt="2023-11-09T13:17:17.758"/>
    <p1510:client id="{D9683DEA-610C-83DC-11F5-0D091D57BDC4}" v="5" dt="2023-12-13T19:20:45.339"/>
    <p1510:client id="{DEF4AAF1-F4CD-2BB2-5EFC-77947A6586FF}" v="105" dt="2023-12-20T21:40:16.869"/>
    <p1510:client id="{E540B085-C675-EDC7-041F-8919CDE6BBC7}" v="101" dt="2023-12-09T19:46:34.904"/>
    <p1510:client id="{EA029191-E65C-7E9E-31F2-DCEDD13D5CC8}" v="9" dt="2023-12-13T14:26:16.901"/>
    <p1510:client id="{EB3C10D6-28C0-179E-A671-C0DE7BF56E6C}" v="111" dt="2023-12-06T15:35:12.442"/>
    <p1510:client id="{F44B88ED-93F5-5F39-D609-4E466C8DEC73}" v="799" dt="2023-12-20T12:05:38.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54C5D62-30A9-48E2-BD9C-4D5CD48EFDC5}"/>
            </a:ext>
          </a:extLst>
        </p:cNvPr>
        <p:cNvGrpSpPr/>
        <p:nvPr/>
      </p:nvGrpSpPr>
      <p:grpSpPr>
        <a:xfrm>
          <a:off x="0" y="0"/>
          <a:ext cx="0" cy="0"/>
          <a:chOff x="0" y="0"/>
          <a:chExt cx="0" cy="0"/>
        </a:xfrm>
      </p:grpSpPr>
      <p:sp>
        <p:nvSpPr>
          <p:cNvPr id="148" name="Google Shape;148;g281a670a6cf_0_15:notes">
            <a:extLst>
              <a:ext uri="{FF2B5EF4-FFF2-40B4-BE49-F238E27FC236}">
                <a16:creationId xmlns:a16="http://schemas.microsoft.com/office/drawing/2014/main" id="{898F4119-BDAA-6C6C-C9F6-50E08EE735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a:extLst>
              <a:ext uri="{FF2B5EF4-FFF2-40B4-BE49-F238E27FC236}">
                <a16:creationId xmlns:a16="http://schemas.microsoft.com/office/drawing/2014/main" id="{04778B0C-DF65-C081-A5B0-F4763D30F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596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145" name="Google Shape;145;p20"/>
          <p:cNvSpPr txBox="1"/>
          <p:nvPr/>
        </p:nvSpPr>
        <p:spPr>
          <a:xfrm>
            <a:off x="974116" y="1187997"/>
            <a:ext cx="7752055" cy="866294"/>
          </a:xfrm>
          <a:prstGeom prst="rect">
            <a:avLst/>
          </a:prstGeom>
          <a:noFill/>
          <a:ln>
            <a:noFill/>
          </a:ln>
        </p:spPr>
        <p:txBody>
          <a:bodyPr spcFirstLastPara="1" wrap="square" lIns="67500" tIns="67500" rIns="67500" bIns="67500" anchor="t" anchorCtr="0">
            <a:noAutofit/>
          </a:bodyPr>
          <a:lstStyle/>
          <a:p>
            <a:pPr>
              <a:buClr>
                <a:srgbClr val="44515F"/>
              </a:buClr>
              <a:buSzPts val="3300"/>
            </a:pPr>
            <a:r>
              <a:rPr lang="pt-PT" sz="2600" b="1" err="1">
                <a:solidFill>
                  <a:srgbClr val="44515F"/>
                </a:solidFill>
              </a:rPr>
              <a:t>Key</a:t>
            </a:r>
            <a:r>
              <a:rPr lang="pt-PT" sz="2600" b="1">
                <a:solidFill>
                  <a:srgbClr val="44515F"/>
                </a:solidFill>
              </a:rPr>
              <a:t> Management </a:t>
            </a:r>
            <a:r>
              <a:rPr lang="pt-PT" sz="2600" b="1" err="1">
                <a:solidFill>
                  <a:srgbClr val="44515F"/>
                </a:solidFill>
              </a:rPr>
              <a:t>System</a:t>
            </a:r>
            <a:r>
              <a:rPr lang="pt-PT" sz="2600" b="1">
                <a:solidFill>
                  <a:srgbClr val="44515F"/>
                </a:solidFill>
              </a:rPr>
              <a:t> for a QKD Network </a:t>
            </a: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974115" y="1839072"/>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000" b="1" err="1">
                <a:solidFill>
                  <a:srgbClr val="44515F"/>
                </a:solidFill>
              </a:rPr>
              <a:t>Weekly</a:t>
            </a:r>
            <a:r>
              <a:rPr lang="pt-PT" sz="2000" b="1">
                <a:solidFill>
                  <a:srgbClr val="44515F"/>
                </a:solidFill>
              </a:rPr>
              <a:t> </a:t>
            </a:r>
            <a:r>
              <a:rPr lang="pt-PT" sz="2000" b="1" err="1">
                <a:solidFill>
                  <a:srgbClr val="44515F"/>
                </a:solidFill>
              </a:rPr>
              <a:t>Report</a:t>
            </a:r>
            <a:endParaRPr lang="pt-PT" sz="2000" b="1">
              <a:solidFill>
                <a:srgbClr val="44515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6445FDD6-97F1-0F6B-FE43-2D22B2E99FAB}"/>
            </a:ext>
          </a:extLst>
        </p:cNvPr>
        <p:cNvGrpSpPr/>
        <p:nvPr/>
      </p:nvGrpSpPr>
      <p:grpSpPr>
        <a:xfrm>
          <a:off x="0" y="0"/>
          <a:ext cx="0" cy="0"/>
          <a:chOff x="0" y="0"/>
          <a:chExt cx="0" cy="0"/>
        </a:xfrm>
      </p:grpSpPr>
      <p:sp>
        <p:nvSpPr>
          <p:cNvPr id="151" name="Google Shape;151;p21">
            <a:extLst>
              <a:ext uri="{FF2B5EF4-FFF2-40B4-BE49-F238E27FC236}">
                <a16:creationId xmlns:a16="http://schemas.microsoft.com/office/drawing/2014/main" id="{061666FA-7FF4-61BD-A8F6-560F8AEFF4EC}"/>
              </a:ext>
            </a:extLst>
          </p:cNvPr>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Example</a:t>
            </a:r>
            <a:r>
              <a:rPr lang="pt-PT"/>
              <a:t> </a:t>
            </a:r>
            <a:r>
              <a:rPr lang="pt-PT" err="1"/>
              <a:t>with</a:t>
            </a:r>
            <a:r>
              <a:rPr lang="pt-PT"/>
              <a:t> </a:t>
            </a:r>
            <a:r>
              <a:rPr lang="pt-PT" err="1"/>
              <a:t>QuGenome</a:t>
            </a:r>
            <a:r>
              <a:rPr lang="pt-PT"/>
              <a:t>, </a:t>
            </a:r>
            <a:r>
              <a:rPr lang="pt-PT" err="1"/>
              <a:t>North</a:t>
            </a:r>
            <a:r>
              <a:rPr lang="pt-PT"/>
              <a:t> interface, </a:t>
            </a:r>
            <a:r>
              <a:rPr lang="pt-PT" err="1"/>
              <a:t>South</a:t>
            </a:r>
            <a:r>
              <a:rPr lang="pt-PT"/>
              <a:t> Interface, </a:t>
            </a:r>
            <a:r>
              <a:rPr lang="pt-PT" err="1"/>
              <a:t>Synchronization</a:t>
            </a:r>
            <a:r>
              <a:rPr lang="pt-PT"/>
              <a:t> </a:t>
            </a:r>
            <a:r>
              <a:rPr lang="pt-PT" err="1"/>
              <a:t>Messages</a:t>
            </a:r>
            <a:endParaRPr lang="en-US" err="1"/>
          </a:p>
        </p:txBody>
      </p:sp>
      <p:pic>
        <p:nvPicPr>
          <p:cNvPr id="3" name="Picture 2" descr="A screenshot of a computer&#10;&#10;Description automatically generated">
            <a:extLst>
              <a:ext uri="{FF2B5EF4-FFF2-40B4-BE49-F238E27FC236}">
                <a16:creationId xmlns:a16="http://schemas.microsoft.com/office/drawing/2014/main" id="{9AB0A5E8-CE0C-78D6-1E64-17984E1ACEBB}"/>
              </a:ext>
            </a:extLst>
          </p:cNvPr>
          <p:cNvPicPr>
            <a:picLocks noChangeAspect="1"/>
          </p:cNvPicPr>
          <p:nvPr/>
        </p:nvPicPr>
        <p:blipFill>
          <a:blip r:embed="rId3"/>
          <a:stretch>
            <a:fillRect/>
          </a:stretch>
        </p:blipFill>
        <p:spPr>
          <a:xfrm>
            <a:off x="410308" y="1240772"/>
            <a:ext cx="8323384" cy="2661954"/>
          </a:xfrm>
          <a:prstGeom prst="rect">
            <a:avLst/>
          </a:prstGeom>
        </p:spPr>
      </p:pic>
    </p:spTree>
    <p:extLst>
      <p:ext uri="{BB962C8B-B14F-4D97-AF65-F5344CB8AC3E}">
        <p14:creationId xmlns:p14="http://schemas.microsoft.com/office/powerpoint/2010/main" val="249323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a:t>General </a:t>
            </a:r>
            <a:r>
              <a:rPr lang="pt-PT" err="1"/>
              <a:t>Architecture</a:t>
            </a:r>
            <a:endParaRPr lang="en-US" err="1"/>
          </a:p>
        </p:txBody>
      </p:sp>
      <p:pic>
        <p:nvPicPr>
          <p:cNvPr id="4" name="Picture 3" descr="A screenshot of a phone&#10;&#10;Description automatically generated">
            <a:extLst>
              <a:ext uri="{FF2B5EF4-FFF2-40B4-BE49-F238E27FC236}">
                <a16:creationId xmlns:a16="http://schemas.microsoft.com/office/drawing/2014/main" id="{5B69BD5B-3808-4339-0FB4-10051F164F27}"/>
              </a:ext>
            </a:extLst>
          </p:cNvPr>
          <p:cNvPicPr>
            <a:picLocks noChangeAspect="1"/>
          </p:cNvPicPr>
          <p:nvPr/>
        </p:nvPicPr>
        <p:blipFill>
          <a:blip r:embed="rId3"/>
          <a:stretch>
            <a:fillRect/>
          </a:stretch>
        </p:blipFill>
        <p:spPr>
          <a:xfrm>
            <a:off x="1194289" y="952633"/>
            <a:ext cx="6557595" cy="3238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a:xfrm>
            <a:off x="286135" y="100901"/>
            <a:ext cx="5756546" cy="1029220"/>
          </a:xfrm>
        </p:spPr>
        <p:txBody>
          <a:bodyPr/>
          <a:lstStyle/>
          <a:p>
            <a:br>
              <a:rPr lang="pt-PT" sz="2000"/>
            </a:br>
            <a:r>
              <a:rPr lang="pt-PT" sz="2000" err="1"/>
              <a:t>North</a:t>
            </a:r>
            <a:r>
              <a:rPr lang="pt-PT" sz="2000"/>
              <a:t> Interface – KMS interface </a:t>
            </a:r>
            <a:r>
              <a:rPr lang="pt-PT" sz="2000" err="1"/>
              <a:t>with</a:t>
            </a:r>
            <a:r>
              <a:rPr lang="pt-PT" sz="2000"/>
              <a:t> </a:t>
            </a:r>
            <a:r>
              <a:rPr lang="pt-PT" sz="2000" err="1"/>
              <a:t>the</a:t>
            </a:r>
            <a:r>
              <a:rPr lang="pt-PT" sz="2000"/>
              <a:t> apps </a:t>
            </a:r>
            <a:br>
              <a:rPr lang="pt-PT" sz="2000"/>
            </a:br>
            <a:r>
              <a:rPr lang="pt-PT" sz="2000"/>
              <a:t>ETSI 004 (pull </a:t>
            </a:r>
            <a:r>
              <a:rPr lang="pt-PT" sz="2000" err="1"/>
              <a:t>mode</a:t>
            </a:r>
            <a:r>
              <a:rPr lang="pt-PT" sz="2000"/>
              <a:t>)</a:t>
            </a:r>
            <a:endParaRPr lang="en-US" sz="2000" b="0"/>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489" y="1080742"/>
            <a:ext cx="6851216" cy="3470206"/>
          </a:xfrm>
        </p:spPr>
        <p:txBody>
          <a:bodyPr/>
          <a:lstStyle/>
          <a:p>
            <a:r>
              <a:rPr lang="en-US"/>
              <a:t>The interaction between the KMS and the app relies on three requests:</a:t>
            </a:r>
          </a:p>
          <a:p>
            <a:endParaRPr lang="en-US"/>
          </a:p>
          <a:p>
            <a:r>
              <a:rPr lang="en-US" sz="1200" b="1"/>
              <a:t>OPEN_CONNECT</a:t>
            </a:r>
            <a:r>
              <a:rPr lang="en-US" sz="1200"/>
              <a:t>(</a:t>
            </a:r>
            <a:r>
              <a:rPr lang="en-US" sz="1200" i="1"/>
              <a:t>in</a:t>
            </a:r>
            <a:r>
              <a:rPr lang="en-US" sz="1200"/>
              <a:t> source, </a:t>
            </a:r>
            <a:r>
              <a:rPr lang="en-US" sz="1200" i="1"/>
              <a:t>in</a:t>
            </a:r>
            <a:r>
              <a:rPr lang="en-US" sz="1200"/>
              <a:t> destination, </a:t>
            </a:r>
            <a:r>
              <a:rPr lang="en-US" sz="1200" i="1"/>
              <a:t>in</a:t>
            </a:r>
            <a:r>
              <a:rPr lang="en-US" sz="1200"/>
              <a:t> QoS, </a:t>
            </a:r>
            <a:r>
              <a:rPr lang="en-US" sz="1200" i="1" err="1"/>
              <a:t>inout</a:t>
            </a:r>
            <a:r>
              <a:rPr lang="en-US" sz="1200"/>
              <a:t> </a:t>
            </a:r>
            <a:r>
              <a:rPr lang="en-US" sz="1200" err="1"/>
              <a:t>Key_stream_ID</a:t>
            </a:r>
            <a:r>
              <a:rPr lang="en-US" sz="1200"/>
              <a:t>, </a:t>
            </a:r>
            <a:r>
              <a:rPr lang="en-US" sz="1200" i="1"/>
              <a:t>out</a:t>
            </a:r>
            <a:r>
              <a:rPr lang="en-US" sz="1200"/>
              <a:t> status)</a:t>
            </a:r>
          </a:p>
          <a:p>
            <a:pPr algn="just"/>
            <a:r>
              <a:rPr lang="en-US" sz="1100"/>
              <a:t>     Is made by an app to create a key stream with the characteristics specified in the QoS field. A Key Stream id (KSID) and a status value are returned. If the OPEN_CONNECT request is made with a value in the </a:t>
            </a:r>
            <a:r>
              <a:rPr lang="en-US" sz="1100" err="1"/>
              <a:t>Key_stream_ID</a:t>
            </a:r>
            <a:r>
              <a:rPr lang="en-US" sz="1100"/>
              <a:t> field, it connects to an existing Key Stream instead of creating a new one.     </a:t>
            </a:r>
          </a:p>
          <a:p>
            <a:pPr algn="just"/>
            <a:endParaRPr lang="en-US" sz="1100"/>
          </a:p>
          <a:p>
            <a:pPr algn="just"/>
            <a:r>
              <a:rPr lang="en-US" sz="1200" b="1"/>
              <a:t>GET_KEY</a:t>
            </a:r>
            <a:r>
              <a:rPr lang="en-US" sz="1200"/>
              <a:t>(</a:t>
            </a:r>
            <a:r>
              <a:rPr lang="en-US" sz="1200" i="1"/>
              <a:t>in</a:t>
            </a:r>
            <a:r>
              <a:rPr lang="en-US" sz="1200"/>
              <a:t> </a:t>
            </a:r>
            <a:r>
              <a:rPr lang="en-US" sz="1200" err="1"/>
              <a:t>Key_stream_ID</a:t>
            </a:r>
            <a:r>
              <a:rPr lang="en-US" sz="1200"/>
              <a:t>, </a:t>
            </a:r>
            <a:r>
              <a:rPr lang="en-US" sz="1200" i="1" err="1"/>
              <a:t>inout</a:t>
            </a:r>
            <a:r>
              <a:rPr lang="en-US" sz="1200"/>
              <a:t> index, </a:t>
            </a:r>
            <a:r>
              <a:rPr lang="en-US" sz="1200" i="1"/>
              <a:t>out</a:t>
            </a:r>
            <a:r>
              <a:rPr lang="en-US" sz="1200"/>
              <a:t> </a:t>
            </a:r>
            <a:r>
              <a:rPr lang="en-US" sz="1200" err="1"/>
              <a:t>Key_buffer</a:t>
            </a:r>
            <a:r>
              <a:rPr lang="en-US" sz="1200"/>
              <a:t>, </a:t>
            </a:r>
            <a:r>
              <a:rPr lang="en-US" sz="1200" i="1" u="sng" err="1"/>
              <a:t>inout</a:t>
            </a:r>
            <a:r>
              <a:rPr lang="en-US" sz="1200" u="sng"/>
              <a:t> Metadata</a:t>
            </a:r>
            <a:r>
              <a:rPr lang="en-US" sz="1200"/>
              <a:t>, </a:t>
            </a:r>
            <a:r>
              <a:rPr lang="en-US" sz="1200" i="1"/>
              <a:t>out</a:t>
            </a:r>
            <a:r>
              <a:rPr lang="en-US" sz="1200"/>
              <a:t> status)</a:t>
            </a:r>
          </a:p>
          <a:p>
            <a:r>
              <a:rPr lang="en-US"/>
              <a:t>     </a:t>
            </a:r>
            <a:r>
              <a:rPr lang="en-US" sz="1100"/>
              <a:t>Is used by the apps to retrieve keys. It can be made with or without an index. With a given index, the KMS will return the key, if exists, with that index. Otherwise, it returns the oldest key that was created by its peer but not retrieved yet, if there is no keys to be returned, a new one will be created and returned alongside with its index.</a:t>
            </a:r>
          </a:p>
          <a:p>
            <a:endParaRPr lang="en-US"/>
          </a:p>
          <a:p>
            <a:r>
              <a:rPr lang="en-US" sz="1200" b="1"/>
              <a:t>CLOSE</a:t>
            </a:r>
            <a:r>
              <a:rPr lang="en-US" sz="1200"/>
              <a:t>(</a:t>
            </a:r>
            <a:r>
              <a:rPr lang="en-US" sz="1200" i="1"/>
              <a:t>in</a:t>
            </a:r>
            <a:r>
              <a:rPr lang="en-US" sz="1200"/>
              <a:t> </a:t>
            </a:r>
            <a:r>
              <a:rPr lang="en-US" sz="1200" err="1"/>
              <a:t>Key_stream_ID</a:t>
            </a:r>
            <a:r>
              <a:rPr lang="en-US" sz="1200"/>
              <a:t>, </a:t>
            </a:r>
            <a:r>
              <a:rPr lang="en-US" sz="1200" i="1"/>
              <a:t>out</a:t>
            </a:r>
            <a:r>
              <a:rPr lang="en-US" sz="1200"/>
              <a:t> status)</a:t>
            </a:r>
          </a:p>
          <a:p>
            <a:r>
              <a:rPr lang="en-US" sz="1100"/>
              <a:t>      Is used to terminate a Key Stream connection. The peer still can retrieve already created and unexpired keys.</a:t>
            </a:r>
            <a:endParaRPr lang="en-US"/>
          </a:p>
        </p:txBody>
      </p:sp>
      <p:pic>
        <p:nvPicPr>
          <p:cNvPr id="5" name="Picture 4" descr="A diagram of a service application&#10;&#10;Description automatically generated">
            <a:extLst>
              <a:ext uri="{FF2B5EF4-FFF2-40B4-BE49-F238E27FC236}">
                <a16:creationId xmlns:a16="http://schemas.microsoft.com/office/drawing/2014/main" id="{A102C6F0-064A-5D2B-AE4B-B8C6170E332C}"/>
              </a:ext>
            </a:extLst>
          </p:cNvPr>
          <p:cNvPicPr>
            <a:picLocks noChangeAspect="1"/>
          </p:cNvPicPr>
          <p:nvPr/>
        </p:nvPicPr>
        <p:blipFill>
          <a:blip r:embed="rId2"/>
          <a:stretch>
            <a:fillRect/>
          </a:stretch>
        </p:blipFill>
        <p:spPr>
          <a:xfrm>
            <a:off x="6965339" y="847996"/>
            <a:ext cx="1839205" cy="2087137"/>
          </a:xfrm>
          <a:prstGeom prst="rect">
            <a:avLst/>
          </a:prstGeom>
        </p:spPr>
      </p:pic>
    </p:spTree>
    <p:extLst>
      <p:ext uri="{BB962C8B-B14F-4D97-AF65-F5344CB8AC3E}">
        <p14:creationId xmlns:p14="http://schemas.microsoft.com/office/powerpoint/2010/main" val="234467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err="1"/>
              <a:t>Messages</a:t>
            </a:r>
            <a:r>
              <a:rPr lang="pt-PT"/>
              <a:t> </a:t>
            </a:r>
            <a:r>
              <a:rPr lang="pt-PT" err="1"/>
              <a:t>Exchanged</a:t>
            </a:r>
          </a:p>
          <a:p>
            <a:endParaRPr lang="en-US"/>
          </a:p>
        </p:txBody>
      </p:sp>
      <p:pic>
        <p:nvPicPr>
          <p:cNvPr id="7" name="Picture 6" descr="A screenshot of a computer screen&#10;&#10;Description automatically generated">
            <a:extLst>
              <a:ext uri="{FF2B5EF4-FFF2-40B4-BE49-F238E27FC236}">
                <a16:creationId xmlns:a16="http://schemas.microsoft.com/office/drawing/2014/main" id="{098B0D2E-A267-561D-9E29-C881B9BC3141}"/>
              </a:ext>
            </a:extLst>
          </p:cNvPr>
          <p:cNvPicPr>
            <a:picLocks noChangeAspect="1"/>
          </p:cNvPicPr>
          <p:nvPr/>
        </p:nvPicPr>
        <p:blipFill>
          <a:blip r:embed="rId2"/>
          <a:stretch>
            <a:fillRect/>
          </a:stretch>
        </p:blipFill>
        <p:spPr>
          <a:xfrm>
            <a:off x="35897" y="925393"/>
            <a:ext cx="9072206" cy="3297435"/>
          </a:xfrm>
          <a:prstGeom prst="rect">
            <a:avLst/>
          </a:prstGeom>
        </p:spPr>
      </p:pic>
    </p:spTree>
    <p:extLst>
      <p:ext uri="{BB962C8B-B14F-4D97-AF65-F5344CB8AC3E}">
        <p14:creationId xmlns:p14="http://schemas.microsoft.com/office/powerpoint/2010/main" val="58959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QOS </a:t>
            </a:r>
            <a:r>
              <a:rPr lang="pt-PT" err="1"/>
              <a:t>parameters</a:t>
            </a:r>
            <a:r>
              <a:rPr lang="pt-PT"/>
              <a:t> </a:t>
            </a:r>
            <a:endParaRPr lang="en-US"/>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952011" y="832262"/>
            <a:ext cx="7638063" cy="3586163"/>
          </a:xfrm>
        </p:spPr>
        <p:txBody>
          <a:bodyPr/>
          <a:lstStyle/>
          <a:p>
            <a:pPr marL="514350" indent="-285750">
              <a:lnSpc>
                <a:spcPct val="100000"/>
              </a:lnSpc>
              <a:buChar char="•"/>
            </a:pPr>
            <a:r>
              <a:rPr lang="en-US" b="1" err="1"/>
              <a:t>Key_type</a:t>
            </a:r>
            <a:r>
              <a:rPr lang="en-US" b="1"/>
              <a:t>:</a:t>
            </a:r>
            <a:r>
              <a:rPr lang="en-US"/>
              <a:t> key type for the key stream (not approved yet)(uint32_t).</a:t>
            </a:r>
          </a:p>
          <a:p>
            <a:pPr marL="514350" indent="-285750">
              <a:lnSpc>
                <a:spcPct val="100000"/>
              </a:lnSpc>
              <a:buChar char="•"/>
            </a:pPr>
            <a:endParaRPr lang="en-US"/>
          </a:p>
          <a:p>
            <a:pPr marL="514350" indent="-285750">
              <a:lnSpc>
                <a:spcPct val="100000"/>
              </a:lnSpc>
              <a:buChar char="•"/>
            </a:pPr>
            <a:r>
              <a:rPr lang="en-US" b="1" err="1"/>
              <a:t>Key_chunk_size</a:t>
            </a:r>
            <a:r>
              <a:rPr lang="en-US" b="1"/>
              <a:t>:</a:t>
            </a:r>
            <a:r>
              <a:rPr lang="en-US"/>
              <a:t> Length of the key buffer requested by the application (uint32_t).</a:t>
            </a:r>
          </a:p>
          <a:p>
            <a:pPr marL="514350" indent="-285750">
              <a:lnSpc>
                <a:spcPct val="100000"/>
              </a:lnSpc>
              <a:buChar char="•"/>
            </a:pPr>
            <a:endParaRPr lang="en-US"/>
          </a:p>
          <a:p>
            <a:pPr marL="514350" indent="-285750">
              <a:lnSpc>
                <a:spcPct val="100000"/>
              </a:lnSpc>
              <a:buChar char="•"/>
            </a:pPr>
            <a:r>
              <a:rPr lang="en-US" b="1" err="1"/>
              <a:t>Max_bps</a:t>
            </a:r>
            <a:r>
              <a:rPr lang="en-US"/>
              <a:t>: Maximum key rate requested in bits per second (uint32_t).</a:t>
            </a:r>
          </a:p>
          <a:p>
            <a:pPr marL="514350" indent="-285750">
              <a:lnSpc>
                <a:spcPct val="100000"/>
              </a:lnSpc>
              <a:buChar char="•"/>
            </a:pPr>
            <a:endParaRPr lang="en-US"/>
          </a:p>
          <a:p>
            <a:pPr marL="514350" indent="-285750">
              <a:lnSpc>
                <a:spcPct val="100000"/>
              </a:lnSpc>
              <a:buChar char="•"/>
            </a:pPr>
            <a:r>
              <a:rPr lang="en-US" b="1" err="1"/>
              <a:t>Min_bps</a:t>
            </a:r>
            <a:r>
              <a:rPr lang="en-US" b="1"/>
              <a:t>:</a:t>
            </a:r>
            <a:r>
              <a:rPr lang="en-US"/>
              <a:t> Minimum key rate requested in bits per second (uint32_t).</a:t>
            </a:r>
          </a:p>
          <a:p>
            <a:pPr marL="514350" indent="-285750">
              <a:lnSpc>
                <a:spcPct val="100000"/>
              </a:lnSpc>
              <a:buChar char="•"/>
            </a:pPr>
            <a:endParaRPr lang="en-US"/>
          </a:p>
          <a:p>
            <a:pPr marL="514350" indent="-285750">
              <a:lnSpc>
                <a:spcPct val="100000"/>
              </a:lnSpc>
              <a:buChar char="•"/>
            </a:pPr>
            <a:r>
              <a:rPr lang="en-US" b="1"/>
              <a:t>Jitter:</a:t>
            </a:r>
            <a:r>
              <a:rPr lang="en-US"/>
              <a:t> Maximum expected deviation, in bps, for key delivery (uint32_t).</a:t>
            </a:r>
          </a:p>
          <a:p>
            <a:pPr marL="514350" indent="-285750">
              <a:lnSpc>
                <a:spcPct val="100000"/>
              </a:lnSpc>
              <a:buChar char="•"/>
            </a:pPr>
            <a:endParaRPr lang="en-US"/>
          </a:p>
          <a:p>
            <a:pPr marL="514350" indent="-285750">
              <a:lnSpc>
                <a:spcPct val="100000"/>
              </a:lnSpc>
              <a:buChar char="•"/>
            </a:pPr>
            <a:r>
              <a:rPr lang="en-US" b="1"/>
              <a:t>Timeout:</a:t>
            </a:r>
            <a:r>
              <a:rPr lang="en-US"/>
              <a:t> Time, in msec, after which all will be aborted, returning an error.</a:t>
            </a:r>
          </a:p>
          <a:p>
            <a:pPr marL="514350" indent="-285750">
              <a:lnSpc>
                <a:spcPct val="100000"/>
              </a:lnSpc>
              <a:buChar char="•"/>
            </a:pPr>
            <a:endParaRPr lang="en-US"/>
          </a:p>
          <a:p>
            <a:pPr marL="514350" indent="-285750">
              <a:lnSpc>
                <a:spcPct val="100000"/>
              </a:lnSpc>
              <a:buChar char="•"/>
            </a:pPr>
            <a:r>
              <a:rPr lang="en-US" b="1"/>
              <a:t>TTL:</a:t>
            </a:r>
            <a:r>
              <a:rPr lang="en-US"/>
              <a:t> Time after which the keys corresponding to this </a:t>
            </a:r>
            <a:r>
              <a:rPr lang="en-US" err="1"/>
              <a:t>Key_stream_ID</a:t>
            </a:r>
            <a:r>
              <a:rPr lang="en-US"/>
              <a:t> shall be erased(uint32_t).</a:t>
            </a:r>
          </a:p>
          <a:p>
            <a:pPr marL="514350" indent="-285750">
              <a:lnSpc>
                <a:spcPct val="100000"/>
              </a:lnSpc>
              <a:buChar char="•"/>
            </a:pPr>
            <a:endParaRPr lang="en-US"/>
          </a:p>
          <a:p>
            <a:pPr marL="514350" indent="-285750">
              <a:lnSpc>
                <a:spcPct val="100000"/>
              </a:lnSpc>
              <a:buChar char="•"/>
            </a:pPr>
            <a:r>
              <a:rPr lang="en-US" b="1"/>
              <a:t>Metadata </a:t>
            </a:r>
            <a:r>
              <a:rPr lang="en-US" b="1" err="1"/>
              <a:t>mimetype</a:t>
            </a:r>
            <a:r>
              <a:rPr lang="en-US" b="1"/>
              <a:t>:</a:t>
            </a:r>
            <a:r>
              <a:rPr lang="en-US"/>
              <a:t> Field that defines the format of the metadata on each subsequent GET_KEY call.</a:t>
            </a:r>
          </a:p>
        </p:txBody>
      </p:sp>
    </p:spTree>
    <p:extLst>
      <p:ext uri="{BB962C8B-B14F-4D97-AF65-F5344CB8AC3E}">
        <p14:creationId xmlns:p14="http://schemas.microsoft.com/office/powerpoint/2010/main" val="35434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54029" y="1461845"/>
            <a:ext cx="6114063" cy="3586163"/>
          </a:xfrm>
        </p:spPr>
        <p:txBody>
          <a:bodyPr/>
          <a:lstStyle/>
          <a:p>
            <a:pPr marL="603250" lvl="1" indent="0">
              <a:buNone/>
            </a:pPr>
            <a:endParaRPr lang="en-US"/>
          </a:p>
          <a:p>
            <a:pPr marL="603250" lvl="1" indent="0">
              <a:buNone/>
            </a:pPr>
            <a:r>
              <a:rPr lang="en-US"/>
              <a:t>The KMS is always receiving keys without making individual requests for each one. The interface between the KMS and the physical layer is basically the same as the one provided by the KMS for the applications to use but now the KMS will act like an application requesting key material.</a:t>
            </a:r>
          </a:p>
          <a:p>
            <a:pPr marL="603250" lvl="1" indent="0">
              <a:buNone/>
            </a:pPr>
            <a:endParaRPr lang="en-US"/>
          </a:p>
          <a:p>
            <a:pPr marL="603250" lvl="1" indent="0">
              <a:buNone/>
            </a:pPr>
            <a:r>
              <a:rPr lang="en-US"/>
              <a:t>The KMS will start by making an </a:t>
            </a:r>
            <a:r>
              <a:rPr lang="en-US" b="1"/>
              <a:t>OPEN_CONNECT</a:t>
            </a:r>
            <a:r>
              <a:rPr lang="en-US"/>
              <a:t> request to create a connection to the physical layer. Then does one </a:t>
            </a:r>
            <a:r>
              <a:rPr lang="en-US" b="1"/>
              <a:t>GET_KEY</a:t>
            </a:r>
            <a:r>
              <a:rPr lang="en-US"/>
              <a:t> request and from that moment forward it will receive key material with the characteristics and pace specified in the QoS field until it makes a </a:t>
            </a:r>
            <a:r>
              <a:rPr lang="en-US" b="1"/>
              <a:t>CLOSE</a:t>
            </a:r>
            <a:r>
              <a:rPr lang="en-US"/>
              <a:t> request to terminate the key stream. </a:t>
            </a:r>
          </a:p>
        </p:txBody>
      </p:sp>
      <p:sp>
        <p:nvSpPr>
          <p:cNvPr id="5" name="Title 1">
            <a:extLst>
              <a:ext uri="{FF2B5EF4-FFF2-40B4-BE49-F238E27FC236}">
                <a16:creationId xmlns:a16="http://schemas.microsoft.com/office/drawing/2014/main" id="{B1C0A9F2-8299-98D0-46D4-BA7A7D171342}"/>
              </a:ext>
            </a:extLst>
          </p:cNvPr>
          <p:cNvSpPr txBox="1">
            <a:spLocks/>
          </p:cNvSpPr>
          <p:nvPr/>
        </p:nvSpPr>
        <p:spPr>
          <a:xfrm>
            <a:off x="460069" y="432206"/>
            <a:ext cx="6361177" cy="1029220"/>
          </a:xfrm>
          <a:prstGeom prst="rect">
            <a:avLst/>
          </a:prstGeom>
          <a:noFill/>
          <a:ln>
            <a:noFill/>
          </a:ln>
        </p:spPr>
        <p:txBody>
          <a:bodyPr spcFirstLastPara="1" wrap="square" lIns="67500" tIns="67500" rIns="67500" bIns="675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4515F"/>
              </a:buClr>
              <a:buSzPts val="13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br>
              <a:rPr lang="pt-PT"/>
            </a:br>
            <a:r>
              <a:rPr lang="pt-PT" err="1"/>
              <a:t>South</a:t>
            </a:r>
            <a:r>
              <a:rPr lang="pt-PT"/>
              <a:t> Interface – KMS interface </a:t>
            </a:r>
            <a:r>
              <a:rPr lang="pt-PT" err="1"/>
              <a:t>with</a:t>
            </a:r>
            <a:r>
              <a:rPr lang="pt-PT"/>
              <a:t> </a:t>
            </a:r>
            <a:r>
              <a:rPr lang="pt-PT" err="1"/>
              <a:t>the</a:t>
            </a:r>
            <a:r>
              <a:rPr lang="pt-PT"/>
              <a:t> </a:t>
            </a:r>
            <a:r>
              <a:rPr lang="pt-PT" err="1"/>
              <a:t>physical</a:t>
            </a:r>
            <a:r>
              <a:rPr lang="pt-PT"/>
              <a:t> </a:t>
            </a:r>
            <a:r>
              <a:rPr lang="pt-PT" err="1"/>
              <a:t>Layer</a:t>
            </a:r>
            <a:r>
              <a:rPr lang="pt-PT"/>
              <a:t> </a:t>
            </a:r>
            <a:br>
              <a:rPr lang="pt-PT"/>
            </a:br>
            <a:r>
              <a:rPr lang="pt-PT"/>
              <a:t>ETSI 004 (</a:t>
            </a:r>
            <a:r>
              <a:rPr lang="pt-PT" err="1"/>
              <a:t>push</a:t>
            </a:r>
            <a:r>
              <a:rPr lang="pt-PT"/>
              <a:t> </a:t>
            </a:r>
            <a:r>
              <a:rPr lang="pt-PT" err="1"/>
              <a:t>mode</a:t>
            </a:r>
            <a:r>
              <a:rPr lang="pt-PT"/>
              <a:t>)</a:t>
            </a:r>
            <a:endParaRPr lang="en-US" b="0"/>
          </a:p>
          <a:p>
            <a:endParaRPr lang="en-US"/>
          </a:p>
        </p:txBody>
      </p:sp>
      <p:pic>
        <p:nvPicPr>
          <p:cNvPr id="4" name="Picture 3" descr="A diagram of a computer application&#10;&#10;Description automatically generated">
            <a:extLst>
              <a:ext uri="{FF2B5EF4-FFF2-40B4-BE49-F238E27FC236}">
                <a16:creationId xmlns:a16="http://schemas.microsoft.com/office/drawing/2014/main" id="{D7CFEA70-943F-B6F3-EE59-977AA26B9117}"/>
              </a:ext>
            </a:extLst>
          </p:cNvPr>
          <p:cNvPicPr>
            <a:picLocks noChangeAspect="1"/>
          </p:cNvPicPr>
          <p:nvPr/>
        </p:nvPicPr>
        <p:blipFill>
          <a:blip r:embed="rId2"/>
          <a:stretch>
            <a:fillRect/>
          </a:stretch>
        </p:blipFill>
        <p:spPr>
          <a:xfrm>
            <a:off x="6410408" y="1461214"/>
            <a:ext cx="1894145" cy="2031380"/>
          </a:xfrm>
          <a:prstGeom prst="rect">
            <a:avLst/>
          </a:prstGeom>
        </p:spPr>
      </p:pic>
    </p:spTree>
    <p:extLst>
      <p:ext uri="{BB962C8B-B14F-4D97-AF65-F5344CB8AC3E}">
        <p14:creationId xmlns:p14="http://schemas.microsoft.com/office/powerpoint/2010/main" val="133513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err="1"/>
              <a:t>Messages</a:t>
            </a:r>
            <a:r>
              <a:rPr lang="pt-PT"/>
              <a:t> </a:t>
            </a:r>
            <a:r>
              <a:rPr lang="pt-PT" err="1"/>
              <a:t>Exchanged</a:t>
            </a:r>
          </a:p>
          <a:p>
            <a:endParaRPr lang="en-US"/>
          </a:p>
        </p:txBody>
      </p:sp>
      <p:pic>
        <p:nvPicPr>
          <p:cNvPr id="3" name="Picture 2" descr="A diagram of a program&#10;&#10;Description automatically generated">
            <a:extLst>
              <a:ext uri="{FF2B5EF4-FFF2-40B4-BE49-F238E27FC236}">
                <a16:creationId xmlns:a16="http://schemas.microsoft.com/office/drawing/2014/main" id="{E93F0C1E-6795-CA77-A276-B5A79C9AEDBC}"/>
              </a:ext>
            </a:extLst>
          </p:cNvPr>
          <p:cNvPicPr>
            <a:picLocks noChangeAspect="1"/>
          </p:cNvPicPr>
          <p:nvPr/>
        </p:nvPicPr>
        <p:blipFill>
          <a:blip r:embed="rId2"/>
          <a:stretch>
            <a:fillRect/>
          </a:stretch>
        </p:blipFill>
        <p:spPr>
          <a:xfrm>
            <a:off x="2188427" y="1036377"/>
            <a:ext cx="4572000" cy="3070746"/>
          </a:xfrm>
          <a:prstGeom prst="rect">
            <a:avLst/>
          </a:prstGeom>
        </p:spPr>
      </p:pic>
    </p:spTree>
    <p:extLst>
      <p:ext uri="{BB962C8B-B14F-4D97-AF65-F5344CB8AC3E}">
        <p14:creationId xmlns:p14="http://schemas.microsoft.com/office/powerpoint/2010/main" val="237325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BD91-E051-F4DF-3C13-482A548DCCE0}"/>
              </a:ext>
            </a:extLst>
          </p:cNvPr>
          <p:cNvSpPr>
            <a:spLocks noGrp="1"/>
          </p:cNvSpPr>
          <p:nvPr>
            <p:ph type="title"/>
          </p:nvPr>
        </p:nvSpPr>
        <p:spPr/>
        <p:txBody>
          <a:bodyPr/>
          <a:lstStyle/>
          <a:p>
            <a:br>
              <a:rPr lang="pt-PT"/>
            </a:br>
            <a:r>
              <a:rPr lang="pt-PT"/>
              <a:t>QOS </a:t>
            </a:r>
            <a:r>
              <a:rPr lang="pt-PT" err="1"/>
              <a:t>parameters</a:t>
            </a:r>
            <a:r>
              <a:rPr lang="pt-PT"/>
              <a:t> </a:t>
            </a:r>
            <a:endParaRPr lang="en-US"/>
          </a:p>
          <a:p>
            <a:endParaRPr lang="en-US"/>
          </a:p>
        </p:txBody>
      </p:sp>
      <p:sp>
        <p:nvSpPr>
          <p:cNvPr id="3" name="Text Placeholder 2">
            <a:extLst>
              <a:ext uri="{FF2B5EF4-FFF2-40B4-BE49-F238E27FC236}">
                <a16:creationId xmlns:a16="http://schemas.microsoft.com/office/drawing/2014/main" id="{C5F44F98-2CBE-E925-98D4-909870E856C1}"/>
              </a:ext>
            </a:extLst>
          </p:cNvPr>
          <p:cNvSpPr>
            <a:spLocks noGrp="1"/>
          </p:cNvSpPr>
          <p:nvPr>
            <p:ph type="body" idx="1"/>
          </p:nvPr>
        </p:nvSpPr>
        <p:spPr>
          <a:xfrm>
            <a:off x="952011" y="832262"/>
            <a:ext cx="7638063" cy="3586163"/>
          </a:xfrm>
        </p:spPr>
        <p:txBody>
          <a:bodyPr/>
          <a:lstStyle/>
          <a:p>
            <a:pPr marL="514350" indent="-285750">
              <a:lnSpc>
                <a:spcPct val="100000"/>
              </a:lnSpc>
              <a:buChar char="•"/>
            </a:pPr>
            <a:r>
              <a:rPr lang="en-US" b="1" err="1"/>
              <a:t>Key_type</a:t>
            </a:r>
            <a:r>
              <a:rPr lang="en-US" b="1"/>
              <a:t>:</a:t>
            </a:r>
            <a:r>
              <a:rPr lang="en-US"/>
              <a:t> key type for the key stream (not approved yet)(uint32_t).</a:t>
            </a:r>
          </a:p>
          <a:p>
            <a:pPr marL="514350" indent="-285750">
              <a:lnSpc>
                <a:spcPct val="100000"/>
              </a:lnSpc>
              <a:buChar char="•"/>
            </a:pPr>
            <a:endParaRPr lang="en-US"/>
          </a:p>
          <a:p>
            <a:pPr marL="514350" indent="-285750">
              <a:lnSpc>
                <a:spcPct val="100000"/>
              </a:lnSpc>
              <a:buChar char="•"/>
            </a:pPr>
            <a:r>
              <a:rPr lang="en-US" b="1" err="1"/>
              <a:t>Key_chunk_size</a:t>
            </a:r>
            <a:r>
              <a:rPr lang="en-US" b="1"/>
              <a:t>:</a:t>
            </a:r>
            <a:r>
              <a:rPr lang="en-US"/>
              <a:t> Length of the key buffer requested by the application (uint32_t).</a:t>
            </a:r>
          </a:p>
          <a:p>
            <a:pPr marL="514350" indent="-285750">
              <a:lnSpc>
                <a:spcPct val="100000"/>
              </a:lnSpc>
              <a:buChar char="•"/>
            </a:pPr>
            <a:endParaRPr lang="en-US"/>
          </a:p>
          <a:p>
            <a:pPr marL="514350" indent="-285750">
              <a:lnSpc>
                <a:spcPct val="100000"/>
              </a:lnSpc>
              <a:buChar char="•"/>
            </a:pPr>
            <a:r>
              <a:rPr lang="en-US" b="1" err="1"/>
              <a:t>Max_bps</a:t>
            </a:r>
            <a:r>
              <a:rPr lang="en-US"/>
              <a:t>: Maximum key rate requested in bits per second (uint32_t).</a:t>
            </a:r>
          </a:p>
          <a:p>
            <a:pPr marL="514350" indent="-285750">
              <a:lnSpc>
                <a:spcPct val="100000"/>
              </a:lnSpc>
              <a:buChar char="•"/>
            </a:pPr>
            <a:endParaRPr lang="en-US"/>
          </a:p>
          <a:p>
            <a:pPr marL="514350" indent="-285750">
              <a:lnSpc>
                <a:spcPct val="100000"/>
              </a:lnSpc>
              <a:buChar char="•"/>
            </a:pPr>
            <a:r>
              <a:rPr lang="en-US" b="1" err="1"/>
              <a:t>Min_bps</a:t>
            </a:r>
            <a:r>
              <a:rPr lang="en-US" b="1"/>
              <a:t>:</a:t>
            </a:r>
            <a:r>
              <a:rPr lang="en-US"/>
              <a:t> Minimum key rate requested in bits per second (uint32_t).</a:t>
            </a:r>
          </a:p>
          <a:p>
            <a:pPr marL="514350" indent="-285750">
              <a:lnSpc>
                <a:spcPct val="100000"/>
              </a:lnSpc>
              <a:buChar char="•"/>
            </a:pPr>
            <a:endParaRPr lang="en-US"/>
          </a:p>
          <a:p>
            <a:pPr marL="514350" indent="-285750">
              <a:lnSpc>
                <a:spcPct val="100000"/>
              </a:lnSpc>
              <a:buChar char="•"/>
            </a:pPr>
            <a:r>
              <a:rPr lang="en-US" b="1"/>
              <a:t>Jitter:</a:t>
            </a:r>
            <a:r>
              <a:rPr lang="en-US"/>
              <a:t> Maximum expected deviation, in bps, for key delivery (uint32_t).</a:t>
            </a:r>
          </a:p>
          <a:p>
            <a:pPr marL="514350" indent="-285750">
              <a:lnSpc>
                <a:spcPct val="100000"/>
              </a:lnSpc>
              <a:buChar char="•"/>
            </a:pPr>
            <a:endParaRPr lang="en-US"/>
          </a:p>
          <a:p>
            <a:pPr marL="514350" indent="-285750">
              <a:lnSpc>
                <a:spcPct val="100000"/>
              </a:lnSpc>
              <a:buChar char="•"/>
            </a:pPr>
            <a:r>
              <a:rPr lang="en-US" b="1"/>
              <a:t>Timeout:</a:t>
            </a:r>
            <a:r>
              <a:rPr lang="en-US"/>
              <a:t> Time, in msec, after which all will be aborted, returning an error.</a:t>
            </a:r>
          </a:p>
          <a:p>
            <a:pPr marL="514350" indent="-285750">
              <a:lnSpc>
                <a:spcPct val="100000"/>
              </a:lnSpc>
              <a:buChar char="•"/>
            </a:pPr>
            <a:endParaRPr lang="en-US"/>
          </a:p>
          <a:p>
            <a:pPr marL="514350" indent="-285750">
              <a:lnSpc>
                <a:spcPct val="100000"/>
              </a:lnSpc>
              <a:buChar char="•"/>
            </a:pPr>
            <a:r>
              <a:rPr lang="en-US" b="1"/>
              <a:t>TTL:</a:t>
            </a:r>
            <a:r>
              <a:rPr lang="en-US"/>
              <a:t> Time after which the keys corresponding to this </a:t>
            </a:r>
            <a:r>
              <a:rPr lang="en-US" err="1"/>
              <a:t>Key_stream_ID</a:t>
            </a:r>
            <a:r>
              <a:rPr lang="en-US"/>
              <a:t> shall be erased(uint32_t).</a:t>
            </a:r>
          </a:p>
          <a:p>
            <a:pPr marL="514350" indent="-285750">
              <a:lnSpc>
                <a:spcPct val="100000"/>
              </a:lnSpc>
              <a:buChar char="•"/>
            </a:pPr>
            <a:endParaRPr lang="en-US"/>
          </a:p>
          <a:p>
            <a:pPr marL="514350" indent="-285750">
              <a:lnSpc>
                <a:spcPct val="100000"/>
              </a:lnSpc>
              <a:buChar char="•"/>
            </a:pPr>
            <a:r>
              <a:rPr lang="en-US" b="1"/>
              <a:t>Metadata </a:t>
            </a:r>
            <a:r>
              <a:rPr lang="en-US" b="1" err="1"/>
              <a:t>mimetype</a:t>
            </a:r>
            <a:r>
              <a:rPr lang="en-US" b="1"/>
              <a:t>:</a:t>
            </a:r>
            <a:r>
              <a:rPr lang="en-US"/>
              <a:t> Field that defines the format of the metadata on each subsequent GET_KEY call.</a:t>
            </a:r>
          </a:p>
        </p:txBody>
      </p:sp>
    </p:spTree>
    <p:extLst>
      <p:ext uri="{BB962C8B-B14F-4D97-AF65-F5344CB8AC3E}">
        <p14:creationId xmlns:p14="http://schemas.microsoft.com/office/powerpoint/2010/main" val="65292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E1365-1CF8-C06E-C0C7-B5BE40177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17D73-CC57-FD6A-53EF-017E8D9C3941}"/>
              </a:ext>
            </a:extLst>
          </p:cNvPr>
          <p:cNvSpPr>
            <a:spLocks noGrp="1"/>
          </p:cNvSpPr>
          <p:nvPr>
            <p:ph type="title"/>
          </p:nvPr>
        </p:nvSpPr>
        <p:spPr>
          <a:xfrm>
            <a:off x="286135" y="100901"/>
            <a:ext cx="5756546" cy="1029220"/>
          </a:xfrm>
        </p:spPr>
        <p:txBody>
          <a:bodyPr/>
          <a:lstStyle/>
          <a:p>
            <a:r>
              <a:rPr lang="pt-PT" sz="2000" err="1"/>
              <a:t>Key</a:t>
            </a:r>
            <a:r>
              <a:rPr lang="pt-PT" sz="2000"/>
              <a:t> </a:t>
            </a:r>
            <a:r>
              <a:rPr lang="pt-PT" sz="2000" err="1"/>
              <a:t>synchronization</a:t>
            </a:r>
            <a:endParaRPr lang="pt-PT" sz="2000"/>
          </a:p>
          <a:p>
            <a:endParaRPr lang="en-US"/>
          </a:p>
        </p:txBody>
      </p:sp>
      <p:sp>
        <p:nvSpPr>
          <p:cNvPr id="3" name="Text Placeholder 2">
            <a:extLst>
              <a:ext uri="{FF2B5EF4-FFF2-40B4-BE49-F238E27FC236}">
                <a16:creationId xmlns:a16="http://schemas.microsoft.com/office/drawing/2014/main" id="{6BF71423-CABF-8096-D279-53F222DE96F4}"/>
              </a:ext>
            </a:extLst>
          </p:cNvPr>
          <p:cNvSpPr>
            <a:spLocks noGrp="1"/>
          </p:cNvSpPr>
          <p:nvPr>
            <p:ph type="body" idx="1"/>
          </p:nvPr>
        </p:nvSpPr>
        <p:spPr>
          <a:xfrm>
            <a:off x="290652" y="832733"/>
            <a:ext cx="8511800" cy="3534904"/>
          </a:xfrm>
        </p:spPr>
        <p:txBody>
          <a:bodyPr/>
          <a:lstStyle/>
          <a:p>
            <a:pPr marL="514350" indent="-285750">
              <a:buChar char="•"/>
            </a:pPr>
            <a:r>
              <a:rPr lang="en-US" b="1" dirty="0"/>
              <a:t>Objective:</a:t>
            </a:r>
            <a:r>
              <a:rPr lang="en-US" dirty="0"/>
              <a:t> Ensure keys across KMS systems align to provide accurate keys to applications.</a:t>
            </a:r>
          </a:p>
          <a:p>
            <a:pPr marL="514350" indent="-285750">
              <a:buChar char="•"/>
            </a:pPr>
            <a:r>
              <a:rPr lang="en-US" b="1" dirty="0"/>
              <a:t>Communication:</a:t>
            </a:r>
            <a:r>
              <a:rPr lang="en-US" dirty="0"/>
              <a:t> Use KEY_SYNC messages to inform the peer KMSs about received keys since the last similar communication.</a:t>
            </a:r>
          </a:p>
          <a:p>
            <a:pPr marL="514350" indent="-285750">
              <a:buChar char="•"/>
            </a:pPr>
            <a:r>
              <a:rPr lang="en-US" b="1" dirty="0"/>
              <a:t>Protocol:</a:t>
            </a:r>
            <a:r>
              <a:rPr lang="en-US" dirty="0"/>
              <a:t> The number of indexes in a message may vary, but both KMSs must agree on a consistent </a:t>
            </a:r>
            <a:r>
              <a:rPr lang="en-US" i="1" dirty="0" err="1"/>
              <a:t>Key_chunk_size</a:t>
            </a:r>
            <a:r>
              <a:rPr lang="en-US" dirty="0"/>
              <a:t>.</a:t>
            </a:r>
          </a:p>
          <a:p>
            <a:pPr marL="514350" indent="-285750">
              <a:buChar char="•"/>
            </a:pPr>
            <a:r>
              <a:rPr lang="en-US" b="1" dirty="0"/>
              <a:t>Actions on Receiving New Keys:</a:t>
            </a:r>
          </a:p>
          <a:p>
            <a:pPr marL="971550" lvl="1" indent="-285750">
              <a:buFont typeface="Courier New"/>
              <a:buChar char="o"/>
            </a:pPr>
            <a:r>
              <a:rPr lang="en-US" dirty="0"/>
              <a:t>If an index was mentioned in a peer KMS's KEY_SYNC message and a minimum number of distinct indexes is reached, send a new KEY_SYNC message, marking received keys as synchronized (sync field at 1).</a:t>
            </a:r>
          </a:p>
          <a:p>
            <a:pPr marL="971550" lvl="1" indent="-285750">
              <a:buFont typeface="Courier New"/>
              <a:buChar char="o"/>
            </a:pPr>
            <a:r>
              <a:rPr lang="en-US" dirty="0"/>
              <a:t>If a sent index wasn't mentioned in the peer's KEY_SYNC messages and the last notified index is higher, discard the keys.</a:t>
            </a:r>
          </a:p>
          <a:p>
            <a:pPr marL="971550" lvl="1" indent="-285750">
              <a:buFont typeface="Courier New"/>
              <a:buChar char="o"/>
            </a:pPr>
            <a:r>
              <a:rPr lang="en-US" dirty="0"/>
              <a:t>Otherwise, store keys but mark them as unsynchronized (sync field at 0).</a:t>
            </a:r>
          </a:p>
          <a:p>
            <a:pPr marL="514350" indent="-285750">
              <a:buChar char="•"/>
            </a:pPr>
            <a:r>
              <a:rPr lang="en-US" b="1" dirty="0"/>
              <a:t>Updating Sync Field: </a:t>
            </a:r>
            <a:r>
              <a:rPr lang="en-US" dirty="0"/>
              <a:t>Sync field of a </a:t>
            </a:r>
            <a:r>
              <a:rPr lang="en-US" i="1" dirty="0"/>
              <a:t>key </a:t>
            </a:r>
            <a:r>
              <a:rPr lang="en-US" dirty="0"/>
              <a:t>may later be updated based on received KEY_SYNC messages.</a:t>
            </a:r>
          </a:p>
          <a:p>
            <a:pPr marL="514350" indent="-285750">
              <a:buChar char="•"/>
            </a:pPr>
            <a:r>
              <a:rPr lang="en-US" b="1" dirty="0"/>
              <a:t>Discarding Not Synchronized Keys: </a:t>
            </a:r>
            <a:r>
              <a:rPr lang="en-US" dirty="0"/>
              <a:t>Unsynchronized keys should be discarded after a configurable period to ensure ample time for the KMS to send KEY_SYNC messages.</a:t>
            </a:r>
          </a:p>
          <a:p>
            <a:pPr marL="514350" indent="-285750">
              <a:buChar char="•"/>
            </a:pPr>
            <a:endParaRPr lang="en-US"/>
          </a:p>
        </p:txBody>
      </p:sp>
    </p:spTree>
    <p:extLst>
      <p:ext uri="{BB962C8B-B14F-4D97-AF65-F5344CB8AC3E}">
        <p14:creationId xmlns:p14="http://schemas.microsoft.com/office/powerpoint/2010/main" val="4032208341"/>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3.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3</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link 2001</vt:lpstr>
      <vt:lpstr>PowerPoint Presentation</vt:lpstr>
      <vt:lpstr>General Architecture</vt:lpstr>
      <vt:lpstr> North Interface – KMS interface with the apps  ETSI 004 (pull mode) </vt:lpstr>
      <vt:lpstr> Messages Exchanged </vt:lpstr>
      <vt:lpstr> QOS parameters  </vt:lpstr>
      <vt:lpstr>PowerPoint Presentation</vt:lpstr>
      <vt:lpstr> Messages Exchanged </vt:lpstr>
      <vt:lpstr> QOS parameters  </vt:lpstr>
      <vt:lpstr>Key synchronization </vt:lpstr>
      <vt:lpstr>Example with QuGenome, North interface, South Interface, Synchronization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6</cp:revision>
  <dcterms:modified xsi:type="dcterms:W3CDTF">2023-12-21T15:26:41Z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