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5"/>
  </p:notesMasterIdLst>
  <p:sldIdLst>
    <p:sldId id="256" r:id="rId5"/>
    <p:sldId id="257" r:id="rId6"/>
    <p:sldId id="259" r:id="rId7"/>
    <p:sldId id="267" r:id="rId8"/>
    <p:sldId id="263" r:id="rId9"/>
    <p:sldId id="270" r:id="rId10"/>
    <p:sldId id="271" r:id="rId11"/>
    <p:sldId id="268" r:id="rId12"/>
    <p:sldId id="272" r:id="rId13"/>
    <p:sldId id="27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 id="259"/>
            <p14:sldId id="267"/>
            <p14:sldId id="263"/>
            <p14:sldId id="270"/>
            <p14:sldId id="271"/>
            <p14:sldId id="268"/>
            <p14:sldId id="272"/>
            <p14:sldId id="27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4D0BBC-2124-1BBA-9688-F1C8252F48C1}" v="430" dt="2024-01-18T15:52:33.692"/>
    <p1510:client id="{3A928980-DEE2-708D-6820-1CCCF255745A}" v="64" dt="2024-01-18T15:52:03.136"/>
    <p1510:client id="{A6415526-DFDC-651F-4878-6D852F2E2F71}" v="591" dt="2024-01-18T15:30:19.421"/>
    <p1510:client id="{C3DCDECC-9208-3CD9-247C-99DED326D07B}" v="10" dt="2024-01-18T15:35:22.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pt"/>
              <a:t>O método básico de retransmissão de chave é feito usando One Time Pad (OTP) executar um XOR entre a chave a ser retransmitida e uma chave que ambos os KMSs pares conhecem</a:t>
            </a:r>
          </a:p>
          <a:p>
            <a:pPr>
              <a:buNone/>
            </a:pPr>
            <a:r>
              <a:rPr lang="pt"/>
              <a:t>Esse processo de key relay é feito por um conjunto de KMSs (que estão conectados através de KMLinks), e o método de relay é feito usando One Time Pad. (fazendo um XOR entre a chave a ser transportada e a chave que ambos os KMSs conhecem</a:t>
            </a:r>
          </a:p>
        </p:txBody>
      </p:sp>
    </p:spTree>
    <p:extLst>
      <p:ext uri="{BB962C8B-B14F-4D97-AF65-F5344CB8AC3E}">
        <p14:creationId xmlns:p14="http://schemas.microsoft.com/office/powerpoint/2010/main" val="2025816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pt"/>
              <a:t>Reúne e fornece todos os parâmetros de QoS a serem usados ​​para negociar com as aplicações e enviá-los ao Agente SDN quando solicitado.</a:t>
            </a:r>
            <a:endParaRPr lang="en-US"/>
          </a:p>
        </p:txBody>
      </p:sp>
    </p:spTree>
    <p:extLst>
      <p:ext uri="{BB962C8B-B14F-4D97-AF65-F5344CB8AC3E}">
        <p14:creationId xmlns:p14="http://schemas.microsoft.com/office/powerpoint/2010/main" val="65390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pt"/>
              <a:t>Mantém e manuseia chaves. É usado principalmente para recuperação de materiais importantes, armazenamento, etc. envolvido em quase qualquer atividade relacionada com chaves</a:t>
            </a:r>
          </a:p>
          <a:p>
            <a:pPr>
              <a:buNone/>
            </a:pPr>
            <a:r>
              <a:rPr lang="pt"/>
              <a:t>Todas as chaves são armazenadas em um Banco de Dados (BD) que é acessado pelo gerenciador de chaves para
criar e recuperar chaves. </a:t>
            </a:r>
          </a:p>
        </p:txBody>
      </p:sp>
    </p:spTree>
    <p:extLst>
      <p:ext uri="{BB962C8B-B14F-4D97-AF65-F5344CB8AC3E}">
        <p14:creationId xmlns:p14="http://schemas.microsoft.com/office/powerpoint/2010/main" val="149854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81628-430E-7D6B-A964-7EBF9C583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8A4443-B15A-4B08-D971-32B0242B4E2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B7F6A6F-71EC-2C67-8536-1F34753F8522}"/>
              </a:ext>
            </a:extLst>
          </p:cNvPr>
          <p:cNvSpPr>
            <a:spLocks noGrp="1"/>
          </p:cNvSpPr>
          <p:nvPr>
            <p:ph type="body" idx="1"/>
          </p:nvPr>
        </p:nvSpPr>
        <p:spPr/>
        <p:txBody>
          <a:bodyPr/>
          <a:lstStyle/>
          <a:p>
            <a:pPr>
              <a:buNone/>
            </a:pPr>
            <a:r>
              <a:rPr lang="pt"/>
              <a:t>Não seria necessário a utilização de algoritmos mais complexos?</a:t>
            </a:r>
          </a:p>
        </p:txBody>
      </p:sp>
    </p:spTree>
    <p:extLst>
      <p:ext uri="{BB962C8B-B14F-4D97-AF65-F5344CB8AC3E}">
        <p14:creationId xmlns:p14="http://schemas.microsoft.com/office/powerpoint/2010/main" val="73945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145" name="Google Shape;145;p20"/>
          <p:cNvSpPr txBox="1"/>
          <p:nvPr/>
        </p:nvSpPr>
        <p:spPr>
          <a:xfrm>
            <a:off x="974116" y="1187997"/>
            <a:ext cx="7752055" cy="866294"/>
          </a:xfrm>
          <a:prstGeom prst="rect">
            <a:avLst/>
          </a:prstGeom>
          <a:noFill/>
          <a:ln>
            <a:noFill/>
          </a:ln>
        </p:spPr>
        <p:txBody>
          <a:bodyPr spcFirstLastPara="1" wrap="square" lIns="67500" tIns="67500" rIns="67500" bIns="67500" anchor="t" anchorCtr="0">
            <a:noAutofit/>
          </a:bodyPr>
          <a:lstStyle/>
          <a:p>
            <a:pPr>
              <a:buClr>
                <a:srgbClr val="44515F"/>
              </a:buClr>
              <a:buSzPts val="3300"/>
            </a:pPr>
            <a:r>
              <a:rPr lang="pt-PT" sz="2600" b="1" dirty="0">
                <a:solidFill>
                  <a:srgbClr val="44515F"/>
                </a:solidFill>
              </a:rPr>
              <a:t>              KML </a:t>
            </a:r>
            <a:r>
              <a:rPr lang="pt-PT" sz="2600" b="1" dirty="0" err="1">
                <a:solidFill>
                  <a:srgbClr val="44515F"/>
                </a:solidFill>
              </a:rPr>
              <a:t>Implementation</a:t>
            </a:r>
            <a:r>
              <a:rPr lang="pt-PT" sz="2600" b="1" dirty="0">
                <a:solidFill>
                  <a:srgbClr val="44515F"/>
                </a:solidFill>
              </a:rPr>
              <a:t> </a:t>
            </a:r>
            <a:r>
              <a:rPr lang="pt-PT" sz="2600" b="1" dirty="0" err="1">
                <a:solidFill>
                  <a:srgbClr val="44515F"/>
                </a:solidFill>
              </a:rPr>
              <a:t>Proposal</a:t>
            </a:r>
            <a:endParaRPr lang="pt-PT" sz="2600" b="1" dirty="0">
              <a:solidFill>
                <a:srgbClr val="44515F"/>
              </a:solidFill>
            </a:endParaRP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974115" y="1839072"/>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000" b="1" err="1">
                <a:solidFill>
                  <a:srgbClr val="44515F"/>
                </a:solidFill>
              </a:rPr>
              <a:t>Weekly</a:t>
            </a:r>
            <a:r>
              <a:rPr lang="pt-PT" sz="2000" b="1">
                <a:solidFill>
                  <a:srgbClr val="44515F"/>
                </a:solidFill>
              </a:rPr>
              <a:t> </a:t>
            </a:r>
            <a:r>
              <a:rPr lang="pt-PT" sz="2000" b="1" err="1">
                <a:solidFill>
                  <a:srgbClr val="44515F"/>
                </a:solidFill>
              </a:rPr>
              <a:t>Report</a:t>
            </a:r>
            <a:endParaRPr lang="pt-PT" sz="2000" b="1">
              <a:solidFill>
                <a:srgbClr val="44515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3704-0575-2A7B-B5EE-9CF691FE3080}"/>
              </a:ext>
            </a:extLst>
          </p:cNvPr>
          <p:cNvSpPr>
            <a:spLocks noGrp="1"/>
          </p:cNvSpPr>
          <p:nvPr>
            <p:ph type="title"/>
          </p:nvPr>
        </p:nvSpPr>
        <p:spPr/>
        <p:txBody>
          <a:bodyPr/>
          <a:lstStyle/>
          <a:p>
            <a:r>
              <a:rPr lang="en-US"/>
              <a:t>Architecture</a:t>
            </a:r>
            <a:br>
              <a:rPr lang="en-US"/>
            </a:br>
            <a:r>
              <a:rPr lang="en-US"/>
              <a:t>Basic KMS</a:t>
            </a:r>
          </a:p>
        </p:txBody>
      </p:sp>
      <p:pic>
        <p:nvPicPr>
          <p:cNvPr id="4" name="Picture 3" descr="A diagram of a computer system&#10;&#10;Description automatically generated">
            <a:extLst>
              <a:ext uri="{FF2B5EF4-FFF2-40B4-BE49-F238E27FC236}">
                <a16:creationId xmlns:a16="http://schemas.microsoft.com/office/drawing/2014/main" id="{E12D0632-0E5B-1D86-F8C5-BCD29FCDB6C9}"/>
              </a:ext>
            </a:extLst>
          </p:cNvPr>
          <p:cNvPicPr>
            <a:picLocks noChangeAspect="1"/>
          </p:cNvPicPr>
          <p:nvPr/>
        </p:nvPicPr>
        <p:blipFill>
          <a:blip r:embed="rId2"/>
          <a:stretch>
            <a:fillRect/>
          </a:stretch>
        </p:blipFill>
        <p:spPr>
          <a:xfrm>
            <a:off x="2438764" y="372509"/>
            <a:ext cx="4067554" cy="3751217"/>
          </a:xfrm>
          <a:prstGeom prst="rect">
            <a:avLst/>
          </a:prstGeom>
        </p:spPr>
      </p:pic>
    </p:spTree>
    <p:extLst>
      <p:ext uri="{BB962C8B-B14F-4D97-AF65-F5344CB8AC3E}">
        <p14:creationId xmlns:p14="http://schemas.microsoft.com/office/powerpoint/2010/main" val="14471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dirty="0"/>
              <a:t>General </a:t>
            </a:r>
            <a:r>
              <a:rPr lang="pt-PT" dirty="0" err="1"/>
              <a:t>Architecture</a:t>
            </a:r>
            <a:r>
              <a:rPr lang="pt-PT" dirty="0"/>
              <a:t> KMS </a:t>
            </a:r>
            <a:endParaRPr lang="en-US" dirty="0" err="1"/>
          </a:p>
        </p:txBody>
      </p:sp>
      <p:pic>
        <p:nvPicPr>
          <p:cNvPr id="3" name="Picture 2" descr="A screenshot of a computer&#10;&#10;Description automatically generated">
            <a:extLst>
              <a:ext uri="{FF2B5EF4-FFF2-40B4-BE49-F238E27FC236}">
                <a16:creationId xmlns:a16="http://schemas.microsoft.com/office/drawing/2014/main" id="{4E0D6F68-FA4B-B5DC-BD64-E10D7AC38827}"/>
              </a:ext>
            </a:extLst>
          </p:cNvPr>
          <p:cNvPicPr>
            <a:picLocks noChangeAspect="1"/>
          </p:cNvPicPr>
          <p:nvPr/>
        </p:nvPicPr>
        <p:blipFill>
          <a:blip r:embed="rId3"/>
          <a:stretch>
            <a:fillRect/>
          </a:stretch>
        </p:blipFill>
        <p:spPr>
          <a:xfrm>
            <a:off x="2019022" y="787159"/>
            <a:ext cx="5316808" cy="36877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a:xfrm>
            <a:off x="286135" y="100901"/>
            <a:ext cx="5756546" cy="782085"/>
          </a:xfrm>
        </p:spPr>
        <p:txBody>
          <a:bodyPr/>
          <a:lstStyle/>
          <a:p>
            <a:br>
              <a:rPr lang="pt-PT" sz="2000"/>
            </a:br>
            <a:r>
              <a:rPr lang="pt-PT" sz="2000" err="1"/>
              <a:t>Key</a:t>
            </a:r>
            <a:r>
              <a:rPr lang="pt-PT" sz="2000"/>
              <a:t> Relay</a:t>
            </a:r>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657275" y="902969"/>
            <a:ext cx="3627094" cy="3348679"/>
          </a:xfrm>
        </p:spPr>
        <p:txBody>
          <a:bodyPr/>
          <a:lstStyle/>
          <a:p>
            <a:r>
              <a:rPr lang="en-US" sz="1200"/>
              <a:t>The basic key relay method is done by using One Time Pad (OTP) performing a XOR between the key to be relayed and a key that both peer KMSs know, this operation is done in each hop. </a:t>
            </a:r>
            <a:endParaRPr lang="en-US"/>
          </a:p>
          <a:p>
            <a:r>
              <a:rPr lang="en-US" sz="1200"/>
              <a:t>This key relay method requires all nodes to be trusted, in some specific cases that might be a problem. In a future implementation of the system more relay method can be added and used based on the security requirements on each end-to-end connection.</a:t>
            </a:r>
            <a:endParaRPr lang="en-US"/>
          </a:p>
          <a:p>
            <a:endParaRPr lang="en-US" sz="1100"/>
          </a:p>
        </p:txBody>
      </p:sp>
      <p:pic>
        <p:nvPicPr>
          <p:cNvPr id="7" name="Picture 6" descr="A diagram of a key relay&#10;&#10;Description automatically generated">
            <a:extLst>
              <a:ext uri="{FF2B5EF4-FFF2-40B4-BE49-F238E27FC236}">
                <a16:creationId xmlns:a16="http://schemas.microsoft.com/office/drawing/2014/main" id="{01DDA0E9-E548-1F1D-FFF8-F561717CED11}"/>
              </a:ext>
            </a:extLst>
          </p:cNvPr>
          <p:cNvPicPr>
            <a:picLocks noChangeAspect="1"/>
          </p:cNvPicPr>
          <p:nvPr/>
        </p:nvPicPr>
        <p:blipFill>
          <a:blip r:embed="rId3"/>
          <a:stretch>
            <a:fillRect/>
          </a:stretch>
        </p:blipFill>
        <p:spPr>
          <a:xfrm>
            <a:off x="4727703" y="2794060"/>
            <a:ext cx="3782157" cy="2108334"/>
          </a:xfrm>
          <a:prstGeom prst="rect">
            <a:avLst/>
          </a:prstGeom>
        </p:spPr>
      </p:pic>
      <p:pic>
        <p:nvPicPr>
          <p:cNvPr id="8" name="Picture 7" descr="A diagram of a computer system&#10;&#10;Description automatically generated">
            <a:extLst>
              <a:ext uri="{FF2B5EF4-FFF2-40B4-BE49-F238E27FC236}">
                <a16:creationId xmlns:a16="http://schemas.microsoft.com/office/drawing/2014/main" id="{5E4F3293-BEB0-345C-4FA6-8C2DB81E699F}"/>
              </a:ext>
            </a:extLst>
          </p:cNvPr>
          <p:cNvPicPr>
            <a:picLocks noChangeAspect="1"/>
          </p:cNvPicPr>
          <p:nvPr/>
        </p:nvPicPr>
        <p:blipFill>
          <a:blip r:embed="rId4"/>
          <a:stretch>
            <a:fillRect/>
          </a:stretch>
        </p:blipFill>
        <p:spPr>
          <a:xfrm>
            <a:off x="4669047" y="500146"/>
            <a:ext cx="4086766" cy="2299310"/>
          </a:xfrm>
          <a:prstGeom prst="rect">
            <a:avLst/>
          </a:prstGeom>
        </p:spPr>
      </p:pic>
    </p:spTree>
    <p:extLst>
      <p:ext uri="{BB962C8B-B14F-4D97-AF65-F5344CB8AC3E}">
        <p14:creationId xmlns:p14="http://schemas.microsoft.com/office/powerpoint/2010/main" val="234467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QOS </a:t>
            </a:r>
            <a:r>
              <a:rPr lang="pt-PT" err="1"/>
              <a:t>provider</a:t>
            </a:r>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751986" y="2060987"/>
            <a:ext cx="7638063" cy="2843213"/>
          </a:xfrm>
        </p:spPr>
        <p:txBody>
          <a:bodyPr/>
          <a:lstStyle/>
          <a:p>
            <a:pPr marL="514350" indent="-285750">
              <a:lnSpc>
                <a:spcPct val="100000"/>
              </a:lnSpc>
              <a:buChar char="•"/>
            </a:pPr>
            <a:r>
              <a:rPr lang="en-US" b="1" err="1"/>
              <a:t>Key_type</a:t>
            </a:r>
            <a:r>
              <a:rPr lang="en-US" b="1"/>
              <a:t>:</a:t>
            </a:r>
            <a:r>
              <a:rPr lang="en-US"/>
              <a:t> key type for the key stream (not approved yet)(uint32_t).</a:t>
            </a:r>
          </a:p>
          <a:p>
            <a:pPr marL="514350" indent="-285750">
              <a:lnSpc>
                <a:spcPct val="100000"/>
              </a:lnSpc>
              <a:buChar char="•"/>
            </a:pPr>
            <a:r>
              <a:rPr lang="en-US" b="1" err="1"/>
              <a:t>Key_chunk_size</a:t>
            </a:r>
            <a:r>
              <a:rPr lang="en-US" b="1"/>
              <a:t>:</a:t>
            </a:r>
            <a:r>
              <a:rPr lang="en-US"/>
              <a:t> Length of the key buffer requested by the application (uint32_t).</a:t>
            </a:r>
          </a:p>
          <a:p>
            <a:pPr marL="514350" indent="-285750">
              <a:lnSpc>
                <a:spcPct val="100000"/>
              </a:lnSpc>
              <a:buChar char="•"/>
            </a:pPr>
            <a:r>
              <a:rPr lang="en-US" b="1" err="1"/>
              <a:t>Max_bps</a:t>
            </a:r>
            <a:r>
              <a:rPr lang="en-US"/>
              <a:t>: Maximum key rate requested in bits per second (uint32_t).</a:t>
            </a:r>
          </a:p>
          <a:p>
            <a:pPr marL="514350" indent="-285750">
              <a:lnSpc>
                <a:spcPct val="100000"/>
              </a:lnSpc>
              <a:buChar char="•"/>
            </a:pPr>
            <a:r>
              <a:rPr lang="en-US" b="1" err="1"/>
              <a:t>Min_bps</a:t>
            </a:r>
            <a:r>
              <a:rPr lang="en-US" b="1"/>
              <a:t>:</a:t>
            </a:r>
            <a:r>
              <a:rPr lang="en-US"/>
              <a:t> Minimum key rate requested in bits per second (uint32_t).</a:t>
            </a:r>
          </a:p>
          <a:p>
            <a:pPr marL="514350" indent="-285750">
              <a:lnSpc>
                <a:spcPct val="100000"/>
              </a:lnSpc>
              <a:buChar char="•"/>
            </a:pPr>
            <a:r>
              <a:rPr lang="en-US" b="1"/>
              <a:t>Jitter:</a:t>
            </a:r>
            <a:r>
              <a:rPr lang="en-US"/>
              <a:t> Maximum expected deviation, in bps, for key delivery (uint32_t).</a:t>
            </a:r>
          </a:p>
          <a:p>
            <a:pPr marL="514350" indent="-285750">
              <a:lnSpc>
                <a:spcPct val="100000"/>
              </a:lnSpc>
              <a:buChar char="•"/>
            </a:pPr>
            <a:r>
              <a:rPr lang="en-US" b="1"/>
              <a:t>Timeout:</a:t>
            </a:r>
            <a:r>
              <a:rPr lang="en-US"/>
              <a:t> Time, in msec, after which all will be aborted, returning an error.</a:t>
            </a:r>
          </a:p>
          <a:p>
            <a:pPr marL="514350" indent="-285750">
              <a:lnSpc>
                <a:spcPct val="100000"/>
              </a:lnSpc>
              <a:buChar char="•"/>
            </a:pPr>
            <a:r>
              <a:rPr lang="en-US" b="1"/>
              <a:t>TTL:</a:t>
            </a:r>
            <a:r>
              <a:rPr lang="en-US"/>
              <a:t> Time after which the keys corresponding to this </a:t>
            </a:r>
            <a:r>
              <a:rPr lang="en-US" err="1"/>
              <a:t>Key_stream_ID</a:t>
            </a:r>
            <a:r>
              <a:rPr lang="en-US"/>
              <a:t> shall be erased(uint32_t).</a:t>
            </a:r>
          </a:p>
          <a:p>
            <a:pPr marL="514350" indent="-285750">
              <a:lnSpc>
                <a:spcPct val="100000"/>
              </a:lnSpc>
              <a:buChar char="•"/>
            </a:pPr>
            <a:r>
              <a:rPr lang="en-US" b="1"/>
              <a:t>Metadata </a:t>
            </a:r>
            <a:r>
              <a:rPr lang="en-US" b="1" err="1"/>
              <a:t>mimetype</a:t>
            </a:r>
            <a:r>
              <a:rPr lang="en-US" b="1"/>
              <a:t>:</a:t>
            </a:r>
            <a:r>
              <a:rPr lang="en-US"/>
              <a:t> Field that defines the format of the metadata on each subsequent GET_KEY call.</a:t>
            </a:r>
          </a:p>
        </p:txBody>
      </p:sp>
      <p:sp>
        <p:nvSpPr>
          <p:cNvPr id="4" name="TextBox 3">
            <a:extLst>
              <a:ext uri="{FF2B5EF4-FFF2-40B4-BE49-F238E27FC236}">
                <a16:creationId xmlns:a16="http://schemas.microsoft.com/office/drawing/2014/main" id="{7680DB54-5804-6AFB-5A56-8754495F5F39}"/>
              </a:ext>
            </a:extLst>
          </p:cNvPr>
          <p:cNvSpPr txBox="1"/>
          <p:nvPr/>
        </p:nvSpPr>
        <p:spPr>
          <a:xfrm>
            <a:off x="416718" y="721518"/>
            <a:ext cx="76676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QoS provider</a:t>
            </a:r>
            <a:r>
              <a:rPr lang="en-US"/>
              <a:t> Gathers and provides all </a:t>
            </a:r>
            <a:r>
              <a:rPr lang="en-US" b="1"/>
              <a:t>QoS parameters</a:t>
            </a:r>
            <a:r>
              <a:rPr lang="en-US"/>
              <a:t> to be used to negotiate with the applications and to send them to the SDN Agent when requested.</a:t>
            </a:r>
          </a:p>
        </p:txBody>
      </p:sp>
      <p:sp>
        <p:nvSpPr>
          <p:cNvPr id="5" name="TextBox 4">
            <a:extLst>
              <a:ext uri="{FF2B5EF4-FFF2-40B4-BE49-F238E27FC236}">
                <a16:creationId xmlns:a16="http://schemas.microsoft.com/office/drawing/2014/main" id="{040E1195-CC61-D813-1D60-EB35A5505C5D}"/>
              </a:ext>
            </a:extLst>
          </p:cNvPr>
          <p:cNvSpPr txBox="1"/>
          <p:nvPr/>
        </p:nvSpPr>
        <p:spPr>
          <a:xfrm>
            <a:off x="504825" y="16192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b="1">
                <a:solidFill>
                  <a:srgbClr val="44515F"/>
                </a:solidFill>
              </a:rPr>
              <a:t>QOS </a:t>
            </a:r>
            <a:r>
              <a:rPr lang="pt-PT" b="1" err="1">
                <a:solidFill>
                  <a:srgbClr val="44515F"/>
                </a:solidFill>
              </a:rPr>
              <a:t>parameters</a:t>
            </a:r>
            <a:endParaRPr lang="en-US" b="1" err="1"/>
          </a:p>
        </p:txBody>
      </p:sp>
    </p:spTree>
    <p:extLst>
      <p:ext uri="{BB962C8B-B14F-4D97-AF65-F5344CB8AC3E}">
        <p14:creationId xmlns:p14="http://schemas.microsoft.com/office/powerpoint/2010/main" val="35434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3121" y="890345"/>
            <a:ext cx="6114063" cy="1309688"/>
          </a:xfrm>
        </p:spPr>
        <p:txBody>
          <a:bodyPr/>
          <a:lstStyle/>
          <a:p>
            <a:pPr marL="603250" lvl="1" indent="0">
              <a:buNone/>
            </a:pPr>
            <a:endParaRPr lang="en-US"/>
          </a:p>
          <a:p>
            <a:pPr marL="603250" lvl="1" indent="0">
              <a:buNone/>
            </a:pPr>
            <a:r>
              <a:rPr lang="en-US"/>
              <a:t>Maintains and handles keys. Is mainly used for key material retrieval, storage, etc. It’s involved in almost any activity related with keys</a:t>
            </a:r>
          </a:p>
        </p:txBody>
      </p:sp>
      <p:sp>
        <p:nvSpPr>
          <p:cNvPr id="5" name="Title 1">
            <a:extLst>
              <a:ext uri="{FF2B5EF4-FFF2-40B4-BE49-F238E27FC236}">
                <a16:creationId xmlns:a16="http://schemas.microsoft.com/office/drawing/2014/main" id="{B1C0A9F2-8299-98D0-46D4-BA7A7D171342}"/>
              </a:ext>
            </a:extLst>
          </p:cNvPr>
          <p:cNvSpPr txBox="1">
            <a:spLocks/>
          </p:cNvSpPr>
          <p:nvPr/>
        </p:nvSpPr>
        <p:spPr>
          <a:xfrm>
            <a:off x="460069" y="432206"/>
            <a:ext cx="6361177" cy="543445"/>
          </a:xfrm>
          <a:prstGeom prst="rect">
            <a:avLst/>
          </a:prstGeom>
          <a:noFill/>
          <a:ln>
            <a:noFill/>
          </a:ln>
        </p:spPr>
        <p:txBody>
          <a:bodyPr spcFirstLastPara="1" wrap="square" lIns="67500" tIns="67500" rIns="67500" bIns="67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4515F"/>
              </a:buClr>
              <a:buSzPts val="13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br>
              <a:rPr lang="pt-PT"/>
            </a:br>
            <a:r>
              <a:rPr lang="pt-PT" err="1"/>
              <a:t>Key</a:t>
            </a:r>
            <a:r>
              <a:rPr lang="pt-PT"/>
              <a:t> manager</a:t>
            </a:r>
          </a:p>
          <a:p>
            <a:endParaRPr lang="en-US"/>
          </a:p>
        </p:txBody>
      </p:sp>
      <p:sp>
        <p:nvSpPr>
          <p:cNvPr id="2" name="Title 1">
            <a:extLst>
              <a:ext uri="{FF2B5EF4-FFF2-40B4-BE49-F238E27FC236}">
                <a16:creationId xmlns:a16="http://schemas.microsoft.com/office/drawing/2014/main" id="{79E22AE9-770B-8037-20D6-4623ECC13738}"/>
              </a:ext>
            </a:extLst>
          </p:cNvPr>
          <p:cNvSpPr txBox="1">
            <a:spLocks/>
          </p:cNvSpPr>
          <p:nvPr/>
        </p:nvSpPr>
        <p:spPr>
          <a:xfrm>
            <a:off x="412444" y="1822856"/>
            <a:ext cx="6361177" cy="543445"/>
          </a:xfrm>
          <a:prstGeom prst="rect">
            <a:avLst/>
          </a:prstGeom>
          <a:noFill/>
          <a:ln>
            <a:noFill/>
          </a:ln>
        </p:spPr>
        <p:txBody>
          <a:bodyPr spcFirstLastPara="1" wrap="square" lIns="67500" tIns="67500" rIns="67500" bIns="67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4515F"/>
              </a:buClr>
              <a:buSzPts val="13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br>
              <a:rPr lang="pt-PT"/>
            </a:br>
            <a:r>
              <a:rPr lang="pt-PT" err="1"/>
              <a:t>Key</a:t>
            </a:r>
            <a:r>
              <a:rPr lang="pt-PT"/>
              <a:t> </a:t>
            </a:r>
            <a:r>
              <a:rPr lang="pt-PT" err="1"/>
              <a:t>storage</a:t>
            </a:r>
          </a:p>
          <a:p>
            <a:endParaRPr lang="en-US"/>
          </a:p>
        </p:txBody>
      </p:sp>
      <p:sp>
        <p:nvSpPr>
          <p:cNvPr id="7" name="Text Placeholder 2">
            <a:extLst>
              <a:ext uri="{FF2B5EF4-FFF2-40B4-BE49-F238E27FC236}">
                <a16:creationId xmlns:a16="http://schemas.microsoft.com/office/drawing/2014/main" id="{941E380A-ACDB-47E0-0F5C-A4E9D5CB566F}"/>
              </a:ext>
            </a:extLst>
          </p:cNvPr>
          <p:cNvSpPr txBox="1">
            <a:spLocks/>
          </p:cNvSpPr>
          <p:nvPr/>
        </p:nvSpPr>
        <p:spPr>
          <a:xfrm>
            <a:off x="-3121" y="2366720"/>
            <a:ext cx="6114063" cy="700088"/>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4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311150" algn="l" rtl="0">
              <a:lnSpc>
                <a:spcPct val="110000"/>
              </a:lnSpc>
              <a:spcBef>
                <a:spcPts val="4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6pPr>
            <a:lvl7pPr marL="3200400" marR="0" lvl="6"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7pPr>
            <a:lvl8pPr marL="3657600" marR="0" lvl="7"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8pPr>
            <a:lvl9pPr marL="4114800" marR="0" lvl="8"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9pPr>
          </a:lstStyle>
          <a:p>
            <a:pPr marL="603250" lvl="1" indent="0">
              <a:buNone/>
            </a:pPr>
            <a:r>
              <a:rPr lang="en-US"/>
              <a:t>All keys are stored in a Database (DB) that’s accessed by the </a:t>
            </a:r>
            <a:r>
              <a:rPr lang="en-US" b="1"/>
              <a:t>key manager</a:t>
            </a:r>
            <a:r>
              <a:rPr lang="en-US"/>
              <a:t> in order to create and retrieve keys. </a:t>
            </a:r>
          </a:p>
          <a:p>
            <a:pPr marL="603250" lvl="1" indent="0">
              <a:buFont typeface="Arial"/>
              <a:buNone/>
            </a:pPr>
            <a:endParaRPr lang="en-US"/>
          </a:p>
        </p:txBody>
      </p:sp>
      <p:pic>
        <p:nvPicPr>
          <p:cNvPr id="8" name="Picture 7" descr="A white text on a black background&#10;&#10;Description automatically generated">
            <a:extLst>
              <a:ext uri="{FF2B5EF4-FFF2-40B4-BE49-F238E27FC236}">
                <a16:creationId xmlns:a16="http://schemas.microsoft.com/office/drawing/2014/main" id="{8FA77C70-7468-1A88-C3B8-3BE55148DBE9}"/>
              </a:ext>
            </a:extLst>
          </p:cNvPr>
          <p:cNvPicPr>
            <a:picLocks noChangeAspect="1"/>
          </p:cNvPicPr>
          <p:nvPr/>
        </p:nvPicPr>
        <p:blipFill>
          <a:blip r:embed="rId3"/>
          <a:stretch>
            <a:fillRect/>
          </a:stretch>
        </p:blipFill>
        <p:spPr>
          <a:xfrm>
            <a:off x="5710238" y="1157288"/>
            <a:ext cx="2924175" cy="2095500"/>
          </a:xfrm>
          <a:prstGeom prst="rect">
            <a:avLst/>
          </a:prstGeom>
        </p:spPr>
      </p:pic>
    </p:spTree>
    <p:extLst>
      <p:ext uri="{BB962C8B-B14F-4D97-AF65-F5344CB8AC3E}">
        <p14:creationId xmlns:p14="http://schemas.microsoft.com/office/powerpoint/2010/main" val="133513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CF0A-6181-4F36-87CD-CB83D7010E39}"/>
              </a:ext>
            </a:extLst>
          </p:cNvPr>
          <p:cNvSpPr>
            <a:spLocks noGrp="1"/>
          </p:cNvSpPr>
          <p:nvPr>
            <p:ph type="title"/>
          </p:nvPr>
        </p:nvSpPr>
        <p:spPr/>
        <p:txBody>
          <a:bodyPr/>
          <a:lstStyle/>
          <a:p>
            <a:r>
              <a:rPr lang="en-US" dirty="0"/>
              <a:t>Key Storage / Main Storage</a:t>
            </a:r>
          </a:p>
        </p:txBody>
      </p:sp>
      <p:sp>
        <p:nvSpPr>
          <p:cNvPr id="3" name="Text Placeholder 2">
            <a:extLst>
              <a:ext uri="{FF2B5EF4-FFF2-40B4-BE49-F238E27FC236}">
                <a16:creationId xmlns:a16="http://schemas.microsoft.com/office/drawing/2014/main" id="{6CAE4276-9617-491F-4DCD-EAC99A969642}"/>
              </a:ext>
            </a:extLst>
          </p:cNvPr>
          <p:cNvSpPr>
            <a:spLocks noGrp="1"/>
          </p:cNvSpPr>
          <p:nvPr>
            <p:ph type="body" idx="1"/>
          </p:nvPr>
        </p:nvSpPr>
        <p:spPr>
          <a:xfrm>
            <a:off x="387882" y="861608"/>
            <a:ext cx="7638063" cy="3586163"/>
          </a:xfrm>
        </p:spPr>
        <p:txBody>
          <a:bodyPr/>
          <a:lstStyle/>
          <a:p>
            <a:pPr marL="514350" indent="-285750">
              <a:buFont typeface="Calibri"/>
              <a:buChar char="-"/>
            </a:pPr>
            <a:r>
              <a:rPr lang="en-US" dirty="0"/>
              <a:t>The DB is divided into three main tables, </a:t>
            </a:r>
            <a:r>
              <a:rPr lang="en-US" dirty="0" err="1"/>
              <a:t>Raw_key_store</a:t>
            </a:r>
            <a:r>
              <a:rPr lang="en-US" dirty="0"/>
              <a:t> stores key material from the physical layer, this material would be used to create keys requested by the applications, therefore is not considered as an already created key.</a:t>
            </a:r>
          </a:p>
        </p:txBody>
      </p:sp>
      <p:pic>
        <p:nvPicPr>
          <p:cNvPr id="4" name="Picture 3" descr="A screenshot of a computer code&#10;&#10;Description automatically generated">
            <a:extLst>
              <a:ext uri="{FF2B5EF4-FFF2-40B4-BE49-F238E27FC236}">
                <a16:creationId xmlns:a16="http://schemas.microsoft.com/office/drawing/2014/main" id="{CC1B9E75-70CD-CA6E-330C-002935551953}"/>
              </a:ext>
            </a:extLst>
          </p:cNvPr>
          <p:cNvPicPr>
            <a:picLocks noChangeAspect="1"/>
          </p:cNvPicPr>
          <p:nvPr/>
        </p:nvPicPr>
        <p:blipFill>
          <a:blip r:embed="rId2"/>
          <a:stretch>
            <a:fillRect/>
          </a:stretch>
        </p:blipFill>
        <p:spPr>
          <a:xfrm>
            <a:off x="474183" y="1613948"/>
            <a:ext cx="2200275" cy="288607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348BEB4-99A6-01C6-1A23-48B097ABA6C6}"/>
              </a:ext>
            </a:extLst>
          </p:cNvPr>
          <p:cNvPicPr>
            <a:picLocks noChangeAspect="1"/>
          </p:cNvPicPr>
          <p:nvPr/>
        </p:nvPicPr>
        <p:blipFill>
          <a:blip r:embed="rId3"/>
          <a:stretch>
            <a:fillRect/>
          </a:stretch>
        </p:blipFill>
        <p:spPr>
          <a:xfrm>
            <a:off x="3000375" y="1554731"/>
            <a:ext cx="2194344" cy="2993725"/>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ED92C9B7-95E8-39E5-491D-440B809F6ABD}"/>
              </a:ext>
            </a:extLst>
          </p:cNvPr>
          <p:cNvPicPr>
            <a:picLocks noChangeAspect="1"/>
          </p:cNvPicPr>
          <p:nvPr/>
        </p:nvPicPr>
        <p:blipFill>
          <a:blip r:embed="rId4"/>
          <a:stretch>
            <a:fillRect/>
          </a:stretch>
        </p:blipFill>
        <p:spPr>
          <a:xfrm>
            <a:off x="5201639" y="1470175"/>
            <a:ext cx="2644175" cy="3152056"/>
          </a:xfrm>
          <a:prstGeom prst="rect">
            <a:avLst/>
          </a:prstGeom>
        </p:spPr>
      </p:pic>
    </p:spTree>
    <p:extLst>
      <p:ext uri="{BB962C8B-B14F-4D97-AF65-F5344CB8AC3E}">
        <p14:creationId xmlns:p14="http://schemas.microsoft.com/office/powerpoint/2010/main" val="108247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3A0B-1089-D1BA-91DD-692F5196C570}"/>
              </a:ext>
            </a:extLst>
          </p:cNvPr>
          <p:cNvSpPr>
            <a:spLocks noGrp="1"/>
          </p:cNvSpPr>
          <p:nvPr>
            <p:ph type="title"/>
          </p:nvPr>
        </p:nvSpPr>
        <p:spPr/>
        <p:txBody>
          <a:bodyPr/>
          <a:lstStyle/>
          <a:p>
            <a:r>
              <a:rPr lang="en-US" dirty="0"/>
              <a:t>Key life-cycle in storage</a:t>
            </a:r>
          </a:p>
        </p:txBody>
      </p:sp>
      <p:sp>
        <p:nvSpPr>
          <p:cNvPr id="3" name="Text Placeholder 2">
            <a:extLst>
              <a:ext uri="{FF2B5EF4-FFF2-40B4-BE49-F238E27FC236}">
                <a16:creationId xmlns:a16="http://schemas.microsoft.com/office/drawing/2014/main" id="{63EFE824-078A-3C14-0F0C-9B652DAFBA9D}"/>
              </a:ext>
            </a:extLst>
          </p:cNvPr>
          <p:cNvSpPr>
            <a:spLocks noGrp="1"/>
          </p:cNvSpPr>
          <p:nvPr>
            <p:ph type="body" idx="1"/>
          </p:nvPr>
        </p:nvSpPr>
        <p:spPr>
          <a:xfrm>
            <a:off x="474146" y="786127"/>
            <a:ext cx="7638063" cy="3586163"/>
          </a:xfrm>
        </p:spPr>
        <p:txBody>
          <a:bodyPr/>
          <a:lstStyle/>
          <a:p>
            <a:pPr marL="514350" indent="-285750">
              <a:buFont typeface="Calibri"/>
              <a:buChar char="-"/>
            </a:pPr>
            <a:r>
              <a:rPr lang="en-US" dirty="0"/>
              <a:t>Any key created has to go through its life-cycle, the following scheme represents a summary of the standard NIST(NIST SP 800-57).</a:t>
            </a:r>
          </a:p>
        </p:txBody>
      </p:sp>
      <p:pic>
        <p:nvPicPr>
          <p:cNvPr id="4" name="Picture 3" descr="A diagram of a software project&#10;&#10;Description automatically generated">
            <a:extLst>
              <a:ext uri="{FF2B5EF4-FFF2-40B4-BE49-F238E27FC236}">
                <a16:creationId xmlns:a16="http://schemas.microsoft.com/office/drawing/2014/main" id="{43FA4645-3560-E4DB-F0CD-C7B9F61A933F}"/>
              </a:ext>
            </a:extLst>
          </p:cNvPr>
          <p:cNvPicPr>
            <a:picLocks noChangeAspect="1"/>
          </p:cNvPicPr>
          <p:nvPr/>
        </p:nvPicPr>
        <p:blipFill>
          <a:blip r:embed="rId2"/>
          <a:stretch>
            <a:fillRect/>
          </a:stretch>
        </p:blipFill>
        <p:spPr>
          <a:xfrm>
            <a:off x="978917" y="1289289"/>
            <a:ext cx="6992070" cy="2974676"/>
          </a:xfrm>
          <a:prstGeom prst="rect">
            <a:avLst/>
          </a:prstGeom>
        </p:spPr>
      </p:pic>
    </p:spTree>
    <p:extLst>
      <p:ext uri="{BB962C8B-B14F-4D97-AF65-F5344CB8AC3E}">
        <p14:creationId xmlns:p14="http://schemas.microsoft.com/office/powerpoint/2010/main" val="379209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E1365-1CF8-C06E-C0C7-B5BE40177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17D73-CC57-FD6A-53EF-017E8D9C3941}"/>
              </a:ext>
            </a:extLst>
          </p:cNvPr>
          <p:cNvSpPr>
            <a:spLocks noGrp="1"/>
          </p:cNvSpPr>
          <p:nvPr>
            <p:ph type="title"/>
          </p:nvPr>
        </p:nvSpPr>
        <p:spPr>
          <a:xfrm>
            <a:off x="286135" y="100901"/>
            <a:ext cx="5756546" cy="1029220"/>
          </a:xfrm>
        </p:spPr>
        <p:txBody>
          <a:bodyPr/>
          <a:lstStyle/>
          <a:p>
            <a:r>
              <a:rPr lang="pt-PT" sz="2000" dirty="0" err="1"/>
              <a:t>Key</a:t>
            </a:r>
            <a:r>
              <a:rPr lang="pt-PT" sz="2000" dirty="0"/>
              <a:t> </a:t>
            </a:r>
            <a:r>
              <a:rPr lang="pt-PT" sz="2000" dirty="0" err="1"/>
              <a:t>Synchronization</a:t>
            </a:r>
            <a:r>
              <a:rPr lang="pt-PT" sz="2000" dirty="0"/>
              <a:t> Module</a:t>
            </a:r>
          </a:p>
          <a:p>
            <a:endParaRPr lang="en-US"/>
          </a:p>
        </p:txBody>
      </p:sp>
      <p:sp>
        <p:nvSpPr>
          <p:cNvPr id="3" name="Text Placeholder 2">
            <a:extLst>
              <a:ext uri="{FF2B5EF4-FFF2-40B4-BE49-F238E27FC236}">
                <a16:creationId xmlns:a16="http://schemas.microsoft.com/office/drawing/2014/main" id="{6BF71423-CABF-8096-D279-53F222DE96F4}"/>
              </a:ext>
            </a:extLst>
          </p:cNvPr>
          <p:cNvSpPr>
            <a:spLocks noGrp="1"/>
          </p:cNvSpPr>
          <p:nvPr>
            <p:ph type="body" idx="1"/>
          </p:nvPr>
        </p:nvSpPr>
        <p:spPr>
          <a:xfrm>
            <a:off x="290652" y="832733"/>
            <a:ext cx="8511800" cy="3534904"/>
          </a:xfrm>
        </p:spPr>
        <p:txBody>
          <a:bodyPr/>
          <a:lstStyle/>
          <a:p>
            <a:pPr marL="514350" indent="-285750">
              <a:buChar char="•"/>
            </a:pPr>
            <a:r>
              <a:rPr lang="en-US" b="1" dirty="0"/>
              <a:t>Objective:</a:t>
            </a:r>
            <a:r>
              <a:rPr lang="en-US" dirty="0"/>
              <a:t> Ensure keys across KMS systems align to provide accurate keys to applications.</a:t>
            </a:r>
          </a:p>
          <a:p>
            <a:pPr marL="514350" indent="-285750">
              <a:buChar char="•"/>
            </a:pPr>
            <a:r>
              <a:rPr lang="en-US" b="1" dirty="0"/>
              <a:t>Communication:</a:t>
            </a:r>
            <a:r>
              <a:rPr lang="en-US" dirty="0"/>
              <a:t> Use KEY_SYNC messages to inform the peer KMSs about received keys since the last similar communication.</a:t>
            </a:r>
          </a:p>
          <a:p>
            <a:pPr marL="514350" indent="-285750">
              <a:buChar char="•"/>
            </a:pPr>
            <a:r>
              <a:rPr lang="en-US" b="1" dirty="0"/>
              <a:t>Protocol:</a:t>
            </a:r>
            <a:r>
              <a:rPr lang="en-US" dirty="0"/>
              <a:t> The number of indexes in a message may vary, but both KMSs must agree on a consistent </a:t>
            </a:r>
            <a:r>
              <a:rPr lang="en-US" i="1" dirty="0" err="1"/>
              <a:t>Key_chunk_size</a:t>
            </a:r>
            <a:r>
              <a:rPr lang="en-US" dirty="0"/>
              <a:t>.</a:t>
            </a:r>
          </a:p>
          <a:p>
            <a:pPr marL="514350" indent="-285750">
              <a:buChar char="•"/>
            </a:pPr>
            <a:r>
              <a:rPr lang="en-US" b="1" dirty="0"/>
              <a:t>Actions on Receiving New Keys:</a:t>
            </a:r>
          </a:p>
          <a:p>
            <a:pPr marL="971550" lvl="1" indent="-285750">
              <a:buFont typeface="Courier New"/>
              <a:buChar char="o"/>
            </a:pPr>
            <a:r>
              <a:rPr lang="en-US" dirty="0"/>
              <a:t>If an index was mentioned in a peer KMS's KEY_SYNC message and a minimum number of distinct indexes is reached, send a new KEY_SYNC message, marking received keys as synchronized (sync field at 1).</a:t>
            </a:r>
          </a:p>
          <a:p>
            <a:pPr marL="971550" lvl="1" indent="-285750">
              <a:buFont typeface="Courier New"/>
              <a:buChar char="o"/>
            </a:pPr>
            <a:r>
              <a:rPr lang="en-US" dirty="0"/>
              <a:t>If a sent index wasn't mentioned in the peer's KEY_SYNC messages and the last notified index is higher, discard the keys.</a:t>
            </a:r>
          </a:p>
          <a:p>
            <a:pPr marL="971550" lvl="1" indent="-285750">
              <a:buFont typeface="Courier New"/>
              <a:buChar char="o"/>
            </a:pPr>
            <a:r>
              <a:rPr lang="en-US" dirty="0"/>
              <a:t>Otherwise, store keys but mark them as unsynchronized (sync field at 0).</a:t>
            </a:r>
          </a:p>
          <a:p>
            <a:pPr marL="514350" indent="-285750">
              <a:buChar char="•"/>
            </a:pPr>
            <a:r>
              <a:rPr lang="en-US" b="1" dirty="0"/>
              <a:t>Updating Sync Field: </a:t>
            </a:r>
            <a:r>
              <a:rPr lang="en-US" dirty="0"/>
              <a:t>Sync field of a </a:t>
            </a:r>
            <a:r>
              <a:rPr lang="en-US" i="1" dirty="0"/>
              <a:t>key </a:t>
            </a:r>
            <a:r>
              <a:rPr lang="en-US" dirty="0"/>
              <a:t>may later be updated based on received KEY_SYNC messages.</a:t>
            </a:r>
          </a:p>
          <a:p>
            <a:pPr marL="514350" indent="-285750">
              <a:buChar char="•"/>
            </a:pPr>
            <a:r>
              <a:rPr lang="en-US" b="1" dirty="0"/>
              <a:t>Discarding Not Synchronized Keys: </a:t>
            </a:r>
            <a:r>
              <a:rPr lang="en-US" dirty="0"/>
              <a:t>Unsynchronized keys should be discarded after a configurable period to ensure ample time for the KMS to send KEY_SYNC messages.</a:t>
            </a:r>
          </a:p>
          <a:p>
            <a:pPr marL="514350" indent="-285750">
              <a:buChar char="•"/>
            </a:pPr>
            <a:endParaRPr lang="en-US"/>
          </a:p>
        </p:txBody>
      </p:sp>
    </p:spTree>
    <p:extLst>
      <p:ext uri="{BB962C8B-B14F-4D97-AF65-F5344CB8AC3E}">
        <p14:creationId xmlns:p14="http://schemas.microsoft.com/office/powerpoint/2010/main" val="403220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F5D05-C110-E63D-5E02-47867ACED3D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024BCA9-6C65-3978-6278-1A4045897CFA}"/>
              </a:ext>
            </a:extLst>
          </p:cNvPr>
          <p:cNvSpPr>
            <a:spLocks noGrp="1"/>
          </p:cNvSpPr>
          <p:nvPr>
            <p:ph type="body" idx="1"/>
          </p:nvPr>
        </p:nvSpPr>
        <p:spPr>
          <a:xfrm>
            <a:off x="-107896" y="699845"/>
            <a:ext cx="6114063" cy="3519488"/>
          </a:xfrm>
        </p:spPr>
        <p:txBody>
          <a:bodyPr/>
          <a:lstStyle/>
          <a:p>
            <a:pPr marL="603250" lvl="1" indent="0">
              <a:buNone/>
            </a:pPr>
            <a:endParaRPr lang="en-US"/>
          </a:p>
          <a:p>
            <a:pPr marL="603250" lvl="1" indent="0">
              <a:buNone/>
            </a:pPr>
            <a:r>
              <a:rPr lang="en-US"/>
              <a:t>Implements all cryptographic algorithms used during the operation of the KMS. </a:t>
            </a:r>
          </a:p>
          <a:p>
            <a:pPr marL="603250" lvl="1" indent="0">
              <a:buNone/>
            </a:pPr>
            <a:endParaRPr lang="en-US"/>
          </a:p>
          <a:p>
            <a:pPr marL="603250" lvl="1" indent="0">
              <a:buNone/>
            </a:pPr>
            <a:r>
              <a:rPr lang="en-US"/>
              <a:t>Encryption is most importantly used in the communication between KMSs since all data is transmitted over the black network. Idealizing the use of QKD shared keys, the encryption of data can be as simple as a XOR, that is IT secure as long a different key is always used and its size it’s equal to the size of the data to encrypt. </a:t>
            </a:r>
          </a:p>
          <a:p>
            <a:pPr marL="603250" lvl="1" indent="0">
              <a:buNone/>
            </a:pPr>
            <a:endParaRPr lang="en-US"/>
          </a:p>
          <a:p>
            <a:pPr marL="603250" lvl="1" indent="0">
              <a:buNone/>
            </a:pPr>
            <a:endParaRPr lang="en-US"/>
          </a:p>
        </p:txBody>
      </p:sp>
      <p:sp>
        <p:nvSpPr>
          <p:cNvPr id="5" name="Title 1">
            <a:extLst>
              <a:ext uri="{FF2B5EF4-FFF2-40B4-BE49-F238E27FC236}">
                <a16:creationId xmlns:a16="http://schemas.microsoft.com/office/drawing/2014/main" id="{ACBF8FF3-B89B-D98D-977A-702C8A4493A6}"/>
              </a:ext>
            </a:extLst>
          </p:cNvPr>
          <p:cNvSpPr txBox="1">
            <a:spLocks/>
          </p:cNvSpPr>
          <p:nvPr/>
        </p:nvSpPr>
        <p:spPr>
          <a:xfrm>
            <a:off x="460069" y="432206"/>
            <a:ext cx="6361177" cy="543445"/>
          </a:xfrm>
          <a:prstGeom prst="rect">
            <a:avLst/>
          </a:prstGeom>
          <a:noFill/>
          <a:ln>
            <a:noFill/>
          </a:ln>
        </p:spPr>
        <p:txBody>
          <a:bodyPr spcFirstLastPara="1" wrap="square" lIns="67500" tIns="67500" rIns="67500" bIns="67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4515F"/>
              </a:buClr>
              <a:buSzPts val="13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br>
              <a:rPr lang="pt-PT"/>
            </a:br>
            <a:r>
              <a:rPr lang="pt-PT" err="1"/>
              <a:t>Security</a:t>
            </a:r>
            <a:r>
              <a:rPr lang="pt-PT"/>
              <a:t> </a:t>
            </a:r>
            <a:r>
              <a:rPr lang="pt-PT" err="1"/>
              <a:t>Component</a:t>
            </a:r>
          </a:p>
          <a:p>
            <a:endParaRPr lang="en-US"/>
          </a:p>
        </p:txBody>
      </p:sp>
      <p:sp>
        <p:nvSpPr>
          <p:cNvPr id="6" name="Title 1">
            <a:extLst>
              <a:ext uri="{FF2B5EF4-FFF2-40B4-BE49-F238E27FC236}">
                <a16:creationId xmlns:a16="http://schemas.microsoft.com/office/drawing/2014/main" id="{16EBB949-8630-91D1-DBF0-AA279FF8CD26}"/>
              </a:ext>
            </a:extLst>
          </p:cNvPr>
          <p:cNvSpPr txBox="1">
            <a:spLocks/>
          </p:cNvSpPr>
          <p:nvPr/>
        </p:nvSpPr>
        <p:spPr>
          <a:xfrm>
            <a:off x="331115" y="3020075"/>
            <a:ext cx="6361177" cy="543445"/>
          </a:xfrm>
          <a:prstGeom prst="rect">
            <a:avLst/>
          </a:prstGeom>
          <a:noFill/>
          <a:ln>
            <a:noFill/>
          </a:ln>
        </p:spPr>
        <p:txBody>
          <a:bodyPr spcFirstLastPara="1" wrap="square" lIns="67500" tIns="67500" rIns="67500" bIns="67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4515F"/>
              </a:buClr>
              <a:buSzPts val="13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br>
              <a:rPr lang="pt-PT"/>
            </a:br>
            <a:r>
              <a:rPr lang="pt-PT" err="1"/>
              <a:t>Quality</a:t>
            </a:r>
            <a:r>
              <a:rPr lang="pt-PT"/>
              <a:t> </a:t>
            </a:r>
            <a:r>
              <a:rPr lang="pt-PT" err="1"/>
              <a:t>of</a:t>
            </a:r>
            <a:r>
              <a:rPr lang="pt-PT"/>
              <a:t> </a:t>
            </a:r>
            <a:r>
              <a:rPr lang="pt-PT" err="1"/>
              <a:t>life</a:t>
            </a:r>
            <a:r>
              <a:rPr lang="pt-PT"/>
              <a:t> module </a:t>
            </a:r>
          </a:p>
          <a:p>
            <a:endParaRPr lang="en-US"/>
          </a:p>
        </p:txBody>
      </p:sp>
      <p:sp>
        <p:nvSpPr>
          <p:cNvPr id="12" name="Text Placeholder 2">
            <a:extLst>
              <a:ext uri="{FF2B5EF4-FFF2-40B4-BE49-F238E27FC236}">
                <a16:creationId xmlns:a16="http://schemas.microsoft.com/office/drawing/2014/main" id="{6AA515E6-FDA7-DB5F-5C78-85C647296EAF}"/>
              </a:ext>
            </a:extLst>
          </p:cNvPr>
          <p:cNvSpPr txBox="1">
            <a:spLocks/>
          </p:cNvSpPr>
          <p:nvPr/>
        </p:nvSpPr>
        <p:spPr>
          <a:xfrm>
            <a:off x="-283742" y="3223238"/>
            <a:ext cx="6114063" cy="556481"/>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4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311150" algn="l" rtl="0">
              <a:lnSpc>
                <a:spcPct val="110000"/>
              </a:lnSpc>
              <a:spcBef>
                <a:spcPts val="4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6pPr>
            <a:lvl7pPr marL="3200400" marR="0" lvl="6"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7pPr>
            <a:lvl8pPr marL="3657600" marR="0" lvl="7"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8pPr>
            <a:lvl9pPr marL="4114800" marR="0" lvl="8"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9pPr>
          </a:lstStyle>
          <a:p>
            <a:pPr marL="603250" lvl="1" indent="0">
              <a:buFont typeface="Arial"/>
              <a:buNone/>
            </a:pPr>
            <a:endParaRPr lang="en-US"/>
          </a:p>
          <a:p>
            <a:pPr marL="603250" lvl="1" indent="0">
              <a:buFont typeface="Arial"/>
              <a:buNone/>
            </a:pPr>
            <a:r>
              <a:rPr lang="en-US"/>
              <a:t>Handles several quality-of-life features such as logging and configuration.</a:t>
            </a:r>
          </a:p>
          <a:p>
            <a:pPr marL="603250" lvl="1" indent="0">
              <a:buFont typeface="Arial"/>
              <a:buNone/>
            </a:pPr>
            <a:endParaRPr lang="en-US"/>
          </a:p>
          <a:p>
            <a:pPr marL="603250" lvl="1" indent="0">
              <a:buFont typeface="Arial"/>
              <a:buNone/>
            </a:pPr>
            <a:endParaRPr lang="en-US"/>
          </a:p>
        </p:txBody>
      </p:sp>
    </p:spTree>
    <p:extLst>
      <p:ext uri="{BB962C8B-B14F-4D97-AF65-F5344CB8AC3E}">
        <p14:creationId xmlns:p14="http://schemas.microsoft.com/office/powerpoint/2010/main" val="3682761840"/>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3.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6</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link 2001</vt:lpstr>
      <vt:lpstr>PowerPoint Presentation</vt:lpstr>
      <vt:lpstr>General Architecture KMS </vt:lpstr>
      <vt:lpstr> Key Relay </vt:lpstr>
      <vt:lpstr> QOS provider </vt:lpstr>
      <vt:lpstr>PowerPoint Presentation</vt:lpstr>
      <vt:lpstr>Key Storage / Main Storage</vt:lpstr>
      <vt:lpstr>Key life-cycle in storage</vt:lpstr>
      <vt:lpstr>Key Synchronization Module </vt:lpstr>
      <vt:lpstr>PowerPoint Presentation</vt:lpstr>
      <vt:lpstr>Architecture Basic KMS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459</cp:revision>
  <dcterms:modified xsi:type="dcterms:W3CDTF">2024-01-18T15:53:06Z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