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25"/>
  </p:notesMasterIdLst>
  <p:sldIdLst>
    <p:sldId id="256" r:id="rId5"/>
    <p:sldId id="281" r:id="rId6"/>
    <p:sldId id="261" r:id="rId7"/>
    <p:sldId id="287" r:id="rId8"/>
    <p:sldId id="268" r:id="rId9"/>
    <p:sldId id="272" r:id="rId10"/>
    <p:sldId id="284" r:id="rId11"/>
    <p:sldId id="270" r:id="rId12"/>
    <p:sldId id="269" r:id="rId13"/>
    <p:sldId id="285" r:id="rId14"/>
    <p:sldId id="276" r:id="rId15"/>
    <p:sldId id="279" r:id="rId16"/>
    <p:sldId id="265" r:id="rId17"/>
    <p:sldId id="266" r:id="rId18"/>
    <p:sldId id="277" r:id="rId19"/>
    <p:sldId id="278" r:id="rId20"/>
    <p:sldId id="286" r:id="rId21"/>
    <p:sldId id="280"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nd Outline" id="{39E45C08-53CB-4BD3-BE3E-F960B030600A}">
          <p14:sldIdLst>
            <p14:sldId id="256"/>
            <p14:sldId id="281"/>
          </p14:sldIdLst>
        </p14:section>
        <p14:section name="KMS and South Interface" id="{465AAC8B-EFFE-4F41-8B42-7F90381FA8CC}">
          <p14:sldIdLst>
            <p14:sldId id="261"/>
            <p14:sldId id="287"/>
            <p14:sldId id="268"/>
          </p14:sldIdLst>
        </p14:section>
        <p14:section name="ETSI 004" id="{DA183806-1F91-4A9A-8790-651F76DFE350}">
          <p14:sldIdLst>
            <p14:sldId id="272"/>
            <p14:sldId id="284"/>
          </p14:sldIdLst>
        </p14:section>
        <p14:section name="APP CLIENT" id="{97520DCC-0091-4B92-B0EC-FD7D785C88B5}">
          <p14:sldIdLst>
            <p14:sldId id="270"/>
            <p14:sldId id="269"/>
            <p14:sldId id="285"/>
            <p14:sldId id="276"/>
            <p14:sldId id="279"/>
          </p14:sldIdLst>
        </p14:section>
        <p14:section name="APP SERVER" id="{1E2643D0-E5F3-4626-9D8A-34FF8DB04198}">
          <p14:sldIdLst>
            <p14:sldId id="265"/>
            <p14:sldId id="266"/>
            <p14:sldId id="277"/>
            <p14:sldId id="278"/>
            <p14:sldId id="286"/>
          </p14:sldIdLst>
        </p14:section>
        <p14:section name="DEMO" id="{863955B3-0CC4-4133-AE74-AD04E3B1166F}">
          <p14:sldIdLst>
            <p14:sldId id="280"/>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7E982-4E02-D7B3-60B5-611B8ED799FE}" v="191" dt="2024-03-18T23:09:39.457"/>
    <p1510:client id="{23A47BE6-40C1-14DB-FE0A-4CAA98B5212C}" v="41" dt="2024-03-19T02:22:48.528"/>
    <p1510:client id="{504A1441-E183-8525-260D-D66F50C21942}" v="3" dt="2024-03-18T12:55:52.038"/>
    <p1510:client id="{60A7CDBE-E471-CFE8-90A4-F06E958F09F9}" v="2620" dt="2024-03-19T02:22:51.010"/>
    <p1510:client id="{65B1A486-170C-CBAA-D734-91B9154CCE27}" v="20" dt="2024-03-19T00:06:46.450"/>
    <p1510:client id="{741E6BEB-504B-1AA8-AB26-59D78D948D9E}" v="26" dt="2024-03-19T02:06:46.166"/>
    <p1510:client id="{81CCCFC6-C5E8-8B1F-BFAE-C10B8BD33201}" v="258" dt="2024-03-19T00:46:02.234"/>
    <p1510:client id="{89162B4B-A84F-E1EB-04F2-6B22335F9DEB}" v="2" dt="2024-03-18T16:07:44.453"/>
    <p1510:client id="{9863DA39-8074-1DF3-CBFE-6895EF9B04F8}" v="22" dt="2024-03-18T00:51:10.436"/>
    <p1510:client id="{B3C5A052-B93F-0367-C937-D75FB766C9A9}" v="48" dt="2024-03-18T23:13:22.243"/>
    <p1510:client id="{B959ED0D-70F3-4DAA-933E-E8FE4B741C1B}" v="72" dt="2024-03-17T19:04:41.919"/>
    <p1510:client id="{BD933CC9-FD1E-AB28-14A6-A5B9836A7C5D}" v="328" dt="2024-03-18T23:49:28.862"/>
    <p1510:client id="{E85C9769-3C24-BCD3-4E43-63EB50C3CAC7}" v="1352" dt="2024-03-18T19:59:46.056"/>
    <p1510:client id="{EC6527C3-3EF3-C6BE-A311-38F95629B6A0}" v="42" dt="2024-03-19T00:08:59.065"/>
    <p1510:client id="{EE94AF27-AAA4-DA60-D2A4-016FDDC07020}" v="8" dt="2024-03-18T23:45:57.973"/>
    <p1510:client id="{F4210482-333A-07D9-0086-F733C040229F}" v="722" dt="2024-03-18T20:37:31.6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95E3-49B7-4C56-83F8-DBD2191373E0}"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ECA2DB20-814E-418D-B92A-FDD4C6570DD5}">
      <dgm:prSet/>
      <dgm:spPr/>
      <dgm:t>
        <a:bodyPr/>
        <a:lstStyle/>
        <a:p>
          <a:r>
            <a:rPr lang="en-US"/>
            <a:t>SYSTEM ARCHITECTURE DIAGRAMS</a:t>
          </a:r>
        </a:p>
      </dgm:t>
    </dgm:pt>
    <dgm:pt modelId="{9C0295ED-B01B-472F-99C0-6A087D8D3123}" type="parTrans" cxnId="{CE5D86F2-5906-4819-A408-704A901EAAC8}">
      <dgm:prSet/>
      <dgm:spPr/>
      <dgm:t>
        <a:bodyPr/>
        <a:lstStyle/>
        <a:p>
          <a:endParaRPr lang="en-US"/>
        </a:p>
      </dgm:t>
    </dgm:pt>
    <dgm:pt modelId="{F5857AF1-43C8-4886-83F1-95764D5615C0}" type="sibTrans" cxnId="{CE5D86F2-5906-4819-A408-704A901EAAC8}">
      <dgm:prSet/>
      <dgm:spPr/>
      <dgm:t>
        <a:bodyPr/>
        <a:lstStyle/>
        <a:p>
          <a:endParaRPr lang="en-US"/>
        </a:p>
      </dgm:t>
    </dgm:pt>
    <dgm:pt modelId="{C939A940-84DC-45BD-9D5C-63CFF9838873}">
      <dgm:prSet/>
      <dgm:spPr/>
      <dgm:t>
        <a:bodyPr/>
        <a:lstStyle/>
        <a:p>
          <a:r>
            <a:rPr lang="en-US"/>
            <a:t>ETSI 004</a:t>
          </a:r>
        </a:p>
      </dgm:t>
    </dgm:pt>
    <dgm:pt modelId="{57896780-1137-4373-88D2-C74E90073827}" type="parTrans" cxnId="{FB606E0B-121B-4E8D-B270-057FBC2C5470}">
      <dgm:prSet/>
      <dgm:spPr/>
      <dgm:t>
        <a:bodyPr/>
        <a:lstStyle/>
        <a:p>
          <a:endParaRPr lang="en-US"/>
        </a:p>
      </dgm:t>
    </dgm:pt>
    <dgm:pt modelId="{249FF460-9016-416B-B479-EA2F4635FF46}" type="sibTrans" cxnId="{FB606E0B-121B-4E8D-B270-057FBC2C5470}">
      <dgm:prSet/>
      <dgm:spPr/>
      <dgm:t>
        <a:bodyPr/>
        <a:lstStyle/>
        <a:p>
          <a:endParaRPr lang="en-US"/>
        </a:p>
      </dgm:t>
    </dgm:pt>
    <dgm:pt modelId="{F33596EB-3D7B-4E89-BD15-DEFEE89670C1}">
      <dgm:prSet/>
      <dgm:spPr/>
      <dgm:t>
        <a:bodyPr/>
        <a:lstStyle/>
        <a:p>
          <a:r>
            <a:rPr lang="en-US"/>
            <a:t>SOUTH INTERFACE</a:t>
          </a:r>
        </a:p>
      </dgm:t>
    </dgm:pt>
    <dgm:pt modelId="{F02747BC-9184-4B62-9490-22F52FEC955E}" type="parTrans" cxnId="{692F3F63-9C6D-4F26-BC66-2D460512AD92}">
      <dgm:prSet/>
      <dgm:spPr/>
      <dgm:t>
        <a:bodyPr/>
        <a:lstStyle/>
        <a:p>
          <a:endParaRPr lang="en-US"/>
        </a:p>
      </dgm:t>
    </dgm:pt>
    <dgm:pt modelId="{C70BB643-9F82-4FC0-AAA8-80141EE82457}" type="sibTrans" cxnId="{692F3F63-9C6D-4F26-BC66-2D460512AD92}">
      <dgm:prSet/>
      <dgm:spPr/>
      <dgm:t>
        <a:bodyPr/>
        <a:lstStyle/>
        <a:p>
          <a:endParaRPr lang="en-US"/>
        </a:p>
      </dgm:t>
    </dgm:pt>
    <dgm:pt modelId="{7564F496-79A7-466A-99AB-B07835CADA01}">
      <dgm:prSet/>
      <dgm:spPr/>
      <dgm:t>
        <a:bodyPr/>
        <a:lstStyle/>
        <a:p>
          <a:r>
            <a:rPr lang="en-US"/>
            <a:t>APP CLIENT</a:t>
          </a:r>
        </a:p>
      </dgm:t>
    </dgm:pt>
    <dgm:pt modelId="{08986F61-3A4E-4C61-B42D-DE5F37B9FD6F}" type="parTrans" cxnId="{59E0E77E-B4A8-42FA-B336-902D73109B94}">
      <dgm:prSet/>
      <dgm:spPr/>
      <dgm:t>
        <a:bodyPr/>
        <a:lstStyle/>
        <a:p>
          <a:endParaRPr lang="en-US"/>
        </a:p>
      </dgm:t>
    </dgm:pt>
    <dgm:pt modelId="{8548A36D-9F48-4A0F-80F3-5EB05A0CA671}" type="sibTrans" cxnId="{59E0E77E-B4A8-42FA-B336-902D73109B94}">
      <dgm:prSet/>
      <dgm:spPr/>
      <dgm:t>
        <a:bodyPr/>
        <a:lstStyle/>
        <a:p>
          <a:endParaRPr lang="en-US"/>
        </a:p>
      </dgm:t>
    </dgm:pt>
    <dgm:pt modelId="{DB3225F5-6F74-484F-9B8E-8592D0B8C069}">
      <dgm:prSet/>
      <dgm:spPr/>
      <dgm:t>
        <a:bodyPr/>
        <a:lstStyle/>
        <a:p>
          <a:r>
            <a:rPr lang="en-US"/>
            <a:t>APP SERVER</a:t>
          </a:r>
        </a:p>
      </dgm:t>
    </dgm:pt>
    <dgm:pt modelId="{6E1EF79E-5587-4EEB-9616-2F029B01D03C}" type="parTrans" cxnId="{7963957F-C369-4AD7-8A88-7042B94CC4C9}">
      <dgm:prSet/>
      <dgm:spPr/>
      <dgm:t>
        <a:bodyPr/>
        <a:lstStyle/>
        <a:p>
          <a:endParaRPr lang="en-US"/>
        </a:p>
      </dgm:t>
    </dgm:pt>
    <dgm:pt modelId="{85DCD0CB-CD1F-4CD7-86CD-0E353517F33B}" type="sibTrans" cxnId="{7963957F-C369-4AD7-8A88-7042B94CC4C9}">
      <dgm:prSet/>
      <dgm:spPr/>
      <dgm:t>
        <a:bodyPr/>
        <a:lstStyle/>
        <a:p>
          <a:endParaRPr lang="en-US"/>
        </a:p>
      </dgm:t>
    </dgm:pt>
    <dgm:pt modelId="{957E84A6-0F0E-4882-8CA9-F649AB7D4617}">
      <dgm:prSet/>
      <dgm:spPr/>
      <dgm:t>
        <a:bodyPr/>
        <a:lstStyle/>
        <a:p>
          <a:r>
            <a:rPr lang="en-US"/>
            <a:t>DEMO</a:t>
          </a:r>
        </a:p>
      </dgm:t>
    </dgm:pt>
    <dgm:pt modelId="{48686D87-0E53-4C63-8E43-77995397CA54}" type="parTrans" cxnId="{E3E92477-71DD-42C0-9AD8-163203F33D95}">
      <dgm:prSet/>
      <dgm:spPr/>
      <dgm:t>
        <a:bodyPr/>
        <a:lstStyle/>
        <a:p>
          <a:endParaRPr lang="en-US"/>
        </a:p>
      </dgm:t>
    </dgm:pt>
    <dgm:pt modelId="{8118F65B-A47B-4AEF-B76D-787F64EAA0D2}" type="sibTrans" cxnId="{E3E92477-71DD-42C0-9AD8-163203F33D95}">
      <dgm:prSet/>
      <dgm:spPr/>
      <dgm:t>
        <a:bodyPr/>
        <a:lstStyle/>
        <a:p>
          <a:endParaRPr lang="en-US"/>
        </a:p>
      </dgm:t>
    </dgm:pt>
    <dgm:pt modelId="{8D9D2EBF-046F-42F9-B7BB-5F1D449D3C23}" type="pres">
      <dgm:prSet presAssocID="{9C7B95E3-49B7-4C56-83F8-DBD2191373E0}" presName="hierChild1" presStyleCnt="0">
        <dgm:presLayoutVars>
          <dgm:chPref val="1"/>
          <dgm:dir/>
          <dgm:animOne val="branch"/>
          <dgm:animLvl val="lvl"/>
          <dgm:resizeHandles/>
        </dgm:presLayoutVars>
      </dgm:prSet>
      <dgm:spPr/>
    </dgm:pt>
    <dgm:pt modelId="{D0B7A32B-AEA4-4E3E-AD40-76EC35ABD6EA}" type="pres">
      <dgm:prSet presAssocID="{ECA2DB20-814E-418D-B92A-FDD4C6570DD5}" presName="hierRoot1" presStyleCnt="0"/>
      <dgm:spPr/>
    </dgm:pt>
    <dgm:pt modelId="{7D8690C8-9F3F-4711-A9FE-BC6D455AFFF7}" type="pres">
      <dgm:prSet presAssocID="{ECA2DB20-814E-418D-B92A-FDD4C6570DD5}" presName="composite" presStyleCnt="0"/>
      <dgm:spPr/>
    </dgm:pt>
    <dgm:pt modelId="{CEBA5EB2-63FA-465A-BB77-3D79FD00E746}" type="pres">
      <dgm:prSet presAssocID="{ECA2DB20-814E-418D-B92A-FDD4C6570DD5}" presName="background" presStyleLbl="node0" presStyleIdx="0" presStyleCnt="4"/>
      <dgm:spPr/>
    </dgm:pt>
    <dgm:pt modelId="{EDC475D3-57AE-45F1-A4EE-4AF44D989608}" type="pres">
      <dgm:prSet presAssocID="{ECA2DB20-814E-418D-B92A-FDD4C6570DD5}" presName="text" presStyleLbl="fgAcc0" presStyleIdx="0" presStyleCnt="4">
        <dgm:presLayoutVars>
          <dgm:chPref val="3"/>
        </dgm:presLayoutVars>
      </dgm:prSet>
      <dgm:spPr/>
    </dgm:pt>
    <dgm:pt modelId="{CEF193B7-DDC1-4574-B28D-D0A1946809C7}" type="pres">
      <dgm:prSet presAssocID="{ECA2DB20-814E-418D-B92A-FDD4C6570DD5}" presName="hierChild2" presStyleCnt="0"/>
      <dgm:spPr/>
    </dgm:pt>
    <dgm:pt modelId="{CC17D248-59F1-416A-BDF3-0ADFDE6C3084}" type="pres">
      <dgm:prSet presAssocID="{C939A940-84DC-45BD-9D5C-63CFF9838873}" presName="hierRoot1" presStyleCnt="0"/>
      <dgm:spPr/>
    </dgm:pt>
    <dgm:pt modelId="{185FA2BB-C999-4599-AACA-DB94D1CFB6FC}" type="pres">
      <dgm:prSet presAssocID="{C939A940-84DC-45BD-9D5C-63CFF9838873}" presName="composite" presStyleCnt="0"/>
      <dgm:spPr/>
    </dgm:pt>
    <dgm:pt modelId="{6774E03E-58EB-498D-86B4-CEFA3754B206}" type="pres">
      <dgm:prSet presAssocID="{C939A940-84DC-45BD-9D5C-63CFF9838873}" presName="background" presStyleLbl="node0" presStyleIdx="1" presStyleCnt="4"/>
      <dgm:spPr/>
    </dgm:pt>
    <dgm:pt modelId="{3AF33F89-42FA-45BD-8FA7-FB2B7572A46F}" type="pres">
      <dgm:prSet presAssocID="{C939A940-84DC-45BD-9D5C-63CFF9838873}" presName="text" presStyleLbl="fgAcc0" presStyleIdx="1" presStyleCnt="4">
        <dgm:presLayoutVars>
          <dgm:chPref val="3"/>
        </dgm:presLayoutVars>
      </dgm:prSet>
      <dgm:spPr/>
    </dgm:pt>
    <dgm:pt modelId="{306B46D3-F1AB-4B68-B4BB-E7AAE0556B92}" type="pres">
      <dgm:prSet presAssocID="{C939A940-84DC-45BD-9D5C-63CFF9838873}" presName="hierChild2" presStyleCnt="0"/>
      <dgm:spPr/>
    </dgm:pt>
    <dgm:pt modelId="{A734B32B-ED51-44F1-B0EE-2EEE03CFBED4}" type="pres">
      <dgm:prSet presAssocID="{F33596EB-3D7B-4E89-BD15-DEFEE89670C1}" presName="hierRoot1" presStyleCnt="0"/>
      <dgm:spPr/>
    </dgm:pt>
    <dgm:pt modelId="{A86068E8-C2A0-43CB-BF79-E0D59965F885}" type="pres">
      <dgm:prSet presAssocID="{F33596EB-3D7B-4E89-BD15-DEFEE89670C1}" presName="composite" presStyleCnt="0"/>
      <dgm:spPr/>
    </dgm:pt>
    <dgm:pt modelId="{8CD9D41A-54CA-4D4D-A615-59FDD26B3C25}" type="pres">
      <dgm:prSet presAssocID="{F33596EB-3D7B-4E89-BD15-DEFEE89670C1}" presName="background" presStyleLbl="node0" presStyleIdx="2" presStyleCnt="4"/>
      <dgm:spPr/>
    </dgm:pt>
    <dgm:pt modelId="{4162B43D-D0CE-4000-B86E-F220036C6365}" type="pres">
      <dgm:prSet presAssocID="{F33596EB-3D7B-4E89-BD15-DEFEE89670C1}" presName="text" presStyleLbl="fgAcc0" presStyleIdx="2" presStyleCnt="4">
        <dgm:presLayoutVars>
          <dgm:chPref val="3"/>
        </dgm:presLayoutVars>
      </dgm:prSet>
      <dgm:spPr/>
    </dgm:pt>
    <dgm:pt modelId="{A60951C6-F2E1-4DE7-9A26-3E18639972C9}" type="pres">
      <dgm:prSet presAssocID="{F33596EB-3D7B-4E89-BD15-DEFEE89670C1}" presName="hierChild2" presStyleCnt="0"/>
      <dgm:spPr/>
    </dgm:pt>
    <dgm:pt modelId="{9ADD7E3E-25E1-4F8F-B0BE-EED3EC86111D}" type="pres">
      <dgm:prSet presAssocID="{08986F61-3A4E-4C61-B42D-DE5F37B9FD6F}" presName="Name10" presStyleLbl="parChTrans1D2" presStyleIdx="0" presStyleCnt="2"/>
      <dgm:spPr/>
    </dgm:pt>
    <dgm:pt modelId="{2CF31ECC-7AF4-4468-A929-4AD34D1461D4}" type="pres">
      <dgm:prSet presAssocID="{7564F496-79A7-466A-99AB-B07835CADA01}" presName="hierRoot2" presStyleCnt="0"/>
      <dgm:spPr/>
    </dgm:pt>
    <dgm:pt modelId="{75568474-1493-4A95-BF43-D2A84A2E6841}" type="pres">
      <dgm:prSet presAssocID="{7564F496-79A7-466A-99AB-B07835CADA01}" presName="composite2" presStyleCnt="0"/>
      <dgm:spPr/>
    </dgm:pt>
    <dgm:pt modelId="{3D6640BF-A47A-4C22-8D19-0E660C4B4EF9}" type="pres">
      <dgm:prSet presAssocID="{7564F496-79A7-466A-99AB-B07835CADA01}" presName="background2" presStyleLbl="node2" presStyleIdx="0" presStyleCnt="2"/>
      <dgm:spPr/>
    </dgm:pt>
    <dgm:pt modelId="{D66DE69D-5A1E-43AB-9E4D-DB0D6B99560D}" type="pres">
      <dgm:prSet presAssocID="{7564F496-79A7-466A-99AB-B07835CADA01}" presName="text2" presStyleLbl="fgAcc2" presStyleIdx="0" presStyleCnt="2">
        <dgm:presLayoutVars>
          <dgm:chPref val="3"/>
        </dgm:presLayoutVars>
      </dgm:prSet>
      <dgm:spPr/>
    </dgm:pt>
    <dgm:pt modelId="{53ACB0C2-9E45-4B4C-AE3B-0750C767E396}" type="pres">
      <dgm:prSet presAssocID="{7564F496-79A7-466A-99AB-B07835CADA01}" presName="hierChild3" presStyleCnt="0"/>
      <dgm:spPr/>
    </dgm:pt>
    <dgm:pt modelId="{4BF4E4ED-3612-4545-8B15-A1AF3DB809BA}" type="pres">
      <dgm:prSet presAssocID="{6E1EF79E-5587-4EEB-9616-2F029B01D03C}" presName="Name10" presStyleLbl="parChTrans1D2" presStyleIdx="1" presStyleCnt="2"/>
      <dgm:spPr/>
    </dgm:pt>
    <dgm:pt modelId="{EB722262-8B64-41E1-8956-38825EF955B3}" type="pres">
      <dgm:prSet presAssocID="{DB3225F5-6F74-484F-9B8E-8592D0B8C069}" presName="hierRoot2" presStyleCnt="0"/>
      <dgm:spPr/>
    </dgm:pt>
    <dgm:pt modelId="{86F8F72E-5E4D-4A37-B9DF-0FA306E34C1F}" type="pres">
      <dgm:prSet presAssocID="{DB3225F5-6F74-484F-9B8E-8592D0B8C069}" presName="composite2" presStyleCnt="0"/>
      <dgm:spPr/>
    </dgm:pt>
    <dgm:pt modelId="{F8DDBCD8-53BF-422E-9480-903746D40B88}" type="pres">
      <dgm:prSet presAssocID="{DB3225F5-6F74-484F-9B8E-8592D0B8C069}" presName="background2" presStyleLbl="node2" presStyleIdx="1" presStyleCnt="2"/>
      <dgm:spPr/>
    </dgm:pt>
    <dgm:pt modelId="{E18742EB-D4DA-4090-AE7B-B0C83E2576C2}" type="pres">
      <dgm:prSet presAssocID="{DB3225F5-6F74-484F-9B8E-8592D0B8C069}" presName="text2" presStyleLbl="fgAcc2" presStyleIdx="1" presStyleCnt="2">
        <dgm:presLayoutVars>
          <dgm:chPref val="3"/>
        </dgm:presLayoutVars>
      </dgm:prSet>
      <dgm:spPr/>
    </dgm:pt>
    <dgm:pt modelId="{E36B967B-4256-4E2D-8171-58514304FD6B}" type="pres">
      <dgm:prSet presAssocID="{DB3225F5-6F74-484F-9B8E-8592D0B8C069}" presName="hierChild3" presStyleCnt="0"/>
      <dgm:spPr/>
    </dgm:pt>
    <dgm:pt modelId="{5272F78A-7D22-4124-AB00-D206347D7EEB}" type="pres">
      <dgm:prSet presAssocID="{957E84A6-0F0E-4882-8CA9-F649AB7D4617}" presName="hierRoot1" presStyleCnt="0"/>
      <dgm:spPr/>
    </dgm:pt>
    <dgm:pt modelId="{591D9327-D911-4B77-8876-52A3694DB891}" type="pres">
      <dgm:prSet presAssocID="{957E84A6-0F0E-4882-8CA9-F649AB7D4617}" presName="composite" presStyleCnt="0"/>
      <dgm:spPr/>
    </dgm:pt>
    <dgm:pt modelId="{C3B74CDE-39C9-4CDB-937A-B014D22D9B58}" type="pres">
      <dgm:prSet presAssocID="{957E84A6-0F0E-4882-8CA9-F649AB7D4617}" presName="background" presStyleLbl="node0" presStyleIdx="3" presStyleCnt="4"/>
      <dgm:spPr/>
    </dgm:pt>
    <dgm:pt modelId="{07A523D5-49E9-4A68-8F2E-C06637D0C875}" type="pres">
      <dgm:prSet presAssocID="{957E84A6-0F0E-4882-8CA9-F649AB7D4617}" presName="text" presStyleLbl="fgAcc0" presStyleIdx="3" presStyleCnt="4">
        <dgm:presLayoutVars>
          <dgm:chPref val="3"/>
        </dgm:presLayoutVars>
      </dgm:prSet>
      <dgm:spPr/>
    </dgm:pt>
    <dgm:pt modelId="{7C76FB74-3273-473C-A952-06284FA3C306}" type="pres">
      <dgm:prSet presAssocID="{957E84A6-0F0E-4882-8CA9-F649AB7D4617}" presName="hierChild2" presStyleCnt="0"/>
      <dgm:spPr/>
    </dgm:pt>
  </dgm:ptLst>
  <dgm:cxnLst>
    <dgm:cxn modelId="{FB606E0B-121B-4E8D-B270-057FBC2C5470}" srcId="{9C7B95E3-49B7-4C56-83F8-DBD2191373E0}" destId="{C939A940-84DC-45BD-9D5C-63CFF9838873}" srcOrd="1" destOrd="0" parTransId="{57896780-1137-4373-88D2-C74E90073827}" sibTransId="{249FF460-9016-416B-B479-EA2F4635FF46}"/>
    <dgm:cxn modelId="{9B28211B-C9F9-40BF-92A2-9AB3169E728B}" type="presOf" srcId="{DB3225F5-6F74-484F-9B8E-8592D0B8C069}" destId="{E18742EB-D4DA-4090-AE7B-B0C83E2576C2}" srcOrd="0" destOrd="0" presId="urn:microsoft.com/office/officeart/2005/8/layout/hierarchy1"/>
    <dgm:cxn modelId="{F4E4A03C-1F56-42CD-80E0-A0319AAC3B57}" type="presOf" srcId="{C939A940-84DC-45BD-9D5C-63CFF9838873}" destId="{3AF33F89-42FA-45BD-8FA7-FB2B7572A46F}" srcOrd="0" destOrd="0" presId="urn:microsoft.com/office/officeart/2005/8/layout/hierarchy1"/>
    <dgm:cxn modelId="{692F3F63-9C6D-4F26-BC66-2D460512AD92}" srcId="{9C7B95E3-49B7-4C56-83F8-DBD2191373E0}" destId="{F33596EB-3D7B-4E89-BD15-DEFEE89670C1}" srcOrd="2" destOrd="0" parTransId="{F02747BC-9184-4B62-9490-22F52FEC955E}" sibTransId="{C70BB643-9F82-4FC0-AAA8-80141EE82457}"/>
    <dgm:cxn modelId="{23BCE045-FB69-45BA-ACA1-B733EDB737A7}" type="presOf" srcId="{08986F61-3A4E-4C61-B42D-DE5F37B9FD6F}" destId="{9ADD7E3E-25E1-4F8F-B0BE-EED3EC86111D}" srcOrd="0" destOrd="0" presId="urn:microsoft.com/office/officeart/2005/8/layout/hierarchy1"/>
    <dgm:cxn modelId="{ACD30948-4F5D-477B-96DF-32385FE016BD}" type="presOf" srcId="{6E1EF79E-5587-4EEB-9616-2F029B01D03C}" destId="{4BF4E4ED-3612-4545-8B15-A1AF3DB809BA}" srcOrd="0" destOrd="0" presId="urn:microsoft.com/office/officeart/2005/8/layout/hierarchy1"/>
    <dgm:cxn modelId="{550BA94B-5B6F-400B-B989-2B477D3FE6E4}" type="presOf" srcId="{ECA2DB20-814E-418D-B92A-FDD4C6570DD5}" destId="{EDC475D3-57AE-45F1-A4EE-4AF44D989608}" srcOrd="0" destOrd="0" presId="urn:microsoft.com/office/officeart/2005/8/layout/hierarchy1"/>
    <dgm:cxn modelId="{E3E92477-71DD-42C0-9AD8-163203F33D95}" srcId="{9C7B95E3-49B7-4C56-83F8-DBD2191373E0}" destId="{957E84A6-0F0E-4882-8CA9-F649AB7D4617}" srcOrd="3" destOrd="0" parTransId="{48686D87-0E53-4C63-8E43-77995397CA54}" sibTransId="{8118F65B-A47B-4AEF-B76D-787F64EAA0D2}"/>
    <dgm:cxn modelId="{59E0E77E-B4A8-42FA-B336-902D73109B94}" srcId="{F33596EB-3D7B-4E89-BD15-DEFEE89670C1}" destId="{7564F496-79A7-466A-99AB-B07835CADA01}" srcOrd="0" destOrd="0" parTransId="{08986F61-3A4E-4C61-B42D-DE5F37B9FD6F}" sibTransId="{8548A36D-9F48-4A0F-80F3-5EB05A0CA671}"/>
    <dgm:cxn modelId="{7963957F-C369-4AD7-8A88-7042B94CC4C9}" srcId="{F33596EB-3D7B-4E89-BD15-DEFEE89670C1}" destId="{DB3225F5-6F74-484F-9B8E-8592D0B8C069}" srcOrd="1" destOrd="0" parTransId="{6E1EF79E-5587-4EEB-9616-2F029B01D03C}" sibTransId="{85DCD0CB-CD1F-4CD7-86CD-0E353517F33B}"/>
    <dgm:cxn modelId="{59D13D89-260E-4C06-9A79-C475607CBCDF}" type="presOf" srcId="{957E84A6-0F0E-4882-8CA9-F649AB7D4617}" destId="{07A523D5-49E9-4A68-8F2E-C06637D0C875}" srcOrd="0" destOrd="0" presId="urn:microsoft.com/office/officeart/2005/8/layout/hierarchy1"/>
    <dgm:cxn modelId="{16294FD5-D784-4553-A0A8-E96F5F5267F7}" type="presOf" srcId="{7564F496-79A7-466A-99AB-B07835CADA01}" destId="{D66DE69D-5A1E-43AB-9E4D-DB0D6B99560D}" srcOrd="0" destOrd="0" presId="urn:microsoft.com/office/officeart/2005/8/layout/hierarchy1"/>
    <dgm:cxn modelId="{853266DA-254A-4240-8495-7462807232E0}" type="presOf" srcId="{9C7B95E3-49B7-4C56-83F8-DBD2191373E0}" destId="{8D9D2EBF-046F-42F9-B7BB-5F1D449D3C23}" srcOrd="0" destOrd="0" presId="urn:microsoft.com/office/officeart/2005/8/layout/hierarchy1"/>
    <dgm:cxn modelId="{FE0BD3E6-24BB-430B-B6FF-402646B04162}" type="presOf" srcId="{F33596EB-3D7B-4E89-BD15-DEFEE89670C1}" destId="{4162B43D-D0CE-4000-B86E-F220036C6365}" srcOrd="0" destOrd="0" presId="urn:microsoft.com/office/officeart/2005/8/layout/hierarchy1"/>
    <dgm:cxn modelId="{CE5D86F2-5906-4819-A408-704A901EAAC8}" srcId="{9C7B95E3-49B7-4C56-83F8-DBD2191373E0}" destId="{ECA2DB20-814E-418D-B92A-FDD4C6570DD5}" srcOrd="0" destOrd="0" parTransId="{9C0295ED-B01B-472F-99C0-6A087D8D3123}" sibTransId="{F5857AF1-43C8-4886-83F1-95764D5615C0}"/>
    <dgm:cxn modelId="{3650DE14-1B15-4755-9FE8-29122C61C9BC}" type="presParOf" srcId="{8D9D2EBF-046F-42F9-B7BB-5F1D449D3C23}" destId="{D0B7A32B-AEA4-4E3E-AD40-76EC35ABD6EA}" srcOrd="0" destOrd="0" presId="urn:microsoft.com/office/officeart/2005/8/layout/hierarchy1"/>
    <dgm:cxn modelId="{6519300F-1676-4ECF-B09B-2C0A2B7E0ACB}" type="presParOf" srcId="{D0B7A32B-AEA4-4E3E-AD40-76EC35ABD6EA}" destId="{7D8690C8-9F3F-4711-A9FE-BC6D455AFFF7}" srcOrd="0" destOrd="0" presId="urn:microsoft.com/office/officeart/2005/8/layout/hierarchy1"/>
    <dgm:cxn modelId="{1AC0576F-A734-458F-880E-5E3773A97276}" type="presParOf" srcId="{7D8690C8-9F3F-4711-A9FE-BC6D455AFFF7}" destId="{CEBA5EB2-63FA-465A-BB77-3D79FD00E746}" srcOrd="0" destOrd="0" presId="urn:microsoft.com/office/officeart/2005/8/layout/hierarchy1"/>
    <dgm:cxn modelId="{90882306-A109-4320-A6E9-CF7E3D8A09D5}" type="presParOf" srcId="{7D8690C8-9F3F-4711-A9FE-BC6D455AFFF7}" destId="{EDC475D3-57AE-45F1-A4EE-4AF44D989608}" srcOrd="1" destOrd="0" presId="urn:microsoft.com/office/officeart/2005/8/layout/hierarchy1"/>
    <dgm:cxn modelId="{5FEF6676-2755-4EA9-8DD7-3B62EE07D4CC}" type="presParOf" srcId="{D0B7A32B-AEA4-4E3E-AD40-76EC35ABD6EA}" destId="{CEF193B7-DDC1-4574-B28D-D0A1946809C7}" srcOrd="1" destOrd="0" presId="urn:microsoft.com/office/officeart/2005/8/layout/hierarchy1"/>
    <dgm:cxn modelId="{9AE12B36-1D44-403C-A6FE-5661D8B4CEA2}" type="presParOf" srcId="{8D9D2EBF-046F-42F9-B7BB-5F1D449D3C23}" destId="{CC17D248-59F1-416A-BDF3-0ADFDE6C3084}" srcOrd="1" destOrd="0" presId="urn:microsoft.com/office/officeart/2005/8/layout/hierarchy1"/>
    <dgm:cxn modelId="{A934CFD1-BE2E-4A0E-AB56-39E2DE43FEDD}" type="presParOf" srcId="{CC17D248-59F1-416A-BDF3-0ADFDE6C3084}" destId="{185FA2BB-C999-4599-AACA-DB94D1CFB6FC}" srcOrd="0" destOrd="0" presId="urn:microsoft.com/office/officeart/2005/8/layout/hierarchy1"/>
    <dgm:cxn modelId="{6ACBB0C4-3F4C-434E-BEA0-4C8499A294D8}" type="presParOf" srcId="{185FA2BB-C999-4599-AACA-DB94D1CFB6FC}" destId="{6774E03E-58EB-498D-86B4-CEFA3754B206}" srcOrd="0" destOrd="0" presId="urn:microsoft.com/office/officeart/2005/8/layout/hierarchy1"/>
    <dgm:cxn modelId="{412C1224-7881-47F1-967C-8BED3017382C}" type="presParOf" srcId="{185FA2BB-C999-4599-AACA-DB94D1CFB6FC}" destId="{3AF33F89-42FA-45BD-8FA7-FB2B7572A46F}" srcOrd="1" destOrd="0" presId="urn:microsoft.com/office/officeart/2005/8/layout/hierarchy1"/>
    <dgm:cxn modelId="{8509CF7C-E235-4DA9-9EC4-66D01CA456F7}" type="presParOf" srcId="{CC17D248-59F1-416A-BDF3-0ADFDE6C3084}" destId="{306B46D3-F1AB-4B68-B4BB-E7AAE0556B92}" srcOrd="1" destOrd="0" presId="urn:microsoft.com/office/officeart/2005/8/layout/hierarchy1"/>
    <dgm:cxn modelId="{76BDC759-DEBC-48B4-8CB8-260296F24DF7}" type="presParOf" srcId="{8D9D2EBF-046F-42F9-B7BB-5F1D449D3C23}" destId="{A734B32B-ED51-44F1-B0EE-2EEE03CFBED4}" srcOrd="2" destOrd="0" presId="urn:microsoft.com/office/officeart/2005/8/layout/hierarchy1"/>
    <dgm:cxn modelId="{BE607C89-0668-4FB2-BEB7-591D091D833B}" type="presParOf" srcId="{A734B32B-ED51-44F1-B0EE-2EEE03CFBED4}" destId="{A86068E8-C2A0-43CB-BF79-E0D59965F885}" srcOrd="0" destOrd="0" presId="urn:microsoft.com/office/officeart/2005/8/layout/hierarchy1"/>
    <dgm:cxn modelId="{57D5F5AF-DC78-4299-BDDE-308AAD4B97CA}" type="presParOf" srcId="{A86068E8-C2A0-43CB-BF79-E0D59965F885}" destId="{8CD9D41A-54CA-4D4D-A615-59FDD26B3C25}" srcOrd="0" destOrd="0" presId="urn:microsoft.com/office/officeart/2005/8/layout/hierarchy1"/>
    <dgm:cxn modelId="{CA98B6B8-2338-48B8-A928-57540AC0B14B}" type="presParOf" srcId="{A86068E8-C2A0-43CB-BF79-E0D59965F885}" destId="{4162B43D-D0CE-4000-B86E-F220036C6365}" srcOrd="1" destOrd="0" presId="urn:microsoft.com/office/officeart/2005/8/layout/hierarchy1"/>
    <dgm:cxn modelId="{82BA6D51-445B-4E14-921F-F3BAC099B692}" type="presParOf" srcId="{A734B32B-ED51-44F1-B0EE-2EEE03CFBED4}" destId="{A60951C6-F2E1-4DE7-9A26-3E18639972C9}" srcOrd="1" destOrd="0" presId="urn:microsoft.com/office/officeart/2005/8/layout/hierarchy1"/>
    <dgm:cxn modelId="{B9E4F792-BCF3-4577-B10F-441A025A07FC}" type="presParOf" srcId="{A60951C6-F2E1-4DE7-9A26-3E18639972C9}" destId="{9ADD7E3E-25E1-4F8F-B0BE-EED3EC86111D}" srcOrd="0" destOrd="0" presId="urn:microsoft.com/office/officeart/2005/8/layout/hierarchy1"/>
    <dgm:cxn modelId="{106860E4-60C6-444A-A376-D03718C1CB2A}" type="presParOf" srcId="{A60951C6-F2E1-4DE7-9A26-3E18639972C9}" destId="{2CF31ECC-7AF4-4468-A929-4AD34D1461D4}" srcOrd="1" destOrd="0" presId="urn:microsoft.com/office/officeart/2005/8/layout/hierarchy1"/>
    <dgm:cxn modelId="{FDB55028-54C3-40F7-BC02-53982C4642CE}" type="presParOf" srcId="{2CF31ECC-7AF4-4468-A929-4AD34D1461D4}" destId="{75568474-1493-4A95-BF43-D2A84A2E6841}" srcOrd="0" destOrd="0" presId="urn:microsoft.com/office/officeart/2005/8/layout/hierarchy1"/>
    <dgm:cxn modelId="{4C5FFD3D-3F48-4930-AB62-09D634165ACF}" type="presParOf" srcId="{75568474-1493-4A95-BF43-D2A84A2E6841}" destId="{3D6640BF-A47A-4C22-8D19-0E660C4B4EF9}" srcOrd="0" destOrd="0" presId="urn:microsoft.com/office/officeart/2005/8/layout/hierarchy1"/>
    <dgm:cxn modelId="{A2B20889-F5A8-42DD-9344-17C6E3AF0480}" type="presParOf" srcId="{75568474-1493-4A95-BF43-D2A84A2E6841}" destId="{D66DE69D-5A1E-43AB-9E4D-DB0D6B99560D}" srcOrd="1" destOrd="0" presId="urn:microsoft.com/office/officeart/2005/8/layout/hierarchy1"/>
    <dgm:cxn modelId="{046558E7-E019-4BDF-A2BF-7FF7A987A816}" type="presParOf" srcId="{2CF31ECC-7AF4-4468-A929-4AD34D1461D4}" destId="{53ACB0C2-9E45-4B4C-AE3B-0750C767E396}" srcOrd="1" destOrd="0" presId="urn:microsoft.com/office/officeart/2005/8/layout/hierarchy1"/>
    <dgm:cxn modelId="{CCDAA992-FC8A-492C-B568-33C4BFCDD107}" type="presParOf" srcId="{A60951C6-F2E1-4DE7-9A26-3E18639972C9}" destId="{4BF4E4ED-3612-4545-8B15-A1AF3DB809BA}" srcOrd="2" destOrd="0" presId="urn:microsoft.com/office/officeart/2005/8/layout/hierarchy1"/>
    <dgm:cxn modelId="{66D81B90-1260-4A40-80D6-8D3E3B8AD6D5}" type="presParOf" srcId="{A60951C6-F2E1-4DE7-9A26-3E18639972C9}" destId="{EB722262-8B64-41E1-8956-38825EF955B3}" srcOrd="3" destOrd="0" presId="urn:microsoft.com/office/officeart/2005/8/layout/hierarchy1"/>
    <dgm:cxn modelId="{FCDA1E6A-7AF9-468A-BF1C-E089519C5C47}" type="presParOf" srcId="{EB722262-8B64-41E1-8956-38825EF955B3}" destId="{86F8F72E-5E4D-4A37-B9DF-0FA306E34C1F}" srcOrd="0" destOrd="0" presId="urn:microsoft.com/office/officeart/2005/8/layout/hierarchy1"/>
    <dgm:cxn modelId="{37F4D28B-0871-4EFF-8CC5-AE9F493E44E7}" type="presParOf" srcId="{86F8F72E-5E4D-4A37-B9DF-0FA306E34C1F}" destId="{F8DDBCD8-53BF-422E-9480-903746D40B88}" srcOrd="0" destOrd="0" presId="urn:microsoft.com/office/officeart/2005/8/layout/hierarchy1"/>
    <dgm:cxn modelId="{DE85ABE5-0EC6-4333-98C5-90DDB43901F8}" type="presParOf" srcId="{86F8F72E-5E4D-4A37-B9DF-0FA306E34C1F}" destId="{E18742EB-D4DA-4090-AE7B-B0C83E2576C2}" srcOrd="1" destOrd="0" presId="urn:microsoft.com/office/officeart/2005/8/layout/hierarchy1"/>
    <dgm:cxn modelId="{D0E8D188-309A-42AD-B3F6-F946922AE4C9}" type="presParOf" srcId="{EB722262-8B64-41E1-8956-38825EF955B3}" destId="{E36B967B-4256-4E2D-8171-58514304FD6B}" srcOrd="1" destOrd="0" presId="urn:microsoft.com/office/officeart/2005/8/layout/hierarchy1"/>
    <dgm:cxn modelId="{41754DCA-EE9B-4E79-A528-1F3C23C73BDE}" type="presParOf" srcId="{8D9D2EBF-046F-42F9-B7BB-5F1D449D3C23}" destId="{5272F78A-7D22-4124-AB00-D206347D7EEB}" srcOrd="3" destOrd="0" presId="urn:microsoft.com/office/officeart/2005/8/layout/hierarchy1"/>
    <dgm:cxn modelId="{2E23A8DF-1205-420F-B7AA-05E754EEA1BB}" type="presParOf" srcId="{5272F78A-7D22-4124-AB00-D206347D7EEB}" destId="{591D9327-D911-4B77-8876-52A3694DB891}" srcOrd="0" destOrd="0" presId="urn:microsoft.com/office/officeart/2005/8/layout/hierarchy1"/>
    <dgm:cxn modelId="{BEC6A613-7B7D-4FB1-AF78-9765F84C0C57}" type="presParOf" srcId="{591D9327-D911-4B77-8876-52A3694DB891}" destId="{C3B74CDE-39C9-4CDB-937A-B014D22D9B58}" srcOrd="0" destOrd="0" presId="urn:microsoft.com/office/officeart/2005/8/layout/hierarchy1"/>
    <dgm:cxn modelId="{E4BBF8A4-3119-497D-BA43-21980AAD14CB}" type="presParOf" srcId="{591D9327-D911-4B77-8876-52A3694DB891}" destId="{07A523D5-49E9-4A68-8F2E-C06637D0C875}" srcOrd="1" destOrd="0" presId="urn:microsoft.com/office/officeart/2005/8/layout/hierarchy1"/>
    <dgm:cxn modelId="{50ECDC00-43A7-410E-9126-A5F22DFBE775}" type="presParOf" srcId="{5272F78A-7D22-4124-AB00-D206347D7EEB}" destId="{7C76FB74-3273-473C-A952-06284FA3C30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4E4ED-3612-4545-8B15-A1AF3DB809BA}">
      <dsp:nvSpPr>
        <dsp:cNvPr id="0" name=""/>
        <dsp:cNvSpPr/>
      </dsp:nvSpPr>
      <dsp:spPr>
        <a:xfrm>
          <a:off x="5795064" y="1638329"/>
          <a:ext cx="1202177" cy="572127"/>
        </a:xfrm>
        <a:custGeom>
          <a:avLst/>
          <a:gdLst/>
          <a:ahLst/>
          <a:cxnLst/>
          <a:rect l="0" t="0" r="0" b="0"/>
          <a:pathLst>
            <a:path>
              <a:moveTo>
                <a:pt x="0" y="0"/>
              </a:moveTo>
              <a:lnTo>
                <a:pt x="0" y="389887"/>
              </a:lnTo>
              <a:lnTo>
                <a:pt x="1202177" y="389887"/>
              </a:lnTo>
              <a:lnTo>
                <a:pt x="1202177" y="572127"/>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7E3E-25E1-4F8F-B0BE-EED3EC86111D}">
      <dsp:nvSpPr>
        <dsp:cNvPr id="0" name=""/>
        <dsp:cNvSpPr/>
      </dsp:nvSpPr>
      <dsp:spPr>
        <a:xfrm>
          <a:off x="4592887" y="1638329"/>
          <a:ext cx="1202177" cy="572127"/>
        </a:xfrm>
        <a:custGeom>
          <a:avLst/>
          <a:gdLst/>
          <a:ahLst/>
          <a:cxnLst/>
          <a:rect l="0" t="0" r="0" b="0"/>
          <a:pathLst>
            <a:path>
              <a:moveTo>
                <a:pt x="1202177" y="0"/>
              </a:moveTo>
              <a:lnTo>
                <a:pt x="1202177" y="389887"/>
              </a:lnTo>
              <a:lnTo>
                <a:pt x="0" y="389887"/>
              </a:lnTo>
              <a:lnTo>
                <a:pt x="0" y="572127"/>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BA5EB2-63FA-465A-BB77-3D79FD00E746}">
      <dsp:nvSpPr>
        <dsp:cNvPr id="0" name=""/>
        <dsp:cNvSpPr/>
      </dsp:nvSpPr>
      <dsp:spPr>
        <a:xfrm>
          <a:off x="2755" y="389157"/>
          <a:ext cx="1967199" cy="124917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475D3-57AE-45F1-A4EE-4AF44D989608}">
      <dsp:nvSpPr>
        <dsp:cNvPr id="0" name=""/>
        <dsp:cNvSpPr/>
      </dsp:nvSpPr>
      <dsp:spPr>
        <a:xfrm>
          <a:off x="221332" y="596806"/>
          <a:ext cx="1967199" cy="124917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SYSTEM ARCHITECTURE DIAGRAMS</a:t>
          </a:r>
        </a:p>
      </dsp:txBody>
      <dsp:txXfrm>
        <a:off x="257919" y="633393"/>
        <a:ext cx="1894025" cy="1175997"/>
      </dsp:txXfrm>
    </dsp:sp>
    <dsp:sp modelId="{6774E03E-58EB-498D-86B4-CEFA3754B206}">
      <dsp:nvSpPr>
        <dsp:cNvPr id="0" name=""/>
        <dsp:cNvSpPr/>
      </dsp:nvSpPr>
      <dsp:spPr>
        <a:xfrm>
          <a:off x="2407110" y="389157"/>
          <a:ext cx="1967199" cy="124917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F33F89-42FA-45BD-8FA7-FB2B7572A46F}">
      <dsp:nvSpPr>
        <dsp:cNvPr id="0" name=""/>
        <dsp:cNvSpPr/>
      </dsp:nvSpPr>
      <dsp:spPr>
        <a:xfrm>
          <a:off x="2625687" y="596806"/>
          <a:ext cx="1967199" cy="124917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ETSI 004</a:t>
          </a:r>
        </a:p>
      </dsp:txBody>
      <dsp:txXfrm>
        <a:off x="2662274" y="633393"/>
        <a:ext cx="1894025" cy="1175997"/>
      </dsp:txXfrm>
    </dsp:sp>
    <dsp:sp modelId="{8CD9D41A-54CA-4D4D-A615-59FDD26B3C25}">
      <dsp:nvSpPr>
        <dsp:cNvPr id="0" name=""/>
        <dsp:cNvSpPr/>
      </dsp:nvSpPr>
      <dsp:spPr>
        <a:xfrm>
          <a:off x="4811464" y="389157"/>
          <a:ext cx="1967199" cy="124917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2B43D-D0CE-4000-B86E-F220036C6365}">
      <dsp:nvSpPr>
        <dsp:cNvPr id="0" name=""/>
        <dsp:cNvSpPr/>
      </dsp:nvSpPr>
      <dsp:spPr>
        <a:xfrm>
          <a:off x="5030042" y="596806"/>
          <a:ext cx="1967199" cy="124917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SOUTH INTERFACE</a:t>
          </a:r>
        </a:p>
      </dsp:txBody>
      <dsp:txXfrm>
        <a:off x="5066629" y="633393"/>
        <a:ext cx="1894025" cy="1175997"/>
      </dsp:txXfrm>
    </dsp:sp>
    <dsp:sp modelId="{3D6640BF-A47A-4C22-8D19-0E660C4B4EF9}">
      <dsp:nvSpPr>
        <dsp:cNvPr id="0" name=""/>
        <dsp:cNvSpPr/>
      </dsp:nvSpPr>
      <dsp:spPr>
        <a:xfrm>
          <a:off x="3609287" y="2210456"/>
          <a:ext cx="1967199" cy="124917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6DE69D-5A1E-43AB-9E4D-DB0D6B99560D}">
      <dsp:nvSpPr>
        <dsp:cNvPr id="0" name=""/>
        <dsp:cNvSpPr/>
      </dsp:nvSpPr>
      <dsp:spPr>
        <a:xfrm>
          <a:off x="3827865" y="2418104"/>
          <a:ext cx="1967199" cy="124917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APP CLIENT</a:t>
          </a:r>
        </a:p>
      </dsp:txBody>
      <dsp:txXfrm>
        <a:off x="3864452" y="2454691"/>
        <a:ext cx="1894025" cy="1175997"/>
      </dsp:txXfrm>
    </dsp:sp>
    <dsp:sp modelId="{F8DDBCD8-53BF-422E-9480-903746D40B88}">
      <dsp:nvSpPr>
        <dsp:cNvPr id="0" name=""/>
        <dsp:cNvSpPr/>
      </dsp:nvSpPr>
      <dsp:spPr>
        <a:xfrm>
          <a:off x="6013642" y="2210456"/>
          <a:ext cx="1967199" cy="124917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742EB-D4DA-4090-AE7B-B0C83E2576C2}">
      <dsp:nvSpPr>
        <dsp:cNvPr id="0" name=""/>
        <dsp:cNvSpPr/>
      </dsp:nvSpPr>
      <dsp:spPr>
        <a:xfrm>
          <a:off x="6232219" y="2418104"/>
          <a:ext cx="1967199" cy="124917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APP SERVER</a:t>
          </a:r>
        </a:p>
      </dsp:txBody>
      <dsp:txXfrm>
        <a:off x="6268806" y="2454691"/>
        <a:ext cx="1894025" cy="1175997"/>
      </dsp:txXfrm>
    </dsp:sp>
    <dsp:sp modelId="{C3B74CDE-39C9-4CDB-937A-B014D22D9B58}">
      <dsp:nvSpPr>
        <dsp:cNvPr id="0" name=""/>
        <dsp:cNvSpPr/>
      </dsp:nvSpPr>
      <dsp:spPr>
        <a:xfrm>
          <a:off x="7215819" y="389157"/>
          <a:ext cx="1967199" cy="124917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A523D5-49E9-4A68-8F2E-C06637D0C875}">
      <dsp:nvSpPr>
        <dsp:cNvPr id="0" name=""/>
        <dsp:cNvSpPr/>
      </dsp:nvSpPr>
      <dsp:spPr>
        <a:xfrm>
          <a:off x="7434397" y="596806"/>
          <a:ext cx="1967199" cy="124917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DEMO</a:t>
          </a:r>
        </a:p>
      </dsp:txBody>
      <dsp:txXfrm>
        <a:off x="7470984" y="633393"/>
        <a:ext cx="1894025" cy="11759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7F027-81C4-43B9-9494-53558632F1BA}" type="datetimeFigureOut">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2DA26-846E-4487-AC25-A9B34541F8C0}" type="slidenum">
              <a:t>‹#›</a:t>
            </a:fld>
            <a:endParaRPr lang="en-US"/>
          </a:p>
        </p:txBody>
      </p:sp>
    </p:spTree>
    <p:extLst>
      <p:ext uri="{BB962C8B-B14F-4D97-AF65-F5344CB8AC3E}">
        <p14:creationId xmlns:p14="http://schemas.microsoft.com/office/powerpoint/2010/main" val="208414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 </a:t>
            </a:r>
            <a:r>
              <a:rPr lang="en-US" err="1"/>
              <a:t>nosso</a:t>
            </a:r>
            <a:r>
              <a:rPr lang="en-US"/>
              <a:t> </a:t>
            </a:r>
            <a:r>
              <a:rPr lang="en-US" err="1"/>
              <a:t>projeto</a:t>
            </a:r>
            <a:r>
              <a:rPr lang="en-US"/>
              <a:t> é o KMS que no </a:t>
            </a:r>
            <a:r>
              <a:rPr lang="en-US" err="1"/>
              <a:t>fundo</a:t>
            </a:r>
            <a:r>
              <a:rPr lang="en-US"/>
              <a:t> é um </a:t>
            </a:r>
            <a:r>
              <a:rPr lang="en-US" err="1"/>
              <a:t>sistema</a:t>
            </a:r>
            <a:r>
              <a:rPr lang="en-US"/>
              <a:t> de </a:t>
            </a:r>
            <a:r>
              <a:rPr lang="en-US" err="1"/>
              <a:t>distribuição</a:t>
            </a:r>
            <a:r>
              <a:rPr lang="en-US"/>
              <a:t> de </a:t>
            </a:r>
            <a:r>
              <a:rPr lang="en-US" err="1"/>
              <a:t>chaves</a:t>
            </a:r>
            <a:r>
              <a:rPr lang="en-US"/>
              <a:t> para as </a:t>
            </a:r>
            <a:r>
              <a:rPr lang="en-US" err="1"/>
              <a:t>aplicações</a:t>
            </a:r>
            <a:r>
              <a:rPr lang="en-US"/>
              <a:t>.</a:t>
            </a:r>
          </a:p>
        </p:txBody>
      </p:sp>
      <p:sp>
        <p:nvSpPr>
          <p:cNvPr id="4" name="Slide Number Placeholder 3"/>
          <p:cNvSpPr>
            <a:spLocks noGrp="1"/>
          </p:cNvSpPr>
          <p:nvPr>
            <p:ph type="sldNum" sz="quarter" idx="5"/>
          </p:nvPr>
        </p:nvSpPr>
        <p:spPr/>
        <p:txBody>
          <a:bodyPr/>
          <a:lstStyle/>
          <a:p>
            <a:fld id="{8C22DA26-846E-4487-AC25-A9B34541F8C0}" type="slidenum">
              <a:rPr lang="en-US"/>
              <a:t>1</a:t>
            </a:fld>
            <a:endParaRPr lang="en-US"/>
          </a:p>
        </p:txBody>
      </p:sp>
    </p:spTree>
    <p:extLst>
      <p:ext uri="{BB962C8B-B14F-4D97-AF65-F5344CB8AC3E}">
        <p14:creationId xmlns:p14="http://schemas.microsoft.com/office/powerpoint/2010/main" val="129824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Vamos </a:t>
            </a:r>
            <a:r>
              <a:rPr lang="en-US" err="1">
                <a:ea typeface="Calibri"/>
                <a:cs typeface="Calibri"/>
              </a:rPr>
              <a:t>começar</a:t>
            </a:r>
            <a:r>
              <a:rPr lang="en-US">
                <a:ea typeface="Calibri"/>
                <a:cs typeface="Calibri"/>
              </a:rPr>
              <a:t> </a:t>
            </a:r>
            <a:r>
              <a:rPr lang="en-US" err="1">
                <a:ea typeface="Calibri"/>
                <a:cs typeface="Calibri"/>
              </a:rPr>
              <a:t>por</a:t>
            </a:r>
            <a:r>
              <a:rPr lang="en-US">
                <a:ea typeface="Calibri"/>
                <a:cs typeface="Calibri"/>
              </a:rPr>
              <a:t> </a:t>
            </a:r>
            <a:r>
              <a:rPr lang="en-US" err="1">
                <a:ea typeface="Calibri"/>
                <a:cs typeface="Calibri"/>
              </a:rPr>
              <a:t>explicar</a:t>
            </a:r>
            <a:r>
              <a:rPr lang="en-US">
                <a:ea typeface="Calibri"/>
                <a:cs typeface="Calibri"/>
              </a:rPr>
              <a:t> a </a:t>
            </a:r>
            <a:r>
              <a:rPr lang="en-US" err="1">
                <a:ea typeface="Calibri"/>
                <a:cs typeface="Calibri"/>
              </a:rPr>
              <a:t>arquitetura</a:t>
            </a:r>
            <a:r>
              <a:rPr lang="en-US">
                <a:ea typeface="Calibri"/>
                <a:cs typeface="Calibri"/>
              </a:rPr>
              <a:t> </a:t>
            </a:r>
            <a:r>
              <a:rPr lang="en-US" err="1">
                <a:ea typeface="Calibri"/>
                <a:cs typeface="Calibri"/>
              </a:rPr>
              <a:t>geral</a:t>
            </a:r>
            <a:r>
              <a:rPr lang="en-US">
                <a:ea typeface="Calibri"/>
                <a:cs typeface="Calibri"/>
              </a:rPr>
              <a:t> do </a:t>
            </a:r>
            <a:r>
              <a:rPr lang="en-US" err="1">
                <a:ea typeface="Calibri"/>
                <a:cs typeface="Calibri"/>
              </a:rPr>
              <a:t>projeto</a:t>
            </a:r>
            <a:r>
              <a:rPr lang="en-US">
                <a:ea typeface="Calibri"/>
                <a:cs typeface="Calibri"/>
              </a:rPr>
              <a:t> e </a:t>
            </a:r>
            <a:r>
              <a:rPr lang="en-US" err="1">
                <a:ea typeface="Calibri"/>
                <a:cs typeface="Calibri"/>
              </a:rPr>
              <a:t>depois</a:t>
            </a:r>
            <a:r>
              <a:rPr lang="en-US">
                <a:ea typeface="Calibri"/>
                <a:cs typeface="Calibri"/>
              </a:rPr>
              <a:t> </a:t>
            </a:r>
            <a:r>
              <a:rPr lang="en-US" err="1">
                <a:ea typeface="Calibri"/>
                <a:cs typeface="Calibri"/>
              </a:rPr>
              <a:t>iremos</a:t>
            </a:r>
            <a:r>
              <a:rPr lang="en-US">
                <a:ea typeface="Calibri"/>
                <a:cs typeface="Calibri"/>
              </a:rPr>
              <a:t> </a:t>
            </a:r>
            <a:r>
              <a:rPr lang="en-US" err="1">
                <a:ea typeface="Calibri"/>
                <a:cs typeface="Calibri"/>
              </a:rPr>
              <a:t>analisar</a:t>
            </a:r>
            <a:r>
              <a:rPr lang="en-US">
                <a:ea typeface="Calibri"/>
                <a:cs typeface="Calibri"/>
              </a:rPr>
              <a:t> a </a:t>
            </a:r>
            <a:r>
              <a:rPr lang="en-US" err="1">
                <a:ea typeface="Calibri"/>
                <a:cs typeface="Calibri"/>
              </a:rPr>
              <a:t>arquietura</a:t>
            </a:r>
            <a:r>
              <a:rPr lang="en-US">
                <a:ea typeface="Calibri"/>
                <a:cs typeface="Calibri"/>
              </a:rPr>
              <a:t> da south interface que é o que </a:t>
            </a:r>
            <a:r>
              <a:rPr lang="en-US" err="1">
                <a:ea typeface="Calibri"/>
                <a:cs typeface="Calibri"/>
              </a:rPr>
              <a:t>estamos</a:t>
            </a:r>
            <a:r>
              <a:rPr lang="en-US">
                <a:ea typeface="Calibri"/>
                <a:cs typeface="Calibri"/>
              </a:rPr>
              <a:t> a </a:t>
            </a:r>
            <a:r>
              <a:rPr lang="en-US" err="1">
                <a:ea typeface="Calibri"/>
                <a:cs typeface="Calibri"/>
              </a:rPr>
              <a:t>fazer</a:t>
            </a:r>
            <a:r>
              <a:rPr lang="en-US">
                <a:ea typeface="Calibri"/>
                <a:cs typeface="Calibri"/>
              </a:rPr>
              <a:t> agora. Vamos </a:t>
            </a:r>
            <a:r>
              <a:rPr lang="en-US" err="1">
                <a:ea typeface="Calibri"/>
                <a:cs typeface="Calibri"/>
              </a:rPr>
              <a:t>explicar</a:t>
            </a:r>
            <a:r>
              <a:rPr lang="en-US">
                <a:ea typeface="Calibri"/>
                <a:cs typeface="Calibri"/>
              </a:rPr>
              <a:t> </a:t>
            </a:r>
            <a:r>
              <a:rPr lang="en-US" err="1">
                <a:ea typeface="Calibri"/>
                <a:cs typeface="Calibri"/>
              </a:rPr>
              <a:t>como</a:t>
            </a:r>
            <a:r>
              <a:rPr lang="en-US">
                <a:ea typeface="Calibri"/>
                <a:cs typeface="Calibri"/>
              </a:rPr>
              <a:t> </a:t>
            </a:r>
            <a:r>
              <a:rPr lang="en-US" err="1">
                <a:ea typeface="Calibri"/>
                <a:cs typeface="Calibri"/>
              </a:rPr>
              <a:t>estamos</a:t>
            </a:r>
            <a:r>
              <a:rPr lang="en-US">
                <a:ea typeface="Calibri"/>
                <a:cs typeface="Calibri"/>
              </a:rPr>
              <a:t> a </a:t>
            </a:r>
            <a:r>
              <a:rPr lang="en-US" err="1">
                <a:ea typeface="Calibri"/>
                <a:cs typeface="Calibri"/>
              </a:rPr>
              <a:t>utilizar</a:t>
            </a:r>
            <a:r>
              <a:rPr lang="en-US">
                <a:ea typeface="Calibri"/>
                <a:cs typeface="Calibri"/>
              </a:rPr>
              <a:t> o </a:t>
            </a:r>
            <a:r>
              <a:rPr lang="en-US" err="1">
                <a:ea typeface="Calibri"/>
                <a:cs typeface="Calibri"/>
              </a:rPr>
              <a:t>protocolo</a:t>
            </a:r>
            <a:r>
              <a:rPr lang="en-US">
                <a:ea typeface="Calibri"/>
                <a:cs typeface="Calibri"/>
              </a:rPr>
              <a:t> de </a:t>
            </a:r>
            <a:r>
              <a:rPr lang="en-US" err="1">
                <a:ea typeface="Calibri"/>
                <a:cs typeface="Calibri"/>
              </a:rPr>
              <a:t>comunicação</a:t>
            </a:r>
            <a:r>
              <a:rPr lang="en-US">
                <a:ea typeface="Calibri"/>
                <a:cs typeface="Calibri"/>
              </a:rPr>
              <a:t>  ETSI 004 e </a:t>
            </a:r>
            <a:r>
              <a:rPr lang="en-US" err="1">
                <a:ea typeface="Calibri"/>
                <a:cs typeface="Calibri"/>
              </a:rPr>
              <a:t>como</a:t>
            </a:r>
            <a:r>
              <a:rPr lang="en-US">
                <a:ea typeface="Calibri"/>
                <a:cs typeface="Calibri"/>
              </a:rPr>
              <a:t> </a:t>
            </a:r>
            <a:r>
              <a:rPr lang="en-US" err="1">
                <a:ea typeface="Calibri"/>
                <a:cs typeface="Calibri"/>
              </a:rPr>
              <a:t>funciona</a:t>
            </a:r>
            <a:r>
              <a:rPr lang="en-US">
                <a:ea typeface="Calibri"/>
                <a:cs typeface="Calibri"/>
              </a:rPr>
              <a:t> a </a:t>
            </a:r>
            <a:r>
              <a:rPr lang="en-US" err="1">
                <a:ea typeface="Calibri"/>
                <a:cs typeface="Calibri"/>
              </a:rPr>
              <a:t>interação</a:t>
            </a:r>
            <a:r>
              <a:rPr lang="en-US">
                <a:ea typeface="Calibri"/>
                <a:cs typeface="Calibri"/>
              </a:rPr>
              <a:t> entre as </a:t>
            </a:r>
            <a:r>
              <a:rPr lang="en-US" err="1">
                <a:ea typeface="Calibri"/>
                <a:cs typeface="Calibri"/>
              </a:rPr>
              <a:t>várias</a:t>
            </a:r>
            <a:r>
              <a:rPr lang="en-US">
                <a:ea typeface="Calibri"/>
                <a:cs typeface="Calibri"/>
              </a:rPr>
              <a:t> </a:t>
            </a:r>
            <a:r>
              <a:rPr lang="en-US" err="1">
                <a:ea typeface="Calibri"/>
                <a:cs typeface="Calibri"/>
              </a:rPr>
              <a:t>entidades</a:t>
            </a:r>
            <a:r>
              <a:rPr lang="en-US">
                <a:ea typeface="Calibri"/>
                <a:cs typeface="Calibri"/>
              </a:rPr>
              <a:t> </a:t>
            </a:r>
            <a:r>
              <a:rPr lang="en-US" err="1">
                <a:ea typeface="Calibri"/>
                <a:cs typeface="Calibri"/>
              </a:rPr>
              <a:t>envolvidas</a:t>
            </a:r>
            <a:r>
              <a:rPr lang="en-US">
                <a:ea typeface="Calibri"/>
                <a:cs typeface="Calibri"/>
              </a:rPr>
              <a:t> </a:t>
            </a:r>
            <a:r>
              <a:rPr lang="en-US" err="1">
                <a:ea typeface="Calibri"/>
                <a:cs typeface="Calibri"/>
              </a:rPr>
              <a:t>nessa</a:t>
            </a:r>
            <a:r>
              <a:rPr lang="en-US">
                <a:ea typeface="Calibri"/>
                <a:cs typeface="Calibri"/>
              </a:rPr>
              <a:t> </a:t>
            </a:r>
            <a:r>
              <a:rPr lang="en-US" err="1">
                <a:ea typeface="Calibri"/>
                <a:cs typeface="Calibri"/>
              </a:rPr>
              <a:t>comunicação</a:t>
            </a:r>
            <a:r>
              <a:rPr lang="en-US">
                <a:ea typeface="Calibri"/>
                <a:cs typeface="Calibri"/>
              </a:rPr>
              <a:t> </a:t>
            </a:r>
            <a:r>
              <a:rPr lang="en-US" err="1">
                <a:ea typeface="Calibri"/>
                <a:cs typeface="Calibri"/>
              </a:rPr>
              <a:t>na</a:t>
            </a:r>
            <a:r>
              <a:rPr lang="en-US">
                <a:ea typeface="Calibri"/>
                <a:cs typeface="Calibri"/>
              </a:rPr>
              <a:t> south </a:t>
            </a:r>
            <a:r>
              <a:rPr lang="en-US" err="1">
                <a:ea typeface="Calibri"/>
                <a:cs typeface="Calibri"/>
              </a:rPr>
              <a:t>interface.No</a:t>
            </a:r>
            <a:r>
              <a:rPr lang="en-US">
                <a:ea typeface="Calibri"/>
                <a:cs typeface="Calibri"/>
              </a:rPr>
              <a:t> </a:t>
            </a:r>
            <a:r>
              <a:rPr lang="en-US" err="1">
                <a:ea typeface="Calibri"/>
                <a:cs typeface="Calibri"/>
              </a:rPr>
              <a:t>fim</a:t>
            </a:r>
            <a:r>
              <a:rPr lang="en-US">
                <a:ea typeface="Calibri"/>
                <a:cs typeface="Calibri"/>
              </a:rPr>
              <a:t> </a:t>
            </a:r>
            <a:r>
              <a:rPr lang="en-US" err="1">
                <a:ea typeface="Calibri"/>
                <a:cs typeface="Calibri"/>
              </a:rPr>
              <a:t>faremos</a:t>
            </a:r>
            <a:r>
              <a:rPr lang="en-US">
                <a:ea typeface="Calibri"/>
                <a:cs typeface="Calibri"/>
              </a:rPr>
              <a:t> </a:t>
            </a:r>
            <a:r>
              <a:rPr lang="en-US" err="1">
                <a:ea typeface="Calibri"/>
                <a:cs typeface="Calibri"/>
              </a:rPr>
              <a:t>uma</a:t>
            </a:r>
            <a:r>
              <a:rPr lang="en-US">
                <a:ea typeface="Calibri"/>
                <a:cs typeface="Calibri"/>
              </a:rPr>
              <a:t> </a:t>
            </a:r>
            <a:r>
              <a:rPr lang="en-US" err="1">
                <a:ea typeface="Calibri"/>
                <a:cs typeface="Calibri"/>
              </a:rPr>
              <a:t>demonstração</a:t>
            </a:r>
            <a:r>
              <a:rPr lang="en-US">
                <a:ea typeface="Calibri"/>
                <a:cs typeface="Calibri"/>
              </a:rPr>
              <a:t> do </a:t>
            </a:r>
            <a:r>
              <a:rPr lang="en-US" err="1">
                <a:ea typeface="Calibri"/>
                <a:cs typeface="Calibri"/>
              </a:rPr>
              <a:t>estado</a:t>
            </a:r>
            <a:r>
              <a:rPr lang="en-US">
                <a:ea typeface="Calibri"/>
                <a:cs typeface="Calibri"/>
              </a:rPr>
              <a:t> </a:t>
            </a:r>
            <a:r>
              <a:rPr lang="en-US" err="1">
                <a:ea typeface="Calibri"/>
                <a:cs typeface="Calibri"/>
              </a:rPr>
              <a:t>atual</a:t>
            </a:r>
            <a:r>
              <a:rPr lang="en-US">
                <a:ea typeface="Calibri"/>
                <a:cs typeface="Calibri"/>
              </a:rPr>
              <a:t> do </a:t>
            </a:r>
            <a:r>
              <a:rPr lang="en-US" err="1">
                <a:ea typeface="Calibri"/>
                <a:cs typeface="Calibri"/>
              </a:rPr>
              <a:t>projeto</a:t>
            </a:r>
            <a:r>
              <a:rPr lang="en-US">
                <a:ea typeface="Calibri"/>
                <a:cs typeface="Calibri"/>
              </a:rPr>
              <a:t>.</a:t>
            </a:r>
          </a:p>
        </p:txBody>
      </p:sp>
      <p:sp>
        <p:nvSpPr>
          <p:cNvPr id="4" name="Slide Number Placeholder 3"/>
          <p:cNvSpPr>
            <a:spLocks noGrp="1"/>
          </p:cNvSpPr>
          <p:nvPr>
            <p:ph type="sldNum" sz="quarter" idx="5"/>
          </p:nvPr>
        </p:nvSpPr>
        <p:spPr/>
        <p:txBody>
          <a:bodyPr/>
          <a:lstStyle/>
          <a:p>
            <a:fld id="{8C22DA26-846E-4487-AC25-A9B34541F8C0}" type="slidenum">
              <a:rPr lang="en-US"/>
              <a:t>2</a:t>
            </a:fld>
            <a:endParaRPr lang="en-US"/>
          </a:p>
        </p:txBody>
      </p:sp>
    </p:spTree>
    <p:extLst>
      <p:ext uri="{BB962C8B-B14F-4D97-AF65-F5344CB8AC3E}">
        <p14:creationId xmlns:p14="http://schemas.microsoft.com/office/powerpoint/2010/main" val="7316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 é a </a:t>
            </a:r>
            <a:r>
              <a:rPr lang="en-US" err="1"/>
              <a:t>arquitetura</a:t>
            </a:r>
            <a:r>
              <a:rPr lang="en-US"/>
              <a:t> </a:t>
            </a:r>
            <a:r>
              <a:rPr lang="en-US" err="1"/>
              <a:t>geral</a:t>
            </a:r>
            <a:r>
              <a:rPr lang="en-US"/>
              <a:t> do Sistema de </a:t>
            </a:r>
            <a:r>
              <a:rPr lang="en-US" err="1"/>
              <a:t>Gestão</a:t>
            </a:r>
            <a:r>
              <a:rPr lang="en-US"/>
              <a:t> de Chaves, o KMS. O </a:t>
            </a:r>
            <a:r>
              <a:rPr lang="en-US" err="1"/>
              <a:t>funcionamento</a:t>
            </a:r>
            <a:r>
              <a:rPr lang="en-US"/>
              <a:t> </a:t>
            </a:r>
            <a:r>
              <a:rPr lang="en-US" err="1"/>
              <a:t>geral</a:t>
            </a:r>
            <a:r>
              <a:rPr lang="en-US"/>
              <a:t> do </a:t>
            </a:r>
            <a:r>
              <a:rPr lang="en-US" err="1"/>
              <a:t>sistema</a:t>
            </a:r>
            <a:r>
              <a:rPr lang="en-US"/>
              <a:t> </a:t>
            </a:r>
            <a:r>
              <a:rPr lang="en-US" err="1"/>
              <a:t>inicia</a:t>
            </a:r>
            <a:r>
              <a:rPr lang="en-US"/>
              <a:t>-se </a:t>
            </a:r>
            <a:r>
              <a:rPr lang="en-US" err="1"/>
              <a:t>quando</a:t>
            </a:r>
            <a:r>
              <a:rPr lang="en-US"/>
              <a:t> </a:t>
            </a:r>
            <a:r>
              <a:rPr lang="en-US" err="1"/>
              <a:t>uma</a:t>
            </a:r>
            <a:r>
              <a:rPr lang="en-US"/>
              <a:t> </a:t>
            </a:r>
            <a:r>
              <a:rPr lang="en-US" err="1"/>
              <a:t>aplicação</a:t>
            </a:r>
            <a:r>
              <a:rPr lang="en-US"/>
              <a:t> que </a:t>
            </a:r>
            <a:r>
              <a:rPr lang="en-US" err="1"/>
              <a:t>quer</a:t>
            </a:r>
            <a:r>
              <a:rPr lang="en-US"/>
              <a:t> </a:t>
            </a:r>
            <a:r>
              <a:rPr lang="en-US" err="1"/>
              <a:t>uma</a:t>
            </a:r>
            <a:r>
              <a:rPr lang="en-US"/>
              <a:t> </a:t>
            </a:r>
            <a:r>
              <a:rPr lang="en-US" err="1"/>
              <a:t>chave</a:t>
            </a:r>
            <a:r>
              <a:rPr lang="en-US"/>
              <a:t> </a:t>
            </a:r>
            <a:endParaRPr lang="en-US">
              <a:cs typeface="Calibri"/>
            </a:endParaRPr>
          </a:p>
          <a:p>
            <a:r>
              <a:rPr lang="en-US" err="1"/>
              <a:t>faz</a:t>
            </a:r>
            <a:r>
              <a:rPr lang="en-US"/>
              <a:t> um </a:t>
            </a:r>
            <a:r>
              <a:rPr lang="en-US" err="1"/>
              <a:t>pedido</a:t>
            </a:r>
            <a:r>
              <a:rPr lang="en-US"/>
              <a:t> </a:t>
            </a:r>
            <a:r>
              <a:rPr lang="en-US" err="1"/>
              <a:t>ao</a:t>
            </a:r>
            <a:r>
              <a:rPr lang="en-US"/>
              <a:t> KMS, </a:t>
            </a:r>
            <a:r>
              <a:rPr lang="en-US" err="1"/>
              <a:t>este</a:t>
            </a:r>
            <a:r>
              <a:rPr lang="en-US"/>
              <a:t> </a:t>
            </a:r>
            <a:r>
              <a:rPr lang="en-US" err="1"/>
              <a:t>lê</a:t>
            </a:r>
            <a:r>
              <a:rPr lang="en-US"/>
              <a:t> </a:t>
            </a:r>
            <a:r>
              <a:rPr lang="en-US" err="1"/>
              <a:t>os</a:t>
            </a:r>
            <a:r>
              <a:rPr lang="en-US"/>
              <a:t> </a:t>
            </a:r>
            <a:r>
              <a:rPr lang="en-US" err="1"/>
              <a:t>ficheiros</a:t>
            </a:r>
            <a:r>
              <a:rPr lang="en-US"/>
              <a:t> </a:t>
            </a:r>
            <a:r>
              <a:rPr lang="en-US" err="1"/>
              <a:t>nele</a:t>
            </a:r>
            <a:r>
              <a:rPr lang="en-US"/>
              <a:t> </a:t>
            </a:r>
            <a:r>
              <a:rPr lang="en-US" err="1"/>
              <a:t>guardados</a:t>
            </a:r>
            <a:r>
              <a:rPr lang="en-US"/>
              <a:t> que </a:t>
            </a:r>
            <a:r>
              <a:rPr lang="en-US" err="1"/>
              <a:t>contêm</a:t>
            </a:r>
            <a:r>
              <a:rPr lang="en-US"/>
              <a:t> as </a:t>
            </a:r>
            <a:r>
              <a:rPr lang="en-US" err="1"/>
              <a:t>chaves</a:t>
            </a:r>
            <a:r>
              <a:rPr lang="en-US"/>
              <a:t> </a:t>
            </a:r>
            <a:r>
              <a:rPr lang="en-US" err="1"/>
              <a:t>geradas</a:t>
            </a:r>
            <a:r>
              <a:rPr lang="en-US"/>
              <a:t> </a:t>
            </a:r>
            <a:r>
              <a:rPr lang="en-US" err="1"/>
              <a:t>em</a:t>
            </a:r>
            <a:r>
              <a:rPr lang="en-US"/>
              <a:t> </a:t>
            </a:r>
            <a:r>
              <a:rPr lang="en-US" err="1"/>
              <a:t>baixo</a:t>
            </a:r>
            <a:r>
              <a:rPr lang="en-US"/>
              <a:t> pela APP de </a:t>
            </a:r>
            <a:r>
              <a:rPr lang="en-US" err="1"/>
              <a:t>Reconciliação</a:t>
            </a:r>
            <a:r>
              <a:rPr lang="en-US"/>
              <a:t>, e </a:t>
            </a:r>
            <a:r>
              <a:rPr lang="en-US" err="1"/>
              <a:t>encaminha</a:t>
            </a:r>
            <a:r>
              <a:rPr lang="en-US"/>
              <a:t> o </a:t>
            </a:r>
            <a:r>
              <a:rPr lang="en-US" err="1"/>
              <a:t>tipo</a:t>
            </a:r>
            <a:r>
              <a:rPr lang="en-US"/>
              <a:t> de </a:t>
            </a:r>
            <a:r>
              <a:rPr lang="en-US" err="1"/>
              <a:t>chaves</a:t>
            </a:r>
            <a:r>
              <a:rPr lang="en-US"/>
              <a:t> </a:t>
            </a:r>
            <a:r>
              <a:rPr lang="en-US" err="1"/>
              <a:t>pedidas</a:t>
            </a:r>
            <a:r>
              <a:rPr lang="en-US"/>
              <a:t> para a </a:t>
            </a:r>
            <a:r>
              <a:rPr lang="en-US" err="1"/>
              <a:t>aplicação</a:t>
            </a:r>
            <a:r>
              <a:rPr lang="en-US"/>
              <a:t> que as </a:t>
            </a:r>
            <a:r>
              <a:rPr lang="en-US" err="1"/>
              <a:t>pediu</a:t>
            </a:r>
            <a:r>
              <a:rPr lang="en-US"/>
              <a:t> </a:t>
            </a:r>
            <a:r>
              <a:rPr lang="en-US" err="1"/>
              <a:t>inicialmente</a:t>
            </a:r>
            <a:r>
              <a:rPr lang="en-US"/>
              <a:t>.</a:t>
            </a:r>
            <a:endParaRPr lang="en-US" err="1">
              <a:cs typeface="Calibri"/>
            </a:endParaRPr>
          </a:p>
          <a:p>
            <a:r>
              <a:rPr lang="en-US"/>
              <a:t>A app de </a:t>
            </a:r>
            <a:r>
              <a:rPr lang="en-US" err="1"/>
              <a:t>Reconciliação</a:t>
            </a:r>
            <a:r>
              <a:rPr lang="en-US"/>
              <a:t> </a:t>
            </a:r>
            <a:r>
              <a:rPr lang="en-US" err="1"/>
              <a:t>recebe</a:t>
            </a:r>
            <a:r>
              <a:rPr lang="en-US"/>
              <a:t> o key-material da Physical Layer e </a:t>
            </a:r>
            <a:r>
              <a:rPr lang="en-US" err="1"/>
              <a:t>transforma</a:t>
            </a:r>
            <a:r>
              <a:rPr lang="en-US"/>
              <a:t>-o </a:t>
            </a:r>
            <a:r>
              <a:rPr lang="en-US" err="1"/>
              <a:t>em</a:t>
            </a:r>
            <a:r>
              <a:rPr lang="en-US"/>
              <a:t> </a:t>
            </a:r>
            <a:r>
              <a:rPr lang="en-US" err="1"/>
              <a:t>chaves</a:t>
            </a:r>
            <a:r>
              <a:rPr lang="en-US"/>
              <a:t>. O </a:t>
            </a:r>
            <a:r>
              <a:rPr lang="en-US" err="1"/>
              <a:t>protocolo</a:t>
            </a:r>
            <a:r>
              <a:rPr lang="en-US"/>
              <a:t> de </a:t>
            </a:r>
            <a:r>
              <a:rPr lang="en-US" err="1"/>
              <a:t>comunicação</a:t>
            </a:r>
            <a:r>
              <a:rPr lang="en-US"/>
              <a:t> </a:t>
            </a:r>
            <a:r>
              <a:rPr lang="en-US" err="1"/>
              <a:t>utilzado</a:t>
            </a:r>
            <a:r>
              <a:rPr lang="en-US"/>
              <a:t> </a:t>
            </a:r>
            <a:r>
              <a:rPr lang="en-US" err="1"/>
              <a:t>nas</a:t>
            </a:r>
            <a:r>
              <a:rPr lang="en-US"/>
              <a:t> interfaces Norte e Sul </a:t>
            </a:r>
            <a:r>
              <a:rPr lang="en-US" err="1"/>
              <a:t>desta</a:t>
            </a:r>
            <a:r>
              <a:rPr lang="en-US"/>
              <a:t> </a:t>
            </a:r>
            <a:r>
              <a:rPr lang="en-US" err="1"/>
              <a:t>arquitetura</a:t>
            </a:r>
            <a:r>
              <a:rPr lang="en-US"/>
              <a:t> é o ETSI 004.</a:t>
            </a:r>
            <a:endParaRPr lang="en-US">
              <a:cs typeface="Calibri"/>
            </a:endParaRPr>
          </a:p>
        </p:txBody>
      </p:sp>
      <p:sp>
        <p:nvSpPr>
          <p:cNvPr id="4" name="Slide Number Placeholder 3"/>
          <p:cNvSpPr>
            <a:spLocks noGrp="1"/>
          </p:cNvSpPr>
          <p:nvPr>
            <p:ph type="sldNum" sz="quarter" idx="5"/>
          </p:nvPr>
        </p:nvSpPr>
        <p:spPr/>
        <p:txBody>
          <a:bodyPr/>
          <a:lstStyle/>
          <a:p>
            <a:fld id="{8C22DA26-846E-4487-AC25-A9B34541F8C0}" type="slidenum">
              <a:t>3</a:t>
            </a:fld>
            <a:endParaRPr lang="en-US"/>
          </a:p>
        </p:txBody>
      </p:sp>
    </p:spTree>
    <p:extLst>
      <p:ext uri="{BB962C8B-B14F-4D97-AF65-F5344CB8AC3E}">
        <p14:creationId xmlns:p14="http://schemas.microsoft.com/office/powerpoint/2010/main" val="191860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 é a </a:t>
            </a:r>
            <a:r>
              <a:rPr lang="en-US" err="1"/>
              <a:t>arquitetura</a:t>
            </a:r>
            <a:r>
              <a:rPr lang="en-US"/>
              <a:t> </a:t>
            </a:r>
            <a:r>
              <a:rPr lang="en-US" err="1"/>
              <a:t>geral</a:t>
            </a:r>
            <a:r>
              <a:rPr lang="en-US"/>
              <a:t> do Sistema de </a:t>
            </a:r>
            <a:r>
              <a:rPr lang="en-US" err="1"/>
              <a:t>Gestão</a:t>
            </a:r>
            <a:r>
              <a:rPr lang="en-US"/>
              <a:t> de Chaves, o KMS. O </a:t>
            </a:r>
            <a:r>
              <a:rPr lang="en-US" err="1"/>
              <a:t>funcionamento</a:t>
            </a:r>
            <a:r>
              <a:rPr lang="en-US"/>
              <a:t> </a:t>
            </a:r>
            <a:r>
              <a:rPr lang="en-US" err="1"/>
              <a:t>geral</a:t>
            </a:r>
            <a:r>
              <a:rPr lang="en-US"/>
              <a:t> do </a:t>
            </a:r>
            <a:r>
              <a:rPr lang="en-US" err="1"/>
              <a:t>sistema</a:t>
            </a:r>
            <a:r>
              <a:rPr lang="en-US"/>
              <a:t> </a:t>
            </a:r>
            <a:r>
              <a:rPr lang="en-US" err="1"/>
              <a:t>inicia</a:t>
            </a:r>
            <a:r>
              <a:rPr lang="en-US"/>
              <a:t>-se </a:t>
            </a:r>
            <a:r>
              <a:rPr lang="en-US" err="1"/>
              <a:t>quando</a:t>
            </a:r>
            <a:r>
              <a:rPr lang="en-US"/>
              <a:t> </a:t>
            </a:r>
            <a:r>
              <a:rPr lang="en-US" err="1"/>
              <a:t>uma</a:t>
            </a:r>
            <a:r>
              <a:rPr lang="en-US"/>
              <a:t> </a:t>
            </a:r>
            <a:r>
              <a:rPr lang="en-US" err="1"/>
              <a:t>aplicação</a:t>
            </a:r>
            <a:r>
              <a:rPr lang="en-US"/>
              <a:t> que </a:t>
            </a:r>
            <a:r>
              <a:rPr lang="en-US" err="1"/>
              <a:t>quer</a:t>
            </a:r>
            <a:r>
              <a:rPr lang="en-US"/>
              <a:t> </a:t>
            </a:r>
            <a:r>
              <a:rPr lang="en-US" err="1"/>
              <a:t>uma</a:t>
            </a:r>
            <a:r>
              <a:rPr lang="en-US"/>
              <a:t> </a:t>
            </a:r>
            <a:r>
              <a:rPr lang="en-US" err="1"/>
              <a:t>chave</a:t>
            </a:r>
            <a:r>
              <a:rPr lang="en-US"/>
              <a:t> </a:t>
            </a:r>
            <a:endParaRPr lang="en-US">
              <a:cs typeface="Calibri"/>
            </a:endParaRPr>
          </a:p>
          <a:p>
            <a:r>
              <a:rPr lang="en-US" err="1"/>
              <a:t>faz</a:t>
            </a:r>
            <a:r>
              <a:rPr lang="en-US"/>
              <a:t> um </a:t>
            </a:r>
            <a:r>
              <a:rPr lang="en-US" err="1"/>
              <a:t>pedido</a:t>
            </a:r>
            <a:r>
              <a:rPr lang="en-US"/>
              <a:t> </a:t>
            </a:r>
            <a:r>
              <a:rPr lang="en-US" err="1"/>
              <a:t>ao</a:t>
            </a:r>
            <a:r>
              <a:rPr lang="en-US"/>
              <a:t> KMS, </a:t>
            </a:r>
            <a:r>
              <a:rPr lang="en-US" err="1"/>
              <a:t>este</a:t>
            </a:r>
            <a:r>
              <a:rPr lang="en-US"/>
              <a:t> </a:t>
            </a:r>
            <a:r>
              <a:rPr lang="en-US" err="1"/>
              <a:t>lê</a:t>
            </a:r>
            <a:r>
              <a:rPr lang="en-US"/>
              <a:t> </a:t>
            </a:r>
            <a:r>
              <a:rPr lang="en-US" err="1"/>
              <a:t>os</a:t>
            </a:r>
            <a:r>
              <a:rPr lang="en-US"/>
              <a:t> </a:t>
            </a:r>
            <a:r>
              <a:rPr lang="en-US" err="1"/>
              <a:t>ficheiros</a:t>
            </a:r>
            <a:r>
              <a:rPr lang="en-US"/>
              <a:t> </a:t>
            </a:r>
            <a:r>
              <a:rPr lang="en-US" err="1"/>
              <a:t>nele</a:t>
            </a:r>
            <a:r>
              <a:rPr lang="en-US"/>
              <a:t> </a:t>
            </a:r>
            <a:r>
              <a:rPr lang="en-US" err="1"/>
              <a:t>guardados</a:t>
            </a:r>
            <a:r>
              <a:rPr lang="en-US"/>
              <a:t> que </a:t>
            </a:r>
            <a:r>
              <a:rPr lang="en-US" err="1"/>
              <a:t>contêm</a:t>
            </a:r>
            <a:r>
              <a:rPr lang="en-US"/>
              <a:t> as </a:t>
            </a:r>
            <a:r>
              <a:rPr lang="en-US" err="1"/>
              <a:t>chaves</a:t>
            </a:r>
            <a:r>
              <a:rPr lang="en-US"/>
              <a:t> </a:t>
            </a:r>
            <a:r>
              <a:rPr lang="en-US" err="1"/>
              <a:t>geradas</a:t>
            </a:r>
            <a:r>
              <a:rPr lang="en-US"/>
              <a:t> </a:t>
            </a:r>
            <a:r>
              <a:rPr lang="en-US" err="1"/>
              <a:t>em</a:t>
            </a:r>
            <a:r>
              <a:rPr lang="en-US"/>
              <a:t> </a:t>
            </a:r>
            <a:r>
              <a:rPr lang="en-US" err="1"/>
              <a:t>baixo</a:t>
            </a:r>
            <a:r>
              <a:rPr lang="en-US"/>
              <a:t> pela APP de </a:t>
            </a:r>
            <a:r>
              <a:rPr lang="en-US" err="1"/>
              <a:t>Reconciliação</a:t>
            </a:r>
            <a:r>
              <a:rPr lang="en-US"/>
              <a:t>, e </a:t>
            </a:r>
            <a:r>
              <a:rPr lang="en-US" err="1"/>
              <a:t>encaminha</a:t>
            </a:r>
            <a:r>
              <a:rPr lang="en-US"/>
              <a:t> o </a:t>
            </a:r>
            <a:r>
              <a:rPr lang="en-US" err="1"/>
              <a:t>tipo</a:t>
            </a:r>
            <a:r>
              <a:rPr lang="en-US"/>
              <a:t> de </a:t>
            </a:r>
            <a:r>
              <a:rPr lang="en-US" err="1"/>
              <a:t>chaves</a:t>
            </a:r>
            <a:r>
              <a:rPr lang="en-US"/>
              <a:t> </a:t>
            </a:r>
            <a:r>
              <a:rPr lang="en-US" err="1"/>
              <a:t>pedidas</a:t>
            </a:r>
            <a:r>
              <a:rPr lang="en-US"/>
              <a:t> para a </a:t>
            </a:r>
            <a:r>
              <a:rPr lang="en-US" err="1"/>
              <a:t>aplicação</a:t>
            </a:r>
            <a:r>
              <a:rPr lang="en-US"/>
              <a:t> que as </a:t>
            </a:r>
            <a:r>
              <a:rPr lang="en-US" err="1"/>
              <a:t>pediu</a:t>
            </a:r>
            <a:r>
              <a:rPr lang="en-US"/>
              <a:t> </a:t>
            </a:r>
            <a:r>
              <a:rPr lang="en-US" err="1"/>
              <a:t>inicialmente</a:t>
            </a:r>
            <a:r>
              <a:rPr lang="en-US"/>
              <a:t>.</a:t>
            </a:r>
            <a:endParaRPr lang="en-US" err="1">
              <a:cs typeface="Calibri"/>
            </a:endParaRPr>
          </a:p>
          <a:p>
            <a:r>
              <a:rPr lang="en-US"/>
              <a:t>A app de </a:t>
            </a:r>
            <a:r>
              <a:rPr lang="en-US" err="1"/>
              <a:t>Reconciliação</a:t>
            </a:r>
            <a:r>
              <a:rPr lang="en-US"/>
              <a:t> </a:t>
            </a:r>
            <a:r>
              <a:rPr lang="en-US" err="1"/>
              <a:t>recebe</a:t>
            </a:r>
            <a:r>
              <a:rPr lang="en-US"/>
              <a:t> o key-material da Physical Layer e </a:t>
            </a:r>
            <a:r>
              <a:rPr lang="en-US" err="1"/>
              <a:t>transforma</a:t>
            </a:r>
            <a:r>
              <a:rPr lang="en-US"/>
              <a:t>-o </a:t>
            </a:r>
            <a:r>
              <a:rPr lang="en-US" err="1"/>
              <a:t>em</a:t>
            </a:r>
            <a:r>
              <a:rPr lang="en-US"/>
              <a:t> </a:t>
            </a:r>
            <a:r>
              <a:rPr lang="en-US" err="1"/>
              <a:t>chaves</a:t>
            </a:r>
            <a:r>
              <a:rPr lang="en-US"/>
              <a:t>. O </a:t>
            </a:r>
            <a:r>
              <a:rPr lang="en-US" err="1"/>
              <a:t>protocolo</a:t>
            </a:r>
            <a:r>
              <a:rPr lang="en-US"/>
              <a:t> de </a:t>
            </a:r>
            <a:r>
              <a:rPr lang="en-US" err="1"/>
              <a:t>comunicação</a:t>
            </a:r>
            <a:r>
              <a:rPr lang="en-US"/>
              <a:t> </a:t>
            </a:r>
            <a:r>
              <a:rPr lang="en-US" err="1"/>
              <a:t>utilzado</a:t>
            </a:r>
            <a:r>
              <a:rPr lang="en-US"/>
              <a:t> </a:t>
            </a:r>
            <a:r>
              <a:rPr lang="en-US" err="1"/>
              <a:t>nas</a:t>
            </a:r>
            <a:r>
              <a:rPr lang="en-US"/>
              <a:t> interfaces Norte e Sul </a:t>
            </a:r>
            <a:r>
              <a:rPr lang="en-US" err="1"/>
              <a:t>desta</a:t>
            </a:r>
            <a:r>
              <a:rPr lang="en-US"/>
              <a:t> </a:t>
            </a:r>
            <a:r>
              <a:rPr lang="en-US" err="1"/>
              <a:t>arquitetura</a:t>
            </a:r>
            <a:r>
              <a:rPr lang="en-US"/>
              <a:t> é o ETSI 004.</a:t>
            </a:r>
            <a:endParaRPr lang="en-US">
              <a:cs typeface="Calibri"/>
            </a:endParaRPr>
          </a:p>
        </p:txBody>
      </p:sp>
      <p:sp>
        <p:nvSpPr>
          <p:cNvPr id="4" name="Slide Number Placeholder 3"/>
          <p:cNvSpPr>
            <a:spLocks noGrp="1"/>
          </p:cNvSpPr>
          <p:nvPr>
            <p:ph type="sldNum" sz="quarter" idx="5"/>
          </p:nvPr>
        </p:nvSpPr>
        <p:spPr/>
        <p:txBody>
          <a:bodyPr/>
          <a:lstStyle/>
          <a:p>
            <a:fld id="{8C22DA26-846E-4487-AC25-A9B34541F8C0}" type="slidenum">
              <a:t>4</a:t>
            </a:fld>
            <a:endParaRPr lang="en-US"/>
          </a:p>
        </p:txBody>
      </p:sp>
    </p:spTree>
    <p:extLst>
      <p:ext uri="{BB962C8B-B14F-4D97-AF65-F5344CB8AC3E}">
        <p14:creationId xmlns:p14="http://schemas.microsoft.com/office/powerpoint/2010/main" val="10523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Neste </a:t>
            </a:r>
            <a:r>
              <a:rPr lang="en-US" err="1"/>
              <a:t>momento</a:t>
            </a:r>
            <a:r>
              <a:rPr lang="en-US"/>
              <a:t> </a:t>
            </a:r>
            <a:r>
              <a:rPr lang="en-US" err="1"/>
              <a:t>estamos</a:t>
            </a:r>
            <a:r>
              <a:rPr lang="en-US"/>
              <a:t> </a:t>
            </a:r>
            <a:r>
              <a:rPr lang="en-US" err="1"/>
              <a:t>mais</a:t>
            </a:r>
            <a:r>
              <a:rPr lang="en-US"/>
              <a:t> </a:t>
            </a:r>
            <a:r>
              <a:rPr lang="en-US" err="1"/>
              <a:t>concentrados</a:t>
            </a:r>
            <a:r>
              <a:rPr lang="en-US"/>
              <a:t> </a:t>
            </a:r>
            <a:r>
              <a:rPr lang="en-US" err="1"/>
              <a:t>na</a:t>
            </a:r>
            <a:r>
              <a:rPr lang="en-US"/>
              <a:t> </a:t>
            </a:r>
            <a:r>
              <a:rPr lang="en-US" err="1"/>
              <a:t>implementação</a:t>
            </a:r>
            <a:r>
              <a:rPr lang="en-US"/>
              <a:t> da South interface, que </a:t>
            </a:r>
            <a:r>
              <a:rPr lang="en-US" err="1"/>
              <a:t>consiste</a:t>
            </a:r>
            <a:r>
              <a:rPr lang="en-US"/>
              <a:t> </a:t>
            </a:r>
            <a:r>
              <a:rPr lang="en-US" err="1"/>
              <a:t>na</a:t>
            </a:r>
            <a:r>
              <a:rPr lang="en-US"/>
              <a:t> </a:t>
            </a:r>
            <a:r>
              <a:rPr lang="en-US" err="1"/>
              <a:t>interação</a:t>
            </a:r>
            <a:r>
              <a:rPr lang="en-US"/>
              <a:t> e </a:t>
            </a:r>
            <a:r>
              <a:rPr lang="en-US" err="1"/>
              <a:t>comunicação</a:t>
            </a:r>
            <a:r>
              <a:rPr lang="en-US"/>
              <a:t> entre duas apps: APP CLIENT, que </a:t>
            </a:r>
            <a:r>
              <a:rPr lang="en-US" err="1"/>
              <a:t>pede</a:t>
            </a:r>
            <a:r>
              <a:rPr lang="en-US"/>
              <a:t> </a:t>
            </a:r>
            <a:r>
              <a:rPr lang="en-US" err="1"/>
              <a:t>chaves</a:t>
            </a:r>
            <a:r>
              <a:rPr lang="en-US"/>
              <a:t> e APP SERVER, que </a:t>
            </a:r>
            <a:r>
              <a:rPr lang="en-US" err="1"/>
              <a:t>envia</a:t>
            </a:r>
            <a:r>
              <a:rPr lang="en-US"/>
              <a:t> as </a:t>
            </a:r>
            <a:r>
              <a:rPr lang="en-US" err="1"/>
              <a:t>chaves</a:t>
            </a:r>
            <a:r>
              <a:rPr lang="en-US"/>
              <a:t> </a:t>
            </a:r>
            <a:r>
              <a:rPr lang="en-US" err="1"/>
              <a:t>lidas</a:t>
            </a:r>
            <a:r>
              <a:rPr lang="en-US"/>
              <a:t> dos </a:t>
            </a:r>
            <a:r>
              <a:rPr lang="en-US" err="1"/>
              <a:t>ficheiros</a:t>
            </a:r>
            <a:r>
              <a:rPr lang="en-US"/>
              <a:t> </a:t>
            </a:r>
            <a:r>
              <a:rPr lang="en-US" err="1"/>
              <a:t>gerados</a:t>
            </a:r>
            <a:r>
              <a:rPr lang="en-US"/>
              <a:t> pela APP de </a:t>
            </a:r>
            <a:r>
              <a:rPr lang="en-US" err="1"/>
              <a:t>Reconciliação</a:t>
            </a:r>
            <a:r>
              <a:rPr lang="en-US"/>
              <a:t>. </a:t>
            </a:r>
          </a:p>
          <a:p>
            <a:r>
              <a:rPr lang="en-US"/>
              <a:t>A </a:t>
            </a:r>
            <a:r>
              <a:rPr lang="en-US" err="1"/>
              <a:t>comunicação</a:t>
            </a:r>
            <a:r>
              <a:rPr lang="en-US"/>
              <a:t> entre </a:t>
            </a:r>
            <a:r>
              <a:rPr lang="en-US" err="1"/>
              <a:t>estas</a:t>
            </a:r>
            <a:r>
              <a:rPr lang="en-US"/>
              <a:t> duas APPS é </a:t>
            </a:r>
            <a:r>
              <a:rPr lang="en-US" err="1"/>
              <a:t>feita</a:t>
            </a:r>
            <a:r>
              <a:rPr lang="en-US"/>
              <a:t> </a:t>
            </a:r>
            <a:r>
              <a:rPr lang="en-US" err="1"/>
              <a:t>através</a:t>
            </a:r>
            <a:r>
              <a:rPr lang="en-US"/>
              <a:t> do </a:t>
            </a:r>
            <a:r>
              <a:rPr lang="en-US" err="1"/>
              <a:t>protocolo</a:t>
            </a:r>
            <a:r>
              <a:rPr lang="en-US"/>
              <a:t> ETSI 004 e do </a:t>
            </a:r>
            <a:r>
              <a:rPr lang="en-US" err="1"/>
              <a:t>uso</a:t>
            </a:r>
            <a:r>
              <a:rPr lang="en-US"/>
              <a:t> de Message Handlers Transmitters e Receivers que </a:t>
            </a:r>
            <a:r>
              <a:rPr lang="en-US" err="1"/>
              <a:t>funcionam</a:t>
            </a:r>
            <a:r>
              <a:rPr lang="en-US"/>
              <a:t> </a:t>
            </a:r>
            <a:r>
              <a:rPr lang="en-US" err="1"/>
              <a:t>através</a:t>
            </a:r>
            <a:r>
              <a:rPr lang="en-US"/>
              <a:t> da </a:t>
            </a:r>
            <a:r>
              <a:rPr lang="en-US" err="1"/>
              <a:t>transmissão</a:t>
            </a:r>
            <a:r>
              <a:rPr lang="en-US"/>
              <a:t> de </a:t>
            </a:r>
            <a:r>
              <a:rPr lang="en-US" err="1"/>
              <a:t>sinais</a:t>
            </a:r>
            <a:r>
              <a:rPr lang="en-US"/>
              <a:t> e que </a:t>
            </a:r>
            <a:r>
              <a:rPr lang="en-US" err="1"/>
              <a:t>permitem</a:t>
            </a:r>
            <a:r>
              <a:rPr lang="en-US"/>
              <a:t> </a:t>
            </a:r>
            <a:r>
              <a:rPr lang="en-US" err="1"/>
              <a:t>transmitir</a:t>
            </a:r>
            <a:r>
              <a:rPr lang="en-US"/>
              <a:t> as </a:t>
            </a:r>
            <a:r>
              <a:rPr lang="en-US" err="1"/>
              <a:t>mensagens</a:t>
            </a:r>
            <a:r>
              <a:rPr lang="en-US"/>
              <a:t> dos </a:t>
            </a:r>
            <a:r>
              <a:rPr lang="en-US" err="1"/>
              <a:t>pedidos</a:t>
            </a:r>
            <a:r>
              <a:rPr lang="en-US"/>
              <a:t> da App Client para a App Server e das </a:t>
            </a:r>
            <a:r>
              <a:rPr lang="en-US" err="1"/>
              <a:t>mensagens</a:t>
            </a:r>
            <a:r>
              <a:rPr lang="en-US"/>
              <a:t> de </a:t>
            </a:r>
            <a:r>
              <a:rPr lang="en-US" err="1"/>
              <a:t>resposta</a:t>
            </a:r>
            <a:r>
              <a:rPr lang="en-US"/>
              <a:t> da App Server para a App Client. </a:t>
            </a:r>
            <a:r>
              <a:rPr lang="en-US">
                <a:ea typeface="Calibri"/>
                <a:cs typeface="Calibri"/>
              </a:rPr>
              <a:t>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8C22DA26-846E-4487-AC25-A9B34541F8C0}" type="slidenum">
              <a:t>4</a:t>
            </a:fld>
            <a:endParaRPr lang="en-US"/>
          </a:p>
        </p:txBody>
      </p:sp>
    </p:spTree>
    <p:extLst>
      <p:ext uri="{BB962C8B-B14F-4D97-AF65-F5344CB8AC3E}">
        <p14:creationId xmlns:p14="http://schemas.microsoft.com/office/powerpoint/2010/main" val="1994002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 </a:t>
            </a:r>
            <a:r>
              <a:rPr lang="en-US" err="1">
                <a:ea typeface="Calibri"/>
                <a:cs typeface="Calibri"/>
              </a:rPr>
              <a:t>protocolo</a:t>
            </a:r>
            <a:r>
              <a:rPr lang="en-US">
                <a:ea typeface="Calibri"/>
                <a:cs typeface="Calibri"/>
              </a:rPr>
              <a:t> de </a:t>
            </a:r>
            <a:r>
              <a:rPr lang="en-US" err="1">
                <a:ea typeface="Calibri"/>
                <a:cs typeface="Calibri"/>
              </a:rPr>
              <a:t>comunicação</a:t>
            </a:r>
            <a:r>
              <a:rPr lang="en-US">
                <a:ea typeface="Calibri"/>
                <a:cs typeface="Calibri"/>
              </a:rPr>
              <a:t> entre as duas apps é o ETSI004. </a:t>
            </a:r>
            <a:r>
              <a:rPr lang="en-US"/>
              <a:t>The interface between those two is based on ETSI QKD 004 [1] in push mode (the KMS is always receiving keys without making individual requests for each one).The KMS will start by making an OPEN_CONNECT request to create a connection to the QKD device. Then does one GET_KEY request and from that moment forward it will receive key material with the characteristics and pace specified in the QoS field until it makes a CLOSE request to terminate the key stream.</a:t>
            </a:r>
          </a:p>
        </p:txBody>
      </p:sp>
      <p:sp>
        <p:nvSpPr>
          <p:cNvPr id="4" name="Slide Number Placeholder 3"/>
          <p:cNvSpPr>
            <a:spLocks noGrp="1"/>
          </p:cNvSpPr>
          <p:nvPr>
            <p:ph type="sldNum" sz="quarter" idx="5"/>
          </p:nvPr>
        </p:nvSpPr>
        <p:spPr/>
        <p:txBody>
          <a:bodyPr/>
          <a:lstStyle/>
          <a:p>
            <a:fld id="{8C22DA26-846E-4487-AC25-A9B34541F8C0}" type="slidenum">
              <a:rPr lang="en-US"/>
              <a:t>5</a:t>
            </a:fld>
            <a:endParaRPr lang="en-US"/>
          </a:p>
        </p:txBody>
      </p:sp>
    </p:spTree>
    <p:extLst>
      <p:ext uri="{BB962C8B-B14F-4D97-AF65-F5344CB8AC3E}">
        <p14:creationId xmlns:p14="http://schemas.microsoft.com/office/powerpoint/2010/main" val="133376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Tínhamos</a:t>
            </a:r>
            <a:r>
              <a:rPr lang="en-US"/>
              <a:t> um </a:t>
            </a:r>
            <a:r>
              <a:rPr lang="en-US" err="1"/>
              <a:t>ficheiro</a:t>
            </a:r>
            <a:r>
              <a:rPr lang="en-US"/>
              <a:t> que </a:t>
            </a:r>
            <a:r>
              <a:rPr lang="en-US" err="1"/>
              <a:t>implementava</a:t>
            </a:r>
            <a:r>
              <a:rPr lang="en-US"/>
              <a:t> a </a:t>
            </a:r>
            <a:r>
              <a:rPr lang="en-US" err="1"/>
              <a:t>lógica</a:t>
            </a:r>
            <a:r>
              <a:rPr lang="en-US"/>
              <a:t> dos </a:t>
            </a:r>
            <a:r>
              <a:rPr lang="en-US" err="1"/>
              <a:t>pedidos</a:t>
            </a:r>
            <a:r>
              <a:rPr lang="en-US"/>
              <a:t> e das </a:t>
            </a:r>
            <a:r>
              <a:rPr lang="en-US" err="1"/>
              <a:t>respostas</a:t>
            </a:r>
            <a:r>
              <a:rPr lang="en-US"/>
              <a:t> mas </a:t>
            </a:r>
            <a:r>
              <a:rPr lang="en-US" err="1"/>
              <a:t>esse</a:t>
            </a:r>
            <a:r>
              <a:rPr lang="en-US"/>
              <a:t> </a:t>
            </a:r>
            <a:r>
              <a:rPr lang="en-US" err="1"/>
              <a:t>ficheiro</a:t>
            </a:r>
            <a:r>
              <a:rPr lang="en-US"/>
              <a:t> </a:t>
            </a:r>
            <a:r>
              <a:rPr lang="en-US" err="1"/>
              <a:t>usava</a:t>
            </a:r>
            <a:r>
              <a:rPr lang="en-US"/>
              <a:t> sockets para </a:t>
            </a:r>
            <a:r>
              <a:rPr lang="en-US" err="1"/>
              <a:t>enviar</a:t>
            </a:r>
            <a:r>
              <a:rPr lang="en-US"/>
              <a:t> </a:t>
            </a:r>
            <a:r>
              <a:rPr lang="en-US" err="1"/>
              <a:t>diretamente</a:t>
            </a:r>
            <a:r>
              <a:rPr lang="en-US"/>
              <a:t> o </a:t>
            </a:r>
            <a:r>
              <a:rPr lang="en-US" err="1"/>
              <a:t>conteúdo</a:t>
            </a:r>
            <a:r>
              <a:rPr lang="en-US"/>
              <a:t> das </a:t>
            </a:r>
            <a:r>
              <a:rPr lang="en-US" err="1"/>
              <a:t>mensagens</a:t>
            </a:r>
            <a:r>
              <a:rPr lang="en-US"/>
              <a:t> </a:t>
            </a:r>
            <a:r>
              <a:rPr lang="en-US" err="1"/>
              <a:t>através</a:t>
            </a:r>
            <a:r>
              <a:rPr lang="en-US"/>
              <a:t> da </a:t>
            </a:r>
            <a:r>
              <a:rPr lang="en-US" err="1"/>
              <a:t>transformação</a:t>
            </a:r>
            <a:r>
              <a:rPr lang="en-US"/>
              <a:t> dos </a:t>
            </a:r>
            <a:r>
              <a:rPr lang="en-US" err="1"/>
              <a:t>json</a:t>
            </a:r>
            <a:r>
              <a:rPr lang="en-US"/>
              <a:t> </a:t>
            </a:r>
            <a:r>
              <a:rPr lang="en-US" err="1"/>
              <a:t>em</a:t>
            </a:r>
            <a:r>
              <a:rPr lang="en-US"/>
              <a:t> strings. No </a:t>
            </a:r>
            <a:r>
              <a:rPr lang="en-US" err="1"/>
              <a:t>entanto</a:t>
            </a:r>
            <a:r>
              <a:rPr lang="en-US"/>
              <a:t>, a </a:t>
            </a:r>
            <a:r>
              <a:rPr lang="en-US" err="1"/>
              <a:t>comunicação</a:t>
            </a:r>
            <a:r>
              <a:rPr lang="en-US"/>
              <a:t> </a:t>
            </a:r>
            <a:r>
              <a:rPr lang="en-US" err="1"/>
              <a:t>ao</a:t>
            </a:r>
            <a:r>
              <a:rPr lang="en-US"/>
              <a:t> </a:t>
            </a:r>
            <a:r>
              <a:rPr lang="en-US" err="1"/>
              <a:t>longo</a:t>
            </a:r>
            <a:r>
              <a:rPr lang="en-US"/>
              <a:t> da south interface </a:t>
            </a:r>
            <a:r>
              <a:rPr lang="en-US" err="1"/>
              <a:t>funciona</a:t>
            </a:r>
            <a:r>
              <a:rPr lang="en-US"/>
              <a:t> </a:t>
            </a:r>
            <a:r>
              <a:rPr lang="en-US" err="1"/>
              <a:t>por</a:t>
            </a:r>
            <a:r>
              <a:rPr lang="en-US"/>
              <a:t> </a:t>
            </a:r>
            <a:r>
              <a:rPr lang="en-US" err="1"/>
              <a:t>sinais</a:t>
            </a:r>
            <a:r>
              <a:rPr lang="en-US"/>
              <a:t> </a:t>
            </a:r>
            <a:r>
              <a:rPr lang="en-US" err="1"/>
              <a:t>daí</a:t>
            </a:r>
            <a:r>
              <a:rPr lang="en-US"/>
              <a:t> </a:t>
            </a:r>
            <a:r>
              <a:rPr lang="en-US" err="1"/>
              <a:t>termos</a:t>
            </a:r>
            <a:r>
              <a:rPr lang="en-US"/>
              <a:t> </a:t>
            </a:r>
            <a:r>
              <a:rPr lang="en-US" err="1"/>
              <a:t>divido</a:t>
            </a:r>
            <a:r>
              <a:rPr lang="en-US"/>
              <a:t> a </a:t>
            </a:r>
            <a:r>
              <a:rPr lang="en-US" err="1"/>
              <a:t>lógica</a:t>
            </a:r>
            <a:r>
              <a:rPr lang="en-US"/>
              <a:t> </a:t>
            </a:r>
            <a:r>
              <a:rPr lang="en-US" err="1"/>
              <a:t>presente</a:t>
            </a:r>
            <a:r>
              <a:rPr lang="en-US"/>
              <a:t> </a:t>
            </a:r>
            <a:r>
              <a:rPr lang="en-US" err="1"/>
              <a:t>nesse</a:t>
            </a:r>
            <a:r>
              <a:rPr lang="en-US"/>
              <a:t> </a:t>
            </a:r>
            <a:r>
              <a:rPr lang="en-US" err="1"/>
              <a:t>ficheiro</a:t>
            </a:r>
            <a:r>
              <a:rPr lang="en-US"/>
              <a:t> </a:t>
            </a:r>
            <a:r>
              <a:rPr lang="en-US" err="1"/>
              <a:t>em</a:t>
            </a:r>
            <a:r>
              <a:rPr lang="en-US"/>
              <a:t> duas: </a:t>
            </a:r>
            <a:r>
              <a:rPr lang="en-US" err="1"/>
              <a:t>criar</a:t>
            </a:r>
            <a:r>
              <a:rPr lang="en-US"/>
              <a:t> </a:t>
            </a:r>
            <a:r>
              <a:rPr lang="en-US" err="1"/>
              <a:t>funções</a:t>
            </a:r>
            <a:r>
              <a:rPr lang="en-US"/>
              <a:t> que </a:t>
            </a:r>
            <a:r>
              <a:rPr lang="en-US" err="1"/>
              <a:t>retornam</a:t>
            </a:r>
            <a:r>
              <a:rPr lang="en-US"/>
              <a:t> </a:t>
            </a:r>
            <a:r>
              <a:rPr lang="en-US" err="1"/>
              <a:t>json</a:t>
            </a:r>
            <a:r>
              <a:rPr lang="en-US"/>
              <a:t>, </a:t>
            </a:r>
            <a:r>
              <a:rPr lang="en-US" err="1"/>
              <a:t>umas</a:t>
            </a:r>
            <a:r>
              <a:rPr lang="en-US"/>
              <a:t> que </a:t>
            </a:r>
            <a:r>
              <a:rPr lang="en-US" err="1"/>
              <a:t>são</a:t>
            </a:r>
            <a:r>
              <a:rPr lang="en-US"/>
              <a:t> </a:t>
            </a:r>
            <a:r>
              <a:rPr lang="en-US" err="1"/>
              <a:t>usadas</a:t>
            </a:r>
            <a:r>
              <a:rPr lang="en-US"/>
              <a:t> pela app client para </a:t>
            </a:r>
            <a:r>
              <a:rPr lang="en-US" err="1"/>
              <a:t>criar</a:t>
            </a:r>
            <a:r>
              <a:rPr lang="en-US"/>
              <a:t> </a:t>
            </a:r>
            <a:r>
              <a:rPr lang="en-US" err="1"/>
              <a:t>pedidos</a:t>
            </a:r>
            <a:r>
              <a:rPr lang="en-US"/>
              <a:t> e </a:t>
            </a:r>
            <a:r>
              <a:rPr lang="en-US" err="1"/>
              <a:t>outras</a:t>
            </a:r>
            <a:r>
              <a:rPr lang="en-US"/>
              <a:t> pela app server para </a:t>
            </a:r>
            <a:r>
              <a:rPr lang="en-US" err="1"/>
              <a:t>criar</a:t>
            </a:r>
            <a:r>
              <a:rPr lang="en-US"/>
              <a:t> as </a:t>
            </a:r>
            <a:r>
              <a:rPr lang="en-US" err="1"/>
              <a:t>respostas</a:t>
            </a:r>
            <a:r>
              <a:rPr lang="en-US"/>
              <a:t> a esses </a:t>
            </a:r>
            <a:r>
              <a:rPr lang="en-US" err="1"/>
              <a:t>pedidos</a:t>
            </a:r>
            <a:r>
              <a:rPr lang="en-US"/>
              <a:t>. </a:t>
            </a:r>
            <a:r>
              <a:rPr lang="en-US" err="1"/>
              <a:t>Posteriormente</a:t>
            </a:r>
            <a:r>
              <a:rPr lang="en-US"/>
              <a:t>, </a:t>
            </a:r>
            <a:r>
              <a:rPr lang="en-US" err="1"/>
              <a:t>os</a:t>
            </a:r>
            <a:r>
              <a:rPr lang="en-US"/>
              <a:t> </a:t>
            </a:r>
            <a:r>
              <a:rPr lang="en-US" err="1"/>
              <a:t>jsons</a:t>
            </a:r>
            <a:r>
              <a:rPr lang="en-US"/>
              <a:t> </a:t>
            </a:r>
            <a:r>
              <a:rPr lang="en-US" err="1"/>
              <a:t>são</a:t>
            </a:r>
            <a:r>
              <a:rPr lang="en-US"/>
              <a:t> </a:t>
            </a:r>
            <a:r>
              <a:rPr lang="en-US" err="1"/>
              <a:t>transformados</a:t>
            </a:r>
            <a:r>
              <a:rPr lang="en-US"/>
              <a:t> </a:t>
            </a:r>
            <a:r>
              <a:rPr lang="en-US" err="1"/>
              <a:t>em</a:t>
            </a:r>
            <a:r>
              <a:rPr lang="en-US"/>
              <a:t> </a:t>
            </a:r>
            <a:r>
              <a:rPr lang="en-US" err="1"/>
              <a:t>sinais</a:t>
            </a:r>
            <a:r>
              <a:rPr lang="en-US"/>
              <a: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rPr lang="en-US"/>
              <a:t>6</a:t>
            </a:fld>
            <a:endParaRPr lang="en-US"/>
          </a:p>
        </p:txBody>
      </p:sp>
    </p:spTree>
    <p:extLst>
      <p:ext uri="{BB962C8B-B14F-4D97-AF65-F5344CB8AC3E}">
        <p14:creationId xmlns:p14="http://schemas.microsoft.com/office/powerpoint/2010/main" val="2934594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a typeface="Calibri"/>
                <a:cs typeface="+mn-lt"/>
              </a:rPr>
            </a:br>
            <a:r>
              <a:rPr lang="en-US">
                <a:ea typeface="Calibri"/>
                <a:cs typeface="+mn-lt"/>
              </a:rPr>
              <a:t>-&gt; Este é </a:t>
            </a:r>
            <a:r>
              <a:rPr lang="en-US" err="1">
                <a:ea typeface="Calibri"/>
                <a:cs typeface="+mn-lt"/>
              </a:rPr>
              <a:t>exemplo</a:t>
            </a:r>
            <a:r>
              <a:rPr lang="en-US">
                <a:ea typeface="Calibri"/>
                <a:cs typeface="+mn-lt"/>
              </a:rPr>
              <a:t> de </a:t>
            </a:r>
            <a:r>
              <a:rPr lang="en-US" err="1">
                <a:ea typeface="Calibri"/>
                <a:cs typeface="+mn-lt"/>
              </a:rPr>
              <a:t>arquitetura</a:t>
            </a:r>
            <a:r>
              <a:rPr lang="en-US">
                <a:ea typeface="Calibri"/>
                <a:cs typeface="+mn-lt"/>
              </a:rPr>
              <a:t> </a:t>
            </a:r>
            <a:r>
              <a:rPr lang="en-US" err="1">
                <a:ea typeface="Calibri"/>
                <a:cs typeface="+mn-lt"/>
              </a:rPr>
              <a:t>onde</a:t>
            </a:r>
            <a:r>
              <a:rPr lang="en-US">
                <a:ea typeface="Calibri"/>
                <a:cs typeface="+mn-lt"/>
              </a:rPr>
              <a:t> o </a:t>
            </a:r>
            <a:r>
              <a:rPr lang="en-US" err="1">
                <a:ea typeface="Calibri"/>
                <a:cs typeface="+mn-lt"/>
              </a:rPr>
              <a:t>nosso</a:t>
            </a:r>
            <a:r>
              <a:rPr lang="en-US">
                <a:ea typeface="Calibri"/>
                <a:cs typeface="+mn-lt"/>
              </a:rPr>
              <a:t> KML </a:t>
            </a:r>
            <a:r>
              <a:rPr lang="en-US" err="1">
                <a:ea typeface="Calibri"/>
                <a:cs typeface="+mn-lt"/>
              </a:rPr>
              <a:t>poderia</a:t>
            </a:r>
            <a:r>
              <a:rPr lang="en-US">
                <a:ea typeface="Calibri"/>
                <a:cs typeface="+mn-lt"/>
              </a:rPr>
              <a:t> </a:t>
            </a:r>
            <a:r>
              <a:rPr lang="en-US" err="1">
                <a:ea typeface="Calibri"/>
                <a:cs typeface="+mn-lt"/>
              </a:rPr>
              <a:t>estar</a:t>
            </a:r>
            <a:r>
              <a:rPr lang="en-US">
                <a:ea typeface="Calibri"/>
                <a:cs typeface="+mn-lt"/>
              </a:rPr>
              <a:t> </a:t>
            </a:r>
            <a:r>
              <a:rPr lang="en-US" err="1">
                <a:ea typeface="Calibri"/>
                <a:cs typeface="+mn-lt"/>
              </a:rPr>
              <a:t>implementado</a:t>
            </a:r>
            <a:br>
              <a:rPr lang="en-US">
                <a:ea typeface="Calibri"/>
                <a:cs typeface="+mn-lt"/>
              </a:rPr>
            </a:br>
            <a:r>
              <a:rPr lang="en-US">
                <a:ea typeface="Calibri"/>
                <a:cs typeface="+mn-lt"/>
              </a:rPr>
              <a:t>-&gt; </a:t>
            </a:r>
            <a:r>
              <a:rPr lang="en-US" err="1">
                <a:ea typeface="Calibri"/>
                <a:cs typeface="+mn-lt"/>
              </a:rPr>
              <a:t>Está</a:t>
            </a:r>
            <a:r>
              <a:rPr lang="en-US">
                <a:ea typeface="Calibri"/>
                <a:cs typeface="+mn-lt"/>
              </a:rPr>
              <a:t> </a:t>
            </a:r>
            <a:r>
              <a:rPr lang="en-US" err="1">
                <a:ea typeface="Calibri"/>
                <a:cs typeface="+mn-lt"/>
              </a:rPr>
              <a:t>associado</a:t>
            </a:r>
            <a:r>
              <a:rPr lang="en-US">
                <a:ea typeface="Calibri"/>
                <a:cs typeface="+mn-lt"/>
              </a:rPr>
              <a:t> à persona Ana</a:t>
            </a:r>
            <a:endParaRPr lang="en-US"/>
          </a:p>
          <a:p>
            <a:r>
              <a:rPr lang="en-US">
                <a:ea typeface="Calibri"/>
                <a:cs typeface="+mn-lt"/>
              </a:rPr>
              <a:t>-&gt; </a:t>
            </a:r>
            <a:r>
              <a:rPr lang="en-US" err="1">
                <a:ea typeface="Calibri"/>
                <a:cs typeface="+mn-lt"/>
              </a:rPr>
              <a:t>Basicamente</a:t>
            </a:r>
            <a:r>
              <a:rPr lang="en-US">
                <a:ea typeface="Calibri"/>
                <a:cs typeface="+mn-lt"/>
              </a:rPr>
              <a:t> </a:t>
            </a:r>
            <a:r>
              <a:rPr lang="en-US" err="1">
                <a:ea typeface="Calibri"/>
                <a:cs typeface="+mn-lt"/>
              </a:rPr>
              <a:t>esta</a:t>
            </a:r>
            <a:r>
              <a:rPr lang="en-US">
                <a:ea typeface="Calibri"/>
                <a:cs typeface="+mn-lt"/>
              </a:rPr>
              <a:t> seria </a:t>
            </a:r>
            <a:r>
              <a:rPr lang="en-US" err="1">
                <a:ea typeface="Calibri"/>
                <a:cs typeface="+mn-lt"/>
              </a:rPr>
              <a:t>uma</a:t>
            </a:r>
            <a:r>
              <a:rPr lang="en-US">
                <a:ea typeface="Calibri"/>
                <a:cs typeface="+mn-lt"/>
              </a:rPr>
              <a:t> </a:t>
            </a:r>
            <a:r>
              <a:rPr lang="en-US" err="1">
                <a:ea typeface="Calibri"/>
                <a:cs typeface="+mn-lt"/>
              </a:rPr>
              <a:t>arquitetura</a:t>
            </a:r>
            <a:r>
              <a:rPr lang="en-US">
                <a:ea typeface="Calibri"/>
                <a:cs typeface="+mn-lt"/>
              </a:rPr>
              <a:t> </a:t>
            </a:r>
            <a:r>
              <a:rPr lang="en-US" err="1">
                <a:ea typeface="Calibri"/>
                <a:cs typeface="+mn-lt"/>
              </a:rPr>
              <a:t>ao</a:t>
            </a:r>
            <a:r>
              <a:rPr lang="en-US">
                <a:ea typeface="Calibri"/>
                <a:cs typeface="+mn-lt"/>
              </a:rPr>
              <a:t> qual a </a:t>
            </a:r>
            <a:r>
              <a:rPr lang="en-US" err="1">
                <a:ea typeface="Calibri"/>
                <a:cs typeface="+mn-lt"/>
              </a:rPr>
              <a:t>troca</a:t>
            </a:r>
            <a:r>
              <a:rPr lang="en-US">
                <a:ea typeface="Calibri"/>
                <a:cs typeface="+mn-lt"/>
              </a:rPr>
              <a:t> de </a:t>
            </a:r>
            <a:r>
              <a:rPr lang="en-US" err="1">
                <a:ea typeface="Calibri"/>
                <a:cs typeface="+mn-lt"/>
              </a:rPr>
              <a:t>informação</a:t>
            </a:r>
            <a:r>
              <a:rPr lang="en-US">
                <a:ea typeface="Calibri"/>
                <a:cs typeface="+mn-lt"/>
              </a:rPr>
              <a:t> </a:t>
            </a:r>
            <a:r>
              <a:rPr lang="en-US" err="1">
                <a:ea typeface="Calibri"/>
                <a:cs typeface="+mn-lt"/>
              </a:rPr>
              <a:t>Genómica</a:t>
            </a:r>
            <a:r>
              <a:rPr lang="en-US">
                <a:ea typeface="Calibri"/>
                <a:cs typeface="+mn-lt"/>
              </a:rPr>
              <a:t> entre </a:t>
            </a:r>
            <a:r>
              <a:rPr lang="en-US" err="1">
                <a:ea typeface="Calibri"/>
                <a:cs typeface="+mn-lt"/>
              </a:rPr>
              <a:t>clinicas</a:t>
            </a:r>
            <a:r>
              <a:rPr lang="en-US">
                <a:ea typeface="Calibri"/>
                <a:cs typeface="+mn-lt"/>
              </a:rPr>
              <a:t> </a:t>
            </a:r>
            <a:r>
              <a:rPr lang="en-US" err="1">
                <a:ea typeface="Calibri"/>
                <a:cs typeface="+mn-lt"/>
              </a:rPr>
              <a:t>diferentes</a:t>
            </a:r>
            <a:r>
              <a:rPr lang="en-US">
                <a:ea typeface="Calibri"/>
                <a:cs typeface="+mn-lt"/>
              </a:rPr>
              <a:t> podia ser </a:t>
            </a:r>
            <a:r>
              <a:rPr lang="en-US" err="1">
                <a:ea typeface="Calibri"/>
                <a:cs typeface="+mn-lt"/>
              </a:rPr>
              <a:t>efetuada</a:t>
            </a:r>
            <a:br>
              <a:rPr lang="en-US">
                <a:ea typeface="Calibri"/>
                <a:cs typeface="+mn-lt"/>
              </a:rPr>
            </a:br>
            <a:r>
              <a:rPr lang="en-US">
                <a:ea typeface="Calibri"/>
                <a:cs typeface="+mn-lt"/>
              </a:rPr>
              <a:t>-&gt; Isto </a:t>
            </a:r>
            <a:r>
              <a:rPr lang="en-US" err="1">
                <a:ea typeface="Calibri"/>
                <a:cs typeface="+mn-lt"/>
              </a:rPr>
              <a:t>faria</a:t>
            </a:r>
            <a:r>
              <a:rPr lang="en-US">
                <a:ea typeface="Calibri"/>
                <a:cs typeface="+mn-lt"/>
              </a:rPr>
              <a:t> com que duas </a:t>
            </a:r>
            <a:r>
              <a:rPr lang="en-US" err="1">
                <a:ea typeface="Calibri"/>
                <a:cs typeface="+mn-lt"/>
              </a:rPr>
              <a:t>clinicas</a:t>
            </a:r>
            <a:r>
              <a:rPr lang="en-US">
                <a:ea typeface="Calibri"/>
                <a:cs typeface="+mn-lt"/>
              </a:rPr>
              <a:t> </a:t>
            </a:r>
            <a:r>
              <a:rPr lang="en-US" err="1">
                <a:ea typeface="Calibri"/>
                <a:cs typeface="+mn-lt"/>
              </a:rPr>
              <a:t>diferentes</a:t>
            </a:r>
            <a:r>
              <a:rPr lang="en-US">
                <a:ea typeface="Calibri"/>
                <a:cs typeface="+mn-lt"/>
              </a:rPr>
              <a:t> </a:t>
            </a:r>
            <a:r>
              <a:rPr lang="en-US" err="1">
                <a:ea typeface="Calibri"/>
                <a:cs typeface="+mn-lt"/>
              </a:rPr>
              <a:t>pudessem</a:t>
            </a:r>
            <a:r>
              <a:rPr lang="en-US">
                <a:ea typeface="Calibri"/>
                <a:cs typeface="+mn-lt"/>
              </a:rPr>
              <a:t> usar </a:t>
            </a:r>
            <a:r>
              <a:rPr lang="en-US" err="1">
                <a:ea typeface="Calibri"/>
                <a:cs typeface="+mn-lt"/>
              </a:rPr>
              <a:t>informações</a:t>
            </a:r>
            <a:r>
              <a:rPr lang="en-US">
                <a:ea typeface="Calibri"/>
                <a:cs typeface="+mn-lt"/>
              </a:rPr>
              <a:t> </a:t>
            </a:r>
            <a:r>
              <a:rPr lang="en-US" err="1">
                <a:ea typeface="Calibri"/>
                <a:cs typeface="+mn-lt"/>
              </a:rPr>
              <a:t>Genómicas</a:t>
            </a:r>
            <a:r>
              <a:rPr lang="en-US">
                <a:ea typeface="Calibri"/>
                <a:cs typeface="+mn-lt"/>
              </a:rPr>
              <a:t> de </a:t>
            </a:r>
            <a:r>
              <a:rPr lang="en-US" err="1">
                <a:ea typeface="Calibri"/>
                <a:cs typeface="+mn-lt"/>
              </a:rPr>
              <a:t>cada</a:t>
            </a:r>
            <a:r>
              <a:rPr lang="en-US">
                <a:ea typeface="Calibri"/>
                <a:cs typeface="+mn-lt"/>
              </a:rPr>
              <a:t> </a:t>
            </a:r>
            <a:r>
              <a:rPr lang="en-US" err="1">
                <a:ea typeface="Calibri"/>
                <a:cs typeface="+mn-lt"/>
              </a:rPr>
              <a:t>clinica</a:t>
            </a:r>
            <a:r>
              <a:rPr lang="en-US">
                <a:ea typeface="Calibri"/>
                <a:cs typeface="+mn-lt"/>
              </a:rPr>
              <a:t> </a:t>
            </a:r>
            <a:r>
              <a:rPr lang="en-US" err="1">
                <a:ea typeface="Calibri"/>
                <a:cs typeface="+mn-lt"/>
              </a:rPr>
              <a:t>sem</a:t>
            </a:r>
            <a:r>
              <a:rPr lang="en-US">
                <a:ea typeface="Calibri"/>
                <a:cs typeface="+mn-lt"/>
              </a:rPr>
              <a:t> </a:t>
            </a:r>
            <a:r>
              <a:rPr lang="en-US" err="1">
                <a:ea typeface="Calibri"/>
                <a:cs typeface="+mn-lt"/>
              </a:rPr>
              <a:t>terem</a:t>
            </a:r>
            <a:r>
              <a:rPr lang="en-US">
                <a:ea typeface="Calibri"/>
                <a:cs typeface="+mn-lt"/>
              </a:rPr>
              <a:t> que </a:t>
            </a:r>
            <a:r>
              <a:rPr lang="en-US" err="1">
                <a:ea typeface="Calibri"/>
                <a:cs typeface="+mn-lt"/>
              </a:rPr>
              <a:t>revelar</a:t>
            </a:r>
            <a:r>
              <a:rPr lang="en-US">
                <a:ea typeface="Calibri"/>
                <a:cs typeface="+mn-lt"/>
              </a:rPr>
              <a:t> o </a:t>
            </a:r>
            <a:r>
              <a:rPr lang="en-US" err="1">
                <a:ea typeface="Calibri"/>
                <a:cs typeface="+mn-lt"/>
              </a:rPr>
              <a:t>seu</a:t>
            </a:r>
            <a:r>
              <a:rPr lang="en-US">
                <a:ea typeface="Calibri"/>
                <a:cs typeface="+mn-lt"/>
              </a:rPr>
              <a:t> </a:t>
            </a:r>
            <a:r>
              <a:rPr lang="en-US" err="1">
                <a:ea typeface="Calibri"/>
                <a:cs typeface="+mn-lt"/>
              </a:rPr>
              <a:t>conteúdo</a:t>
            </a:r>
            <a:endParaRPr lang="en-US">
              <a:ea typeface="Calibri"/>
              <a:cs typeface="+mn-lt"/>
            </a:endParaRPr>
          </a:p>
          <a:p>
            <a:r>
              <a:rPr lang="en-US">
                <a:ea typeface="Calibri"/>
                <a:cs typeface="+mn-lt"/>
              </a:rPr>
              <a:t>-&gt; A </a:t>
            </a:r>
            <a:r>
              <a:rPr lang="en-US" err="1">
                <a:ea typeface="Calibri"/>
                <a:cs typeface="+mn-lt"/>
              </a:rPr>
              <a:t>troca</a:t>
            </a:r>
            <a:r>
              <a:rPr lang="en-US">
                <a:ea typeface="Calibri"/>
                <a:cs typeface="+mn-lt"/>
              </a:rPr>
              <a:t> de </a:t>
            </a:r>
            <a:r>
              <a:rPr lang="en-US" err="1">
                <a:ea typeface="Calibri"/>
                <a:cs typeface="+mn-lt"/>
              </a:rPr>
              <a:t>informações</a:t>
            </a:r>
            <a:r>
              <a:rPr lang="en-US">
                <a:ea typeface="Calibri"/>
                <a:cs typeface="+mn-lt"/>
              </a:rPr>
              <a:t> </a:t>
            </a:r>
            <a:r>
              <a:rPr lang="en-US" err="1">
                <a:ea typeface="Calibri"/>
                <a:cs typeface="+mn-lt"/>
              </a:rPr>
              <a:t>iria</a:t>
            </a:r>
            <a:r>
              <a:rPr lang="en-US">
                <a:ea typeface="Calibri"/>
                <a:cs typeface="+mn-lt"/>
              </a:rPr>
              <a:t> </a:t>
            </a:r>
            <a:r>
              <a:rPr lang="en-US" err="1">
                <a:ea typeface="Calibri"/>
                <a:cs typeface="+mn-lt"/>
              </a:rPr>
              <a:t>acontecer</a:t>
            </a:r>
            <a:r>
              <a:rPr lang="en-US">
                <a:ea typeface="Calibri"/>
                <a:cs typeface="+mn-lt"/>
              </a:rPr>
              <a:t> da </a:t>
            </a:r>
            <a:r>
              <a:rPr lang="en-US" err="1">
                <a:ea typeface="Calibri"/>
                <a:cs typeface="+mn-lt"/>
              </a:rPr>
              <a:t>seguinte</a:t>
            </a:r>
            <a:r>
              <a:rPr lang="en-US">
                <a:ea typeface="Calibri"/>
                <a:cs typeface="+mn-lt"/>
              </a:rPr>
              <a:t> </a:t>
            </a:r>
            <a:r>
              <a:rPr lang="en-US" err="1">
                <a:ea typeface="Calibri"/>
                <a:cs typeface="+mn-lt"/>
              </a:rPr>
              <a:t>maneira</a:t>
            </a:r>
            <a:r>
              <a:rPr lang="en-US">
                <a:ea typeface="Calibri"/>
                <a:cs typeface="+mn-lt"/>
              </a:rPr>
              <a:t>:</a:t>
            </a:r>
            <a:br>
              <a:rPr lang="en-US">
                <a:ea typeface="Calibri"/>
                <a:cs typeface="+mn-lt"/>
              </a:rPr>
            </a:br>
            <a:endParaRPr lang="en-US">
              <a:ea typeface="Calibri"/>
              <a:cs typeface="+mn-lt"/>
            </a:endParaRPr>
          </a:p>
          <a:p>
            <a:r>
              <a:rPr lang="en-US">
                <a:ea typeface="Calibri"/>
                <a:cs typeface="+mn-lt"/>
              </a:rPr>
              <a:t>1.As apps </a:t>
            </a:r>
            <a:r>
              <a:rPr lang="en-US" err="1">
                <a:ea typeface="Calibri"/>
                <a:cs typeface="+mn-lt"/>
              </a:rPr>
              <a:t>iriam</a:t>
            </a:r>
            <a:r>
              <a:rPr lang="en-US">
                <a:ea typeface="Calibri"/>
                <a:cs typeface="+mn-lt"/>
              </a:rPr>
              <a:t> se </a:t>
            </a:r>
            <a:r>
              <a:rPr lang="en-US" err="1">
                <a:ea typeface="Calibri"/>
                <a:cs typeface="+mn-lt"/>
              </a:rPr>
              <a:t>conectar</a:t>
            </a:r>
            <a:r>
              <a:rPr lang="en-US">
                <a:ea typeface="Calibri"/>
                <a:cs typeface="+mn-lt"/>
              </a:rPr>
              <a:t> </a:t>
            </a:r>
            <a:r>
              <a:rPr lang="en-US" err="1">
                <a:ea typeface="Calibri"/>
                <a:cs typeface="+mn-lt"/>
              </a:rPr>
              <a:t>uma</a:t>
            </a:r>
            <a:r>
              <a:rPr lang="en-US">
                <a:ea typeface="Calibri"/>
                <a:cs typeface="+mn-lt"/>
              </a:rPr>
              <a:t> à </a:t>
            </a:r>
            <a:r>
              <a:rPr lang="en-US" err="1">
                <a:ea typeface="Calibri"/>
                <a:cs typeface="+mn-lt"/>
              </a:rPr>
              <a:t>outra</a:t>
            </a:r>
            <a:br>
              <a:rPr lang="en-US">
                <a:ea typeface="Calibri"/>
                <a:cs typeface="+mn-lt"/>
              </a:rPr>
            </a:br>
            <a:r>
              <a:rPr lang="en-US">
                <a:ea typeface="Calibri"/>
                <a:cs typeface="+mn-lt"/>
              </a:rPr>
              <a:t>2. </a:t>
            </a:r>
            <a:r>
              <a:rPr lang="en-US" err="1">
                <a:ea typeface="Calibri"/>
                <a:cs typeface="+mn-lt"/>
              </a:rPr>
              <a:t>Os</a:t>
            </a:r>
            <a:r>
              <a:rPr lang="en-US">
                <a:ea typeface="Calibri"/>
                <a:cs typeface="+mn-lt"/>
              </a:rPr>
              <a:t> KML's </a:t>
            </a:r>
            <a:r>
              <a:rPr lang="en-US" err="1">
                <a:ea typeface="Calibri"/>
                <a:cs typeface="+mn-lt"/>
              </a:rPr>
              <a:t>poderiam</a:t>
            </a:r>
            <a:r>
              <a:rPr lang="en-US">
                <a:ea typeface="Calibri"/>
                <a:cs typeface="+mn-lt"/>
              </a:rPr>
              <a:t> </a:t>
            </a:r>
            <a:r>
              <a:rPr lang="en-US" err="1">
                <a:ea typeface="Calibri"/>
                <a:cs typeface="+mn-lt"/>
              </a:rPr>
              <a:t>ou</a:t>
            </a:r>
            <a:r>
              <a:rPr lang="en-US">
                <a:ea typeface="Calibri"/>
                <a:cs typeface="+mn-lt"/>
              </a:rPr>
              <a:t> </a:t>
            </a:r>
            <a:r>
              <a:rPr lang="en-US" err="1">
                <a:ea typeface="Calibri"/>
                <a:cs typeface="+mn-lt"/>
              </a:rPr>
              <a:t>não</a:t>
            </a:r>
            <a:r>
              <a:rPr lang="en-US">
                <a:ea typeface="Calibri"/>
                <a:cs typeface="+mn-lt"/>
              </a:rPr>
              <a:t> </a:t>
            </a:r>
            <a:r>
              <a:rPr lang="en-US" err="1">
                <a:ea typeface="Calibri"/>
                <a:cs typeface="+mn-lt"/>
              </a:rPr>
              <a:t>conectar</a:t>
            </a:r>
            <a:r>
              <a:rPr lang="en-US">
                <a:ea typeface="Calibri"/>
                <a:cs typeface="+mn-lt"/>
              </a:rPr>
              <a:t> se um </a:t>
            </a:r>
            <a:r>
              <a:rPr lang="en-US" err="1">
                <a:ea typeface="Calibri"/>
                <a:cs typeface="+mn-lt"/>
              </a:rPr>
              <a:t>ao</a:t>
            </a:r>
            <a:r>
              <a:rPr lang="en-US">
                <a:ea typeface="Calibri"/>
                <a:cs typeface="+mn-lt"/>
              </a:rPr>
              <a:t> outro  </a:t>
            </a:r>
            <a:endParaRPr lang="en-US"/>
          </a:p>
          <a:p>
            <a:r>
              <a:rPr lang="en-US">
                <a:ea typeface="Calibri"/>
                <a:cs typeface="+mn-lt"/>
              </a:rPr>
              <a:t>3. O KML que </a:t>
            </a:r>
            <a:r>
              <a:rPr lang="en-US" err="1">
                <a:ea typeface="Calibri"/>
                <a:cs typeface="+mn-lt"/>
              </a:rPr>
              <a:t>quer</a:t>
            </a:r>
            <a:r>
              <a:rPr lang="en-US">
                <a:ea typeface="Calibri"/>
                <a:cs typeface="+mn-lt"/>
              </a:rPr>
              <a:t> </a:t>
            </a:r>
            <a:r>
              <a:rPr lang="en-US" err="1">
                <a:ea typeface="Calibri"/>
                <a:cs typeface="+mn-lt"/>
              </a:rPr>
              <a:t>realizar</a:t>
            </a:r>
            <a:r>
              <a:rPr lang="en-US">
                <a:ea typeface="Calibri"/>
                <a:cs typeface="+mn-lt"/>
              </a:rPr>
              <a:t> a </a:t>
            </a:r>
            <a:r>
              <a:rPr lang="en-US" err="1">
                <a:ea typeface="Calibri"/>
                <a:cs typeface="+mn-lt"/>
              </a:rPr>
              <a:t>troca</a:t>
            </a:r>
            <a:r>
              <a:rPr lang="en-US">
                <a:ea typeface="Calibri"/>
                <a:cs typeface="+mn-lt"/>
              </a:rPr>
              <a:t> </a:t>
            </a:r>
            <a:r>
              <a:rPr lang="en-US" err="1">
                <a:ea typeface="Calibri"/>
                <a:cs typeface="+mn-lt"/>
              </a:rPr>
              <a:t>iria</a:t>
            </a:r>
            <a:r>
              <a:rPr lang="en-US">
                <a:ea typeface="Calibri"/>
                <a:cs typeface="+mn-lt"/>
              </a:rPr>
              <a:t> </a:t>
            </a:r>
            <a:r>
              <a:rPr lang="en-US" err="1">
                <a:ea typeface="Calibri"/>
                <a:cs typeface="+mn-lt"/>
              </a:rPr>
              <a:t>começar</a:t>
            </a:r>
            <a:r>
              <a:rPr lang="en-US">
                <a:ea typeface="Calibri"/>
                <a:cs typeface="+mn-lt"/>
              </a:rPr>
              <a:t> </a:t>
            </a:r>
            <a:r>
              <a:rPr lang="en-US" err="1">
                <a:ea typeface="Calibri"/>
                <a:cs typeface="+mn-lt"/>
              </a:rPr>
              <a:t>por</a:t>
            </a:r>
            <a:r>
              <a:rPr lang="en-US">
                <a:ea typeface="Calibri"/>
                <a:cs typeface="+mn-lt"/>
              </a:rPr>
              <a:t> </a:t>
            </a:r>
            <a:r>
              <a:rPr lang="en-US" err="1">
                <a:ea typeface="Calibri"/>
                <a:cs typeface="+mn-lt"/>
              </a:rPr>
              <a:t>buscar</a:t>
            </a:r>
            <a:r>
              <a:rPr lang="en-US">
                <a:ea typeface="Calibri"/>
                <a:cs typeface="+mn-lt"/>
              </a:rPr>
              <a:t> </a:t>
            </a:r>
            <a:r>
              <a:rPr lang="en-US" err="1">
                <a:ea typeface="Calibri"/>
                <a:cs typeface="+mn-lt"/>
              </a:rPr>
              <a:t>chaves</a:t>
            </a:r>
            <a:r>
              <a:rPr lang="en-US">
                <a:ea typeface="Calibri"/>
                <a:cs typeface="+mn-lt"/>
              </a:rPr>
              <a:t> </a:t>
            </a:r>
            <a:r>
              <a:rPr lang="en-US" err="1">
                <a:ea typeface="Calibri"/>
                <a:cs typeface="+mn-lt"/>
              </a:rPr>
              <a:t>oblivias</a:t>
            </a:r>
            <a:r>
              <a:rPr lang="en-US">
                <a:ea typeface="Calibri"/>
                <a:cs typeface="+mn-lt"/>
              </a:rPr>
              <a:t> à </a:t>
            </a:r>
            <a:r>
              <a:rPr lang="en-US" err="1">
                <a:ea typeface="Calibri"/>
                <a:cs typeface="+mn-lt"/>
              </a:rPr>
              <a:t>sua</a:t>
            </a:r>
            <a:r>
              <a:rPr lang="en-US">
                <a:ea typeface="Calibri"/>
                <a:cs typeface="+mn-lt"/>
              </a:rPr>
              <a:t> base de dados</a:t>
            </a:r>
          </a:p>
          <a:p>
            <a:r>
              <a:rPr lang="en-US">
                <a:ea typeface="Calibri"/>
                <a:cs typeface="+mn-lt"/>
              </a:rPr>
              <a:t>4.</a:t>
            </a:r>
            <a:r>
              <a:rPr lang="en-US"/>
              <a:t> Se </a:t>
            </a:r>
            <a:r>
              <a:rPr lang="en-US" err="1"/>
              <a:t>os</a:t>
            </a:r>
            <a:r>
              <a:rPr lang="en-US"/>
              <a:t> KML's </a:t>
            </a:r>
            <a:r>
              <a:rPr lang="en-US" err="1"/>
              <a:t>tivessem</a:t>
            </a:r>
            <a:r>
              <a:rPr lang="en-US"/>
              <a:t> </a:t>
            </a:r>
            <a:r>
              <a:rPr lang="en-US" err="1"/>
              <a:t>conectados</a:t>
            </a:r>
            <a:r>
              <a:rPr lang="en-US"/>
              <a:t> </a:t>
            </a:r>
            <a:r>
              <a:rPr lang="en-US" err="1"/>
              <a:t>ocorreria</a:t>
            </a:r>
            <a:r>
              <a:rPr lang="en-US"/>
              <a:t> o Key Relay( </a:t>
            </a:r>
            <a:r>
              <a:rPr lang="en-US" err="1"/>
              <a:t>troca</a:t>
            </a:r>
            <a:r>
              <a:rPr lang="en-US"/>
              <a:t> de </a:t>
            </a:r>
            <a:r>
              <a:rPr lang="en-US" err="1"/>
              <a:t>chaves</a:t>
            </a:r>
            <a:r>
              <a:rPr lang="en-US"/>
              <a:t> e o One Time Pad)</a:t>
            </a:r>
            <a:endParaRPr lang="en-US">
              <a:ea typeface="Calibri"/>
              <a:cs typeface="Calibri"/>
            </a:endParaRPr>
          </a:p>
          <a:p>
            <a:r>
              <a:rPr lang="en-US">
                <a:ea typeface="Calibri"/>
                <a:cs typeface="+mn-lt"/>
              </a:rPr>
              <a:t>4. Se </a:t>
            </a:r>
            <a:r>
              <a:rPr lang="en-US" err="1">
                <a:ea typeface="Calibri"/>
                <a:cs typeface="+mn-lt"/>
              </a:rPr>
              <a:t>não</a:t>
            </a:r>
            <a:r>
              <a:rPr lang="en-US">
                <a:ea typeface="Calibri"/>
                <a:cs typeface="+mn-lt"/>
              </a:rPr>
              <a:t> as </a:t>
            </a:r>
            <a:r>
              <a:rPr lang="en-US" err="1">
                <a:ea typeface="Calibri"/>
                <a:cs typeface="+mn-lt"/>
              </a:rPr>
              <a:t>chaves</a:t>
            </a:r>
            <a:r>
              <a:rPr lang="en-US">
                <a:ea typeface="Calibri"/>
                <a:cs typeface="+mn-lt"/>
              </a:rPr>
              <a:t> </a:t>
            </a:r>
            <a:r>
              <a:rPr lang="en-US" err="1">
                <a:ea typeface="Calibri"/>
                <a:cs typeface="+mn-lt"/>
              </a:rPr>
              <a:t>seriam</a:t>
            </a:r>
            <a:r>
              <a:rPr lang="en-US">
                <a:ea typeface="Calibri"/>
                <a:cs typeface="+mn-lt"/>
              </a:rPr>
              <a:t> </a:t>
            </a:r>
            <a:r>
              <a:rPr lang="en-US" err="1">
                <a:ea typeface="Calibri"/>
                <a:cs typeface="+mn-lt"/>
              </a:rPr>
              <a:t>trocadas</a:t>
            </a:r>
            <a:r>
              <a:rPr lang="en-US">
                <a:ea typeface="Calibri"/>
                <a:cs typeface="+mn-lt"/>
              </a:rPr>
              <a:t> entre as Apps que </a:t>
            </a:r>
            <a:r>
              <a:rPr lang="en-US" err="1">
                <a:ea typeface="Calibri"/>
                <a:cs typeface="+mn-lt"/>
              </a:rPr>
              <a:t>por</a:t>
            </a:r>
            <a:r>
              <a:rPr lang="en-US">
                <a:ea typeface="Calibri"/>
                <a:cs typeface="+mn-lt"/>
              </a:rPr>
              <a:t> </a:t>
            </a:r>
            <a:r>
              <a:rPr lang="en-US" err="1">
                <a:ea typeface="Calibri"/>
                <a:cs typeface="+mn-lt"/>
              </a:rPr>
              <a:t>sua</a:t>
            </a:r>
            <a:r>
              <a:rPr lang="en-US">
                <a:ea typeface="Calibri"/>
                <a:cs typeface="+mn-lt"/>
              </a:rPr>
              <a:t> </a:t>
            </a:r>
            <a:r>
              <a:rPr lang="en-US" err="1">
                <a:ea typeface="Calibri"/>
                <a:cs typeface="+mn-lt"/>
              </a:rPr>
              <a:t>vez</a:t>
            </a:r>
            <a:r>
              <a:rPr lang="en-US">
                <a:ea typeface="Calibri"/>
                <a:cs typeface="+mn-lt"/>
              </a:rPr>
              <a:t> </a:t>
            </a:r>
            <a:r>
              <a:rPr lang="en-US" err="1">
                <a:ea typeface="Calibri"/>
                <a:cs typeface="+mn-lt"/>
              </a:rPr>
              <a:t>passariam</a:t>
            </a:r>
            <a:r>
              <a:rPr lang="en-US">
                <a:ea typeface="Calibri"/>
                <a:cs typeface="+mn-lt"/>
              </a:rPr>
              <a:t> para o KML </a:t>
            </a:r>
            <a:r>
              <a:rPr lang="en-US" err="1">
                <a:ea typeface="Calibri"/>
                <a:cs typeface="+mn-lt"/>
              </a:rPr>
              <a:t>especifico</a:t>
            </a:r>
            <a:r>
              <a:rPr lang="en-US">
                <a:ea typeface="Calibri"/>
                <a:cs typeface="+mn-lt"/>
              </a:rPr>
              <a:t> da App</a:t>
            </a:r>
          </a:p>
          <a:p>
            <a:r>
              <a:rPr lang="en-US">
                <a:ea typeface="Calibri"/>
                <a:cs typeface="+mn-lt"/>
              </a:rPr>
              <a:t>5. </a:t>
            </a:r>
            <a:r>
              <a:rPr lang="en-US" err="1">
                <a:ea typeface="Calibri"/>
                <a:cs typeface="+mn-lt"/>
              </a:rPr>
              <a:t>Após</a:t>
            </a:r>
            <a:r>
              <a:rPr lang="en-US">
                <a:ea typeface="Calibri"/>
                <a:cs typeface="+mn-lt"/>
              </a:rPr>
              <a:t> a </a:t>
            </a:r>
            <a:r>
              <a:rPr lang="en-US" err="1">
                <a:ea typeface="Calibri"/>
                <a:cs typeface="+mn-lt"/>
              </a:rPr>
              <a:t>passagem</a:t>
            </a:r>
            <a:r>
              <a:rPr lang="en-US">
                <a:ea typeface="Calibri"/>
                <a:cs typeface="+mn-lt"/>
              </a:rPr>
              <a:t> das </a:t>
            </a:r>
            <a:r>
              <a:rPr lang="en-US" err="1">
                <a:ea typeface="Calibri"/>
                <a:cs typeface="+mn-lt"/>
              </a:rPr>
              <a:t>chaves</a:t>
            </a:r>
            <a:r>
              <a:rPr lang="en-US">
                <a:ea typeface="Calibri"/>
                <a:cs typeface="+mn-lt"/>
              </a:rPr>
              <a:t> </a:t>
            </a:r>
            <a:r>
              <a:rPr lang="en-US" err="1">
                <a:ea typeface="Calibri"/>
                <a:cs typeface="+mn-lt"/>
              </a:rPr>
              <a:t>ter</a:t>
            </a:r>
            <a:r>
              <a:rPr lang="en-US">
                <a:ea typeface="Calibri"/>
                <a:cs typeface="+mn-lt"/>
              </a:rPr>
              <a:t> </a:t>
            </a:r>
            <a:r>
              <a:rPr lang="en-US" err="1">
                <a:ea typeface="Calibri"/>
                <a:cs typeface="+mn-lt"/>
              </a:rPr>
              <a:t>sido</a:t>
            </a:r>
            <a:r>
              <a:rPr lang="en-US">
                <a:ea typeface="Calibri"/>
                <a:cs typeface="+mn-lt"/>
              </a:rPr>
              <a:t> </a:t>
            </a:r>
            <a:r>
              <a:rPr lang="en-US" err="1">
                <a:ea typeface="Calibri"/>
                <a:cs typeface="+mn-lt"/>
              </a:rPr>
              <a:t>bem</a:t>
            </a:r>
            <a:r>
              <a:rPr lang="en-US">
                <a:ea typeface="Calibri"/>
                <a:cs typeface="+mn-lt"/>
              </a:rPr>
              <a:t> </a:t>
            </a:r>
            <a:r>
              <a:rPr lang="en-US" err="1">
                <a:ea typeface="Calibri"/>
                <a:cs typeface="+mn-lt"/>
              </a:rPr>
              <a:t>sucedida</a:t>
            </a:r>
            <a:r>
              <a:rPr lang="en-US">
                <a:ea typeface="Calibri"/>
                <a:cs typeface="+mn-lt"/>
              </a:rPr>
              <a:t> </a:t>
            </a:r>
            <a:r>
              <a:rPr lang="en-US" err="1">
                <a:ea typeface="Calibri"/>
                <a:cs typeface="+mn-lt"/>
              </a:rPr>
              <a:t>ocorreriam</a:t>
            </a:r>
            <a:r>
              <a:rPr lang="en-US">
                <a:ea typeface="Calibri"/>
                <a:cs typeface="+mn-lt"/>
              </a:rPr>
              <a:t> as </a:t>
            </a:r>
            <a:r>
              <a:rPr lang="en-US" err="1">
                <a:ea typeface="Calibri"/>
                <a:cs typeface="+mn-lt"/>
              </a:rPr>
              <a:t>trocas</a:t>
            </a:r>
            <a:r>
              <a:rPr lang="en-US">
                <a:ea typeface="Calibri"/>
                <a:cs typeface="+mn-lt"/>
              </a:rPr>
              <a:t> de </a:t>
            </a:r>
            <a:r>
              <a:rPr lang="en-US" err="1">
                <a:ea typeface="Calibri"/>
                <a:cs typeface="+mn-lt"/>
              </a:rPr>
              <a:t>informações</a:t>
            </a:r>
            <a:r>
              <a:rPr lang="en-US">
                <a:ea typeface="Calibri"/>
                <a:cs typeface="+mn-lt"/>
              </a:rPr>
              <a:t> </a:t>
            </a:r>
            <a:r>
              <a:rPr lang="en-US" err="1">
                <a:ea typeface="Calibri"/>
                <a:cs typeface="+mn-lt"/>
              </a:rPr>
              <a:t>genéticas</a:t>
            </a:r>
            <a:endParaRPr lang="en-US">
              <a:ea typeface="Calibri"/>
              <a:cs typeface="+mn-lt"/>
            </a:endParaRPr>
          </a:p>
          <a:p>
            <a:r>
              <a:rPr lang="en-US">
                <a:ea typeface="Calibri"/>
                <a:cs typeface="+mn-lt"/>
              </a:rPr>
              <a:t>entre as apps, </a:t>
            </a:r>
            <a:r>
              <a:rPr lang="en-US" err="1">
                <a:ea typeface="Calibri"/>
                <a:cs typeface="+mn-lt"/>
              </a:rPr>
              <a:t>onde</a:t>
            </a:r>
            <a:r>
              <a:rPr lang="en-US">
                <a:ea typeface="Calibri"/>
                <a:cs typeface="+mn-lt"/>
              </a:rPr>
              <a:t> as </a:t>
            </a:r>
            <a:r>
              <a:rPr lang="en-US" err="1">
                <a:ea typeface="Calibri"/>
                <a:cs typeface="+mn-lt"/>
              </a:rPr>
              <a:t>mesmas</a:t>
            </a:r>
            <a:r>
              <a:rPr lang="en-US">
                <a:ea typeface="Calibri"/>
                <a:cs typeface="+mn-lt"/>
              </a:rPr>
              <a:t> </a:t>
            </a:r>
            <a:r>
              <a:rPr lang="en-US" err="1">
                <a:ea typeface="Calibri"/>
                <a:cs typeface="+mn-lt"/>
              </a:rPr>
              <a:t>só</a:t>
            </a:r>
            <a:r>
              <a:rPr lang="en-US">
                <a:ea typeface="Calibri"/>
                <a:cs typeface="+mn-lt"/>
              </a:rPr>
              <a:t> </a:t>
            </a:r>
            <a:r>
              <a:rPr lang="en-US" err="1">
                <a:ea typeface="Calibri"/>
                <a:cs typeface="+mn-lt"/>
              </a:rPr>
              <a:t>poderiam</a:t>
            </a:r>
            <a:r>
              <a:rPr lang="en-US">
                <a:ea typeface="Calibri"/>
                <a:cs typeface="+mn-lt"/>
              </a:rPr>
              <a:t> ser </a:t>
            </a:r>
            <a:r>
              <a:rPr lang="en-US" err="1">
                <a:ea typeface="Calibri"/>
                <a:cs typeface="+mn-lt"/>
              </a:rPr>
              <a:t>usadas</a:t>
            </a:r>
            <a:r>
              <a:rPr lang="en-US">
                <a:ea typeface="Calibri"/>
                <a:cs typeface="+mn-lt"/>
              </a:rPr>
              <a:t> </a:t>
            </a:r>
            <a:r>
              <a:rPr lang="en-US" err="1">
                <a:ea typeface="Calibri"/>
                <a:cs typeface="+mn-lt"/>
              </a:rPr>
              <a:t>uma</a:t>
            </a:r>
            <a:r>
              <a:rPr lang="en-US">
                <a:ea typeface="Calibri"/>
                <a:cs typeface="+mn-lt"/>
              </a:rPr>
              <a:t> </a:t>
            </a:r>
            <a:r>
              <a:rPr lang="en-US" err="1">
                <a:ea typeface="Calibri"/>
                <a:cs typeface="+mn-lt"/>
              </a:rPr>
              <a:t>vez</a:t>
            </a:r>
            <a:r>
              <a:rPr lang="en-US">
                <a:ea typeface="Calibri"/>
                <a:cs typeface="+mn-lt"/>
              </a:rPr>
              <a:t>, para </a:t>
            </a:r>
            <a:r>
              <a:rPr lang="en-US" err="1">
                <a:ea typeface="Calibri"/>
                <a:cs typeface="+mn-lt"/>
              </a:rPr>
              <a:t>manter</a:t>
            </a:r>
            <a:r>
              <a:rPr lang="en-US">
                <a:ea typeface="Calibri"/>
                <a:cs typeface="+mn-lt"/>
              </a:rPr>
              <a:t> a </a:t>
            </a:r>
            <a:r>
              <a:rPr lang="en-US" err="1">
                <a:ea typeface="Calibri"/>
                <a:cs typeface="+mn-lt"/>
              </a:rPr>
              <a:t>privacidade</a:t>
            </a:r>
            <a:r>
              <a:rPr lang="en-US">
                <a:ea typeface="Calibri"/>
                <a:cs typeface="+mn-lt"/>
              </a:rPr>
              <a:t> das </a:t>
            </a:r>
            <a:r>
              <a:rPr lang="en-US" err="1">
                <a:ea typeface="Calibri"/>
                <a:cs typeface="+mn-lt"/>
              </a:rPr>
              <a:t>mesmas</a:t>
            </a:r>
          </a:p>
          <a:p>
            <a:endParaRPr lang="en-US">
              <a:ea typeface="Calibri"/>
              <a:cs typeface="+mn-lt"/>
            </a:endParaRPr>
          </a:p>
          <a:p>
            <a:r>
              <a:rPr lang="en-US">
                <a:ea typeface="Calibri"/>
                <a:cs typeface="Calibri"/>
              </a:rPr>
              <a:t>One Time Pad (</a:t>
            </a:r>
            <a:r>
              <a:rPr lang="en-US"/>
              <a:t>XOR entre a </a:t>
            </a:r>
            <a:r>
              <a:rPr lang="en-US" err="1"/>
              <a:t>chave</a:t>
            </a:r>
            <a:r>
              <a:rPr lang="en-US"/>
              <a:t> a ser </a:t>
            </a:r>
            <a:r>
              <a:rPr lang="en-US" err="1"/>
              <a:t>transportada</a:t>
            </a:r>
            <a:r>
              <a:rPr lang="en-US"/>
              <a:t> e a </a:t>
            </a:r>
            <a:r>
              <a:rPr lang="en-US" err="1"/>
              <a:t>chave</a:t>
            </a:r>
            <a:r>
              <a:rPr lang="en-US"/>
              <a:t> que ambos </a:t>
            </a:r>
            <a:r>
              <a:rPr lang="en-US" err="1"/>
              <a:t>os</a:t>
            </a:r>
            <a:r>
              <a:rPr lang="en-US"/>
              <a:t> KMSs </a:t>
            </a:r>
            <a:r>
              <a:rPr lang="en-US" err="1"/>
              <a:t>conhecem</a:t>
            </a:r>
            <a:r>
              <a:rPr lang="en-US"/>
              <a:t>)</a:t>
            </a:r>
            <a:endParaRPr lang="en-US">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rPr lang="en-US"/>
              <a:t>12</a:t>
            </a:fld>
            <a:endParaRPr lang="en-US"/>
          </a:p>
        </p:txBody>
      </p:sp>
    </p:spTree>
    <p:extLst>
      <p:ext uri="{BB962C8B-B14F-4D97-AF65-F5344CB8AC3E}">
        <p14:creationId xmlns:p14="http://schemas.microsoft.com/office/powerpoint/2010/main" val="5504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8C22DA26-846E-4487-AC25-A9B34541F8C0}" type="slidenum">
              <a:rPr lang="en-US"/>
              <a:t>13</a:t>
            </a:fld>
            <a:endParaRPr lang="en-US"/>
          </a:p>
        </p:txBody>
      </p:sp>
    </p:spTree>
    <p:extLst>
      <p:ext uri="{BB962C8B-B14F-4D97-AF65-F5344CB8AC3E}">
        <p14:creationId xmlns:p14="http://schemas.microsoft.com/office/powerpoint/2010/main" val="66787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0071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018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409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78249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908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9589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90525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54039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9156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83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7768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081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336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246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6602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230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799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2355738"/>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077F8-EEED-E3D0-7917-4FD851A81A0D}"/>
              </a:ext>
            </a:extLst>
          </p:cNvPr>
          <p:cNvSpPr>
            <a:spLocks noGrp="1"/>
          </p:cNvSpPr>
          <p:nvPr>
            <p:ph type="ctrTitle"/>
          </p:nvPr>
        </p:nvSpPr>
        <p:spPr>
          <a:xfrm>
            <a:off x="647654" y="1447800"/>
            <a:ext cx="5253468" cy="1058378"/>
          </a:xfrm>
        </p:spPr>
        <p:txBody>
          <a:bodyPr vert="horz" lIns="91440" tIns="45720" rIns="91440" bIns="45720" rtlCol="0" anchor="b">
            <a:normAutofit fontScale="90000"/>
          </a:bodyPr>
          <a:lstStyle/>
          <a:p>
            <a:r>
              <a:rPr lang="en-US"/>
              <a:t>Milestone 3</a:t>
            </a:r>
          </a:p>
        </p:txBody>
      </p:sp>
      <p:sp>
        <p:nvSpPr>
          <p:cNvPr id="4" name="TextBox 3">
            <a:extLst>
              <a:ext uri="{FF2B5EF4-FFF2-40B4-BE49-F238E27FC236}">
                <a16:creationId xmlns:a16="http://schemas.microsoft.com/office/drawing/2014/main" id="{4B93528D-C51E-30CF-749B-15EEEDAEEECE}"/>
              </a:ext>
            </a:extLst>
          </p:cNvPr>
          <p:cNvSpPr txBox="1"/>
          <p:nvPr/>
        </p:nvSpPr>
        <p:spPr>
          <a:xfrm>
            <a:off x="8748527" y="4814369"/>
            <a:ext cx="2597566" cy="14710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buClr>
                <a:schemeClr val="accent1"/>
              </a:buClr>
              <a:buSzPct val="80000"/>
            </a:pPr>
            <a:r>
              <a:rPr lang="en-US" sz="800" cap="all">
                <a:solidFill>
                  <a:schemeClr val="accent1"/>
                </a:solidFill>
                <a:latin typeface="+mj-lt"/>
                <a:ea typeface="+mj-ea"/>
                <a:cs typeface="+mj-cs"/>
              </a:rPr>
              <a:t>Guilherme Andrade  </a:t>
            </a:r>
          </a:p>
          <a:p>
            <a:pPr>
              <a:lnSpc>
                <a:spcPct val="90000"/>
              </a:lnSpc>
              <a:spcBef>
                <a:spcPts val="1000"/>
              </a:spcBef>
              <a:buClr>
                <a:schemeClr val="accent1"/>
              </a:buClr>
              <a:buSzPct val="80000"/>
            </a:pPr>
            <a:r>
              <a:rPr lang="en-US" sz="800" cap="all">
                <a:solidFill>
                  <a:schemeClr val="accent1"/>
                </a:solidFill>
                <a:latin typeface="+mj-lt"/>
                <a:ea typeface="+mj-ea"/>
                <a:cs typeface="+mj-cs"/>
              </a:rPr>
              <a:t>João Paulo Rodrigues</a:t>
            </a:r>
          </a:p>
          <a:p>
            <a:pPr>
              <a:lnSpc>
                <a:spcPct val="90000"/>
              </a:lnSpc>
              <a:spcBef>
                <a:spcPts val="1000"/>
              </a:spcBef>
              <a:buClr>
                <a:schemeClr val="accent1"/>
              </a:buClr>
              <a:buSzPct val="80000"/>
            </a:pPr>
            <a:r>
              <a:rPr lang="en-US" sz="800" cap="all">
                <a:solidFill>
                  <a:schemeClr val="accent1"/>
                </a:solidFill>
                <a:latin typeface="+mj-lt"/>
                <a:ea typeface="+mj-ea"/>
                <a:cs typeface="+mj-cs"/>
              </a:rPr>
              <a:t>André Miragaia</a:t>
            </a:r>
          </a:p>
          <a:p>
            <a:pPr>
              <a:lnSpc>
                <a:spcPct val="90000"/>
              </a:lnSpc>
              <a:spcBef>
                <a:spcPts val="1000"/>
              </a:spcBef>
              <a:buClr>
                <a:schemeClr val="accent1"/>
              </a:buClr>
              <a:buSzPct val="80000"/>
            </a:pPr>
            <a:r>
              <a:rPr lang="en-US" sz="800" cap="all">
                <a:solidFill>
                  <a:schemeClr val="accent1"/>
                </a:solidFill>
                <a:latin typeface="+mj-lt"/>
                <a:ea typeface="+mj-ea"/>
                <a:cs typeface="+mj-cs"/>
              </a:rPr>
              <a:t>Guilherme Duarte</a:t>
            </a:r>
          </a:p>
          <a:p>
            <a:pPr>
              <a:lnSpc>
                <a:spcPct val="90000"/>
              </a:lnSpc>
              <a:spcBef>
                <a:spcPts val="1000"/>
              </a:spcBef>
              <a:buClr>
                <a:schemeClr val="accent1"/>
              </a:buClr>
              <a:buSzPct val="80000"/>
            </a:pPr>
            <a:r>
              <a:rPr lang="en-US" sz="800" cap="all">
                <a:solidFill>
                  <a:schemeClr val="accent1"/>
                </a:solidFill>
                <a:latin typeface="+mj-lt"/>
                <a:ea typeface="+mj-ea"/>
                <a:cs typeface="+mj-cs"/>
              </a:rPr>
              <a:t>Patricia Cardoso</a:t>
            </a:r>
          </a:p>
          <a:p>
            <a:pPr>
              <a:lnSpc>
                <a:spcPct val="90000"/>
              </a:lnSpc>
              <a:spcBef>
                <a:spcPts val="1000"/>
              </a:spcBef>
              <a:buClr>
                <a:schemeClr val="accent1"/>
              </a:buClr>
              <a:buSzPct val="80000"/>
            </a:pPr>
            <a:r>
              <a:rPr lang="en-US" sz="800" cap="all">
                <a:solidFill>
                  <a:schemeClr val="accent1"/>
                </a:solidFill>
                <a:latin typeface="+mj-lt"/>
                <a:ea typeface="+mj-ea"/>
                <a:cs typeface="+mj-cs"/>
              </a:rPr>
              <a:t>Inês Santos </a:t>
            </a:r>
          </a:p>
        </p:txBody>
      </p:sp>
      <p:sp>
        <p:nvSpPr>
          <p:cNvPr id="34" name="Rectangle 33">
            <a:extLst>
              <a:ext uri="{FF2B5EF4-FFF2-40B4-BE49-F238E27FC236}">
                <a16:creationId xmlns:a16="http://schemas.microsoft.com/office/drawing/2014/main" id="{AA9FFBA2-F0B1-4379-BF93-5526B0B8F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DE797CC8-4175-4325-362D-F304394BBA8D}"/>
              </a:ext>
            </a:extLst>
          </p:cNvPr>
          <p:cNvSpPr txBox="1"/>
          <p:nvPr/>
        </p:nvSpPr>
        <p:spPr>
          <a:xfrm>
            <a:off x="360406" y="4820575"/>
            <a:ext cx="4166509" cy="14402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buClr>
                <a:schemeClr val="accent1"/>
              </a:buClr>
              <a:buSzPct val="80000"/>
              <a:buFont typeface="Arial" charset="2"/>
              <a:buChar char="•"/>
            </a:pPr>
            <a:r>
              <a:rPr lang="en-US">
                <a:latin typeface="+mj-lt"/>
                <a:ea typeface="+mj-ea"/>
                <a:cs typeface="+mj-cs"/>
              </a:rPr>
              <a:t> Supervisors:</a:t>
            </a:r>
            <a:endParaRPr lang="en-US">
              <a:ea typeface="+mj-ea"/>
              <a:cs typeface="+mj-cs"/>
            </a:endParaRPr>
          </a:p>
          <a:p>
            <a:pPr marL="285750" indent="-285750">
              <a:spcBef>
                <a:spcPts val="1000"/>
              </a:spcBef>
              <a:buClr>
                <a:schemeClr val="accent1"/>
              </a:buClr>
              <a:buSzPct val="80000"/>
              <a:buFont typeface="Arial" charset="2"/>
              <a:buChar char="•"/>
            </a:pPr>
            <a:r>
              <a:rPr lang="en-US">
                <a:latin typeface="+mj-lt"/>
                <a:ea typeface="+mj-ea"/>
                <a:cs typeface="+mj-cs"/>
              </a:rPr>
              <a:t>Armando Nolasco Pinto</a:t>
            </a:r>
          </a:p>
          <a:p>
            <a:pPr marL="285750" indent="-285750">
              <a:spcBef>
                <a:spcPts val="1000"/>
              </a:spcBef>
              <a:buClr>
                <a:schemeClr val="accent1"/>
              </a:buClr>
              <a:buSzPct val="80000"/>
              <a:buFont typeface="Arial"/>
              <a:buChar char="•"/>
            </a:pPr>
            <a:r>
              <a:rPr lang="en-US">
                <a:latin typeface="+mj-lt"/>
                <a:ea typeface="+mj-ea"/>
                <a:cs typeface="+mj-cs"/>
              </a:rPr>
              <a:t>Diogo Matos</a:t>
            </a:r>
          </a:p>
          <a:p>
            <a:pPr marL="285750" indent="-285750">
              <a:spcBef>
                <a:spcPts val="1000"/>
              </a:spcBef>
              <a:buClr>
                <a:schemeClr val="accent1"/>
              </a:buClr>
              <a:buSzPct val="80000"/>
              <a:buFont typeface="Arial" charset="2"/>
              <a:buChar char="•"/>
            </a:pPr>
            <a:endParaRPr lang="en-US">
              <a:latin typeface="+mj-lt"/>
              <a:ea typeface="+mj-ea"/>
              <a:cs typeface="+mj-cs"/>
            </a:endParaRPr>
          </a:p>
        </p:txBody>
      </p:sp>
      <p:sp>
        <p:nvSpPr>
          <p:cNvPr id="3" name="Subtítulo 2">
            <a:extLst>
              <a:ext uri="{FF2B5EF4-FFF2-40B4-BE49-F238E27FC236}">
                <a16:creationId xmlns:a16="http://schemas.microsoft.com/office/drawing/2014/main" id="{AA49CED2-A219-8C0B-6ADD-4E6F7B53F854}"/>
              </a:ext>
            </a:extLst>
          </p:cNvPr>
          <p:cNvSpPr>
            <a:spLocks/>
          </p:cNvSpPr>
          <p:nvPr/>
        </p:nvSpPr>
        <p:spPr>
          <a:xfrm>
            <a:off x="6093992" y="1909807"/>
            <a:ext cx="3308781" cy="2905763"/>
          </a:xfrm>
          <a:prstGeom prst="rect">
            <a:avLst/>
          </a:prstGeom>
        </p:spPr>
        <p:txBody>
          <a:bodyPr vert="horz" lIns="91440" tIns="45720" rIns="91440" bIns="45720" rtlCol="0" anchor="ctr">
            <a:normAutofit/>
          </a:bodyPr>
          <a:lstStyle/>
          <a:p>
            <a:pPr indent="-125730" defTabSz="251460">
              <a:spcAft>
                <a:spcPts val="600"/>
              </a:spcAft>
              <a:buFont typeface="Arial" panose="020B0604020202020204" pitchFamily="34" charset="0"/>
              <a:buChar char="•"/>
            </a:pPr>
            <a:r>
              <a:rPr lang="en-US" sz="990" kern="1200">
                <a:solidFill>
                  <a:srgbClr val="555555"/>
                </a:solidFill>
                <a:latin typeface="+mn-lt"/>
                <a:ea typeface="+mn-ea"/>
                <a:cs typeface="+mn-cs"/>
              </a:rPr>
              <a:t>Construction phase</a:t>
            </a:r>
          </a:p>
          <a:p>
            <a:pPr indent="-125730" defTabSz="251460">
              <a:spcAft>
                <a:spcPts val="600"/>
              </a:spcAft>
              <a:buFont typeface="Arial" panose="020B0604020202020204" pitchFamily="34" charset="0"/>
              <a:buChar char="•"/>
            </a:pPr>
            <a:r>
              <a:rPr lang="en-US" sz="990" kern="1200">
                <a:solidFill>
                  <a:srgbClr val="555555"/>
                </a:solidFill>
                <a:latin typeface="+mn-lt"/>
                <a:ea typeface="+mn-ea"/>
                <a:cs typeface="+mn-cs"/>
              </a:rPr>
              <a:t>Group 7 </a:t>
            </a:r>
          </a:p>
          <a:p>
            <a:pPr indent="-125730" defTabSz="251460">
              <a:spcAft>
                <a:spcPts val="600"/>
              </a:spcAft>
              <a:buFont typeface="Arial" panose="020B0604020202020204" pitchFamily="34" charset="0"/>
              <a:buChar char="•"/>
            </a:pPr>
            <a:r>
              <a:rPr lang="en-US" sz="990" kern="1200">
                <a:solidFill>
                  <a:srgbClr val="555555"/>
                </a:solidFill>
                <a:latin typeface="+mn-lt"/>
                <a:ea typeface="+mn-ea"/>
                <a:cs typeface="+mn-cs"/>
              </a:rPr>
              <a:t>Key Management System for a QKD Network</a:t>
            </a:r>
          </a:p>
          <a:p>
            <a:pPr indent="-125730" defTabSz="251460">
              <a:spcAft>
                <a:spcPts val="600"/>
              </a:spcAft>
              <a:buFont typeface="Arial" panose="020B0604020202020204" pitchFamily="34" charset="0"/>
              <a:buChar char="•"/>
            </a:pPr>
            <a:endParaRPr lang="en-US" sz="990" kern="1200">
              <a:solidFill>
                <a:srgbClr val="555555"/>
              </a:solidFill>
              <a:latin typeface="+mn-lt"/>
              <a:ea typeface="+mn-ea"/>
              <a:cs typeface="+mn-cs"/>
            </a:endParaRPr>
          </a:p>
          <a:p>
            <a:pPr indent="-228600">
              <a:spcAft>
                <a:spcPts val="600"/>
              </a:spcAft>
              <a:buFont typeface="Arial" panose="020B0604020202020204" pitchFamily="34" charset="0"/>
              <a:buChar char="•"/>
            </a:pPr>
            <a:endParaRPr lang="en-US" sz="1800">
              <a:solidFill>
                <a:schemeClr val="tx1"/>
              </a:solidFill>
            </a:endParaRPr>
          </a:p>
        </p:txBody>
      </p:sp>
      <p:sp>
        <p:nvSpPr>
          <p:cNvPr id="7" name="Slide Number Placeholder 3">
            <a:extLst>
              <a:ext uri="{FF2B5EF4-FFF2-40B4-BE49-F238E27FC236}">
                <a16:creationId xmlns:a16="http://schemas.microsoft.com/office/drawing/2014/main" id="{B231FE93-C957-AC99-DD0D-27181575819B}"/>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solidFill>
                  <a:srgbClr val="FFFFFF"/>
                </a:solidFill>
              </a:rPr>
              <a:t>1</a:t>
            </a:r>
          </a:p>
        </p:txBody>
      </p:sp>
    </p:spTree>
    <p:extLst>
      <p:ext uri="{BB962C8B-B14F-4D97-AF65-F5344CB8AC3E}">
        <p14:creationId xmlns:p14="http://schemas.microsoft.com/office/powerpoint/2010/main" val="12172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67393CB-DA58-BA10-AE50-26419697B483}"/>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a:t>Send Requests</a:t>
            </a:r>
          </a:p>
        </p:txBody>
      </p:sp>
      <p:sp>
        <p:nvSpPr>
          <p:cNvPr id="25"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9" name="Rectangle 28">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text&#10;&#10;Description automatically generated">
            <a:extLst>
              <a:ext uri="{FF2B5EF4-FFF2-40B4-BE49-F238E27FC236}">
                <a16:creationId xmlns:a16="http://schemas.microsoft.com/office/drawing/2014/main" id="{9F5DA9F7-953A-BE8F-DBBA-077C40A98A1B}"/>
              </a:ext>
            </a:extLst>
          </p:cNvPr>
          <p:cNvPicPr>
            <a:picLocks noChangeAspect="1"/>
          </p:cNvPicPr>
          <p:nvPr/>
        </p:nvPicPr>
        <p:blipFill>
          <a:blip r:embed="rId3"/>
          <a:stretch>
            <a:fillRect/>
          </a:stretch>
        </p:blipFill>
        <p:spPr>
          <a:xfrm>
            <a:off x="6146196" y="1402150"/>
            <a:ext cx="5449471" cy="967282"/>
          </a:xfrm>
          <a:prstGeom prst="rect">
            <a:avLst/>
          </a:prstGeom>
          <a:ln>
            <a:noFill/>
          </a:ln>
          <a:effectLst>
            <a:outerShdw blurRad="190500" algn="tl" rotWithShape="0">
              <a:srgbClr val="000000">
                <a:alpha val="70000"/>
              </a:srgbClr>
            </a:outerShdw>
          </a:effectLst>
        </p:spPr>
      </p:pic>
      <p:sp>
        <p:nvSpPr>
          <p:cNvPr id="31" name="Rectangle 30">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2">
            <a:extLst>
              <a:ext uri="{FF2B5EF4-FFF2-40B4-BE49-F238E27FC236}">
                <a16:creationId xmlns:a16="http://schemas.microsoft.com/office/drawing/2014/main" id="{991B5993-CB24-2642-E85D-5C1D5F2D7D3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9</a:t>
            </a:r>
          </a:p>
        </p:txBody>
      </p:sp>
      <p:sp>
        <p:nvSpPr>
          <p:cNvPr id="3" name="TextBox 2">
            <a:extLst>
              <a:ext uri="{FF2B5EF4-FFF2-40B4-BE49-F238E27FC236}">
                <a16:creationId xmlns:a16="http://schemas.microsoft.com/office/drawing/2014/main" id="{8B48D5D2-BCF7-1AEC-F0C9-4A2717C449C0}"/>
              </a:ext>
            </a:extLst>
          </p:cNvPr>
          <p:cNvSpPr txBox="1"/>
          <p:nvPr/>
        </p:nvSpPr>
        <p:spPr>
          <a:xfrm>
            <a:off x="646113" y="2052918"/>
            <a:ext cx="4165146" cy="41954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buClr>
                <a:schemeClr val="accent1"/>
              </a:buClr>
              <a:buSzPct val="80000"/>
            </a:pPr>
            <a:r>
              <a:rPr lang="en-US">
                <a:latin typeface="+mj-lt"/>
                <a:ea typeface="+mj-ea"/>
                <a:cs typeface="+mj-cs"/>
              </a:rPr>
              <a:t>The App Client is responsible for sending the needed requests for the App Server to Get the Keys:</a:t>
            </a:r>
            <a:endParaRPr lang="en-US">
              <a:ea typeface="+mj-ea"/>
              <a:cs typeface="+mj-cs"/>
            </a:endParaRPr>
          </a:p>
          <a:p>
            <a:pPr>
              <a:spcBef>
                <a:spcPts val="1000"/>
              </a:spcBef>
              <a:buClr>
                <a:schemeClr val="accent1"/>
              </a:buClr>
              <a:buSzPct val="80000"/>
              <a:buAutoNum type="arabicPeriod"/>
            </a:pPr>
            <a:endParaRPr lang="en-US">
              <a:latin typeface="+mj-lt"/>
              <a:ea typeface="+mj-ea"/>
              <a:cs typeface="+mj-cs"/>
            </a:endParaRPr>
          </a:p>
          <a:p>
            <a:pPr marL="342900" indent="-342900">
              <a:spcBef>
                <a:spcPts val="1000"/>
              </a:spcBef>
              <a:buClr>
                <a:schemeClr val="accent1"/>
              </a:buClr>
              <a:buSzPct val="80000"/>
              <a:buAutoNum type="arabicPeriod"/>
            </a:pPr>
            <a:r>
              <a:rPr lang="en-US">
                <a:latin typeface="+mj-lt"/>
                <a:ea typeface="+mj-ea"/>
                <a:cs typeface="+mj-cs"/>
              </a:rPr>
              <a:t>OPEN_CONNECT: Establish the client-server connection</a:t>
            </a:r>
          </a:p>
          <a:p>
            <a:pPr marL="342900" indent="-342900">
              <a:spcBef>
                <a:spcPts val="1000"/>
              </a:spcBef>
              <a:buClr>
                <a:schemeClr val="accent1"/>
              </a:buClr>
              <a:buSzPct val="80000"/>
              <a:buAutoNum type="arabicPeriod"/>
            </a:pPr>
            <a:r>
              <a:rPr lang="en-US">
                <a:latin typeface="+mj-lt"/>
                <a:ea typeface="+mj-ea"/>
                <a:cs typeface="+mj-cs"/>
              </a:rPr>
              <a:t>GET_KEY: Request the chosen number of keys from the server</a:t>
            </a:r>
          </a:p>
          <a:p>
            <a:pPr marL="342900" indent="-342900">
              <a:spcBef>
                <a:spcPts val="1000"/>
              </a:spcBef>
              <a:buClr>
                <a:schemeClr val="accent1"/>
              </a:buClr>
              <a:buSzPct val="80000"/>
              <a:buAutoNum type="arabicPeriod"/>
            </a:pPr>
            <a:r>
              <a:rPr lang="en-US">
                <a:latin typeface="+mj-lt"/>
                <a:ea typeface="+mj-ea"/>
                <a:cs typeface="+mj-cs"/>
              </a:rPr>
              <a:t>CLOSE: Shutdown the client-server connection and key stream</a:t>
            </a:r>
            <a:br>
              <a:rPr lang="en-US">
                <a:latin typeface="+mj-lt"/>
                <a:ea typeface="+mj-ea"/>
                <a:cs typeface="+mj-cs"/>
              </a:rPr>
            </a:br>
            <a:r>
              <a:rPr lang="en-US">
                <a:latin typeface="+mj-lt"/>
                <a:ea typeface="+mj-ea"/>
                <a:cs typeface="+mj-cs"/>
              </a:rPr>
              <a:t> </a:t>
            </a:r>
          </a:p>
        </p:txBody>
      </p:sp>
      <p:pic>
        <p:nvPicPr>
          <p:cNvPr id="7" name="Content Placeholder 3" descr="A screenshot of a computer screen&#10;&#10;Description automatically generated">
            <a:extLst>
              <a:ext uri="{FF2B5EF4-FFF2-40B4-BE49-F238E27FC236}">
                <a16:creationId xmlns:a16="http://schemas.microsoft.com/office/drawing/2014/main" id="{873384C2-B1F2-EB03-1EF7-1AD8973414D7}"/>
              </a:ext>
            </a:extLst>
          </p:cNvPr>
          <p:cNvPicPr>
            <a:picLocks noGrp="1" noChangeAspect="1"/>
          </p:cNvPicPr>
          <p:nvPr>
            <p:ph idx="1"/>
          </p:nvPr>
        </p:nvPicPr>
        <p:blipFill>
          <a:blip r:embed="rId4"/>
          <a:stretch>
            <a:fillRect/>
          </a:stretch>
        </p:blipFill>
        <p:spPr>
          <a:xfrm>
            <a:off x="6957351" y="2617010"/>
            <a:ext cx="3767977" cy="38015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206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BE73F7-A050-D427-CE24-2DFA5885A8B2}"/>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Export the Keys from a Key Buffer</a:t>
            </a:r>
          </a:p>
        </p:txBody>
      </p:sp>
      <p:sp>
        <p:nvSpPr>
          <p:cNvPr id="10" name="TextBox 9">
            <a:extLst>
              <a:ext uri="{FF2B5EF4-FFF2-40B4-BE49-F238E27FC236}">
                <a16:creationId xmlns:a16="http://schemas.microsoft.com/office/drawing/2014/main" id="{3F6C3D3B-BD07-3129-930B-CC7CF63D03A7}"/>
              </a:ext>
            </a:extLst>
          </p:cNvPr>
          <p:cNvSpPr txBox="1"/>
          <p:nvPr/>
        </p:nvSpPr>
        <p:spPr>
          <a:xfrm>
            <a:off x="648931" y="2438400"/>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Bef>
                <a:spcPts val="1000"/>
              </a:spcBef>
              <a:buClr>
                <a:schemeClr val="accent1"/>
              </a:buClr>
              <a:buSzPct val="80000"/>
              <a:buFont typeface="Arial"/>
              <a:buChar char="•"/>
            </a:pPr>
            <a:r>
              <a:rPr lang="en-US" sz="1700" dirty="0">
                <a:latin typeface="+mj-lt"/>
                <a:ea typeface="+mj-ea"/>
                <a:cs typeface="+mj-cs"/>
              </a:rPr>
              <a:t>After the Client sent a GET_KEY, the Server is going to send the keys in a Key Buffer, inside multiple GET_KEY_RESPONSE messages</a:t>
            </a:r>
            <a:endParaRPr lang="en-US" dirty="0">
              <a:ea typeface="+mj-ea"/>
              <a:cs typeface="+mj-cs"/>
            </a:endParaRPr>
          </a:p>
          <a:p>
            <a:pPr>
              <a:lnSpc>
                <a:spcPct val="90000"/>
              </a:lnSpc>
              <a:spcBef>
                <a:spcPts val="1000"/>
              </a:spcBef>
              <a:buClr>
                <a:schemeClr val="accent1"/>
              </a:buClr>
              <a:buSzPct val="80000"/>
              <a:buFont typeface="Arial" charset="2"/>
              <a:buChar char="•"/>
            </a:pPr>
            <a:endParaRPr lang="en-US" sz="1700">
              <a:latin typeface="+mj-lt"/>
              <a:ea typeface="+mj-ea"/>
              <a:cs typeface="+mj-cs"/>
            </a:endParaRPr>
          </a:p>
          <a:p>
            <a:pPr marL="285750" indent="-285750">
              <a:lnSpc>
                <a:spcPct val="90000"/>
              </a:lnSpc>
              <a:spcBef>
                <a:spcPts val="1000"/>
              </a:spcBef>
              <a:buClr>
                <a:schemeClr val="accent1"/>
              </a:buClr>
              <a:buSzPct val="80000"/>
              <a:buFont typeface="Arial" charset="2"/>
              <a:buChar char="•"/>
            </a:pPr>
            <a:r>
              <a:rPr lang="en-US" sz="1700" dirty="0">
                <a:latin typeface="+mj-lt"/>
                <a:ea typeface="+mj-ea"/>
                <a:cs typeface="+mj-cs"/>
              </a:rPr>
              <a:t>Then, the Client is going to take the keys from the Key Buffer</a:t>
            </a:r>
          </a:p>
          <a:p>
            <a:pPr>
              <a:lnSpc>
                <a:spcPct val="90000"/>
              </a:lnSpc>
              <a:spcBef>
                <a:spcPts val="1000"/>
              </a:spcBef>
              <a:buClr>
                <a:schemeClr val="accent1"/>
              </a:buClr>
              <a:buSzPct val="80000"/>
              <a:buFont typeface="Arial" charset="2"/>
              <a:buChar char="•"/>
            </a:pPr>
            <a:endParaRPr lang="en-US" sz="1700">
              <a:latin typeface="+mj-lt"/>
              <a:ea typeface="+mj-ea"/>
              <a:cs typeface="+mj-cs"/>
            </a:endParaRPr>
          </a:p>
          <a:p>
            <a:pPr marL="342900" indent="-342900">
              <a:lnSpc>
                <a:spcPct val="90000"/>
              </a:lnSpc>
              <a:spcBef>
                <a:spcPts val="1000"/>
              </a:spcBef>
              <a:buClr>
                <a:schemeClr val="accent1"/>
              </a:buClr>
              <a:buSzPct val="80000"/>
              <a:buFont typeface="Arial" charset="2"/>
              <a:buChar char="•"/>
            </a:pPr>
            <a:r>
              <a:rPr lang="en-US" sz="1700" dirty="0">
                <a:latin typeface="+mj-lt"/>
                <a:ea typeface="+mj-ea"/>
                <a:cs typeface="+mj-cs"/>
              </a:rPr>
              <a:t>With the keys received, the app client is going to start to put the keys in a clean file</a:t>
            </a:r>
            <a:br>
              <a:rPr lang="en-US" sz="1700" dirty="0">
                <a:latin typeface="+mj-lt"/>
                <a:ea typeface="+mj-ea"/>
                <a:cs typeface="+mj-cs"/>
              </a:rPr>
            </a:br>
            <a:r>
              <a:rPr lang="en-US" sz="1700" dirty="0">
                <a:latin typeface="+mj-lt"/>
                <a:ea typeface="+mj-ea"/>
                <a:cs typeface="+mj-cs"/>
              </a:rPr>
              <a:t> </a:t>
            </a:r>
          </a:p>
        </p:txBody>
      </p:sp>
      <p:sp>
        <p:nvSpPr>
          <p:cNvPr id="15"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Picture 2" descr="A blue cylinder with a key and a blue cylinder with a yellow key&#10;&#10;Description automatically generated">
            <a:extLst>
              <a:ext uri="{FF2B5EF4-FFF2-40B4-BE49-F238E27FC236}">
                <a16:creationId xmlns:a16="http://schemas.microsoft.com/office/drawing/2014/main" id="{6C89F066-E273-CEDE-4B2B-B6D883D38C45}"/>
              </a:ext>
            </a:extLst>
          </p:cNvPr>
          <p:cNvPicPr>
            <a:picLocks noChangeAspect="1"/>
          </p:cNvPicPr>
          <p:nvPr/>
        </p:nvPicPr>
        <p:blipFill>
          <a:blip r:embed="rId3"/>
          <a:stretch>
            <a:fillRect/>
          </a:stretch>
        </p:blipFill>
        <p:spPr>
          <a:xfrm>
            <a:off x="6093992" y="2304959"/>
            <a:ext cx="5449889" cy="2248078"/>
          </a:xfrm>
          <a:prstGeom prst="rect">
            <a:avLst/>
          </a:prstGeom>
          <a:ln>
            <a:noFill/>
          </a:ln>
          <a:effectLst>
            <a:outerShdw blurRad="190500" algn="tl" rotWithShape="0">
              <a:srgbClr val="000000">
                <a:alpha val="70000"/>
              </a:srgbClr>
            </a:outerShdw>
          </a:effectLst>
        </p:spPr>
      </p:pic>
      <p:sp>
        <p:nvSpPr>
          <p:cNvPr id="21" name="Rectangle 20">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Slide Number Placeholder 2">
            <a:extLst>
              <a:ext uri="{FF2B5EF4-FFF2-40B4-BE49-F238E27FC236}">
                <a16:creationId xmlns:a16="http://schemas.microsoft.com/office/drawing/2014/main" id="{D773CAB7-932B-0C9C-E03C-B1DF7D91221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10</a:t>
            </a:r>
          </a:p>
        </p:txBody>
      </p:sp>
    </p:spTree>
    <p:extLst>
      <p:ext uri="{BB962C8B-B14F-4D97-AF65-F5344CB8AC3E}">
        <p14:creationId xmlns:p14="http://schemas.microsoft.com/office/powerpoint/2010/main" val="422039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57A5-FD3E-945A-1025-6445E4AF9734}"/>
              </a:ext>
            </a:extLst>
          </p:cNvPr>
          <p:cNvSpPr>
            <a:spLocks noGrp="1"/>
          </p:cNvSpPr>
          <p:nvPr>
            <p:ph type="title"/>
          </p:nvPr>
        </p:nvSpPr>
        <p:spPr>
          <a:xfrm>
            <a:off x="648931" y="629266"/>
            <a:ext cx="4166510" cy="1622321"/>
          </a:xfrm>
        </p:spPr>
        <p:txBody>
          <a:bodyPr>
            <a:normAutofit/>
          </a:bodyPr>
          <a:lstStyle/>
          <a:p>
            <a:pPr>
              <a:lnSpc>
                <a:spcPct val="90000"/>
              </a:lnSpc>
            </a:pPr>
            <a:r>
              <a:rPr lang="en-US" sz="3600"/>
              <a:t>Save the Keys Exported on a File</a:t>
            </a:r>
          </a:p>
        </p:txBody>
      </p:sp>
      <p:sp>
        <p:nvSpPr>
          <p:cNvPr id="9" name="Content Placeholder 8">
            <a:extLst>
              <a:ext uri="{FF2B5EF4-FFF2-40B4-BE49-F238E27FC236}">
                <a16:creationId xmlns:a16="http://schemas.microsoft.com/office/drawing/2014/main" id="{65B94AE2-C513-10F8-FA67-69954F2D0372}"/>
              </a:ext>
            </a:extLst>
          </p:cNvPr>
          <p:cNvSpPr>
            <a:spLocks noGrp="1"/>
          </p:cNvSpPr>
          <p:nvPr>
            <p:ph idx="1"/>
          </p:nvPr>
        </p:nvSpPr>
        <p:spPr>
          <a:xfrm>
            <a:off x="648931" y="2438400"/>
            <a:ext cx="4166509" cy="3785419"/>
          </a:xfrm>
        </p:spPr>
        <p:txBody>
          <a:bodyPr vert="horz" lIns="91440" tIns="45720" rIns="91440" bIns="45720" rtlCol="0" anchor="t">
            <a:normAutofit/>
          </a:bodyPr>
          <a:lstStyle/>
          <a:p>
            <a:pPr>
              <a:buFont typeface="Arial" charset="2"/>
              <a:buChar char="•"/>
            </a:pPr>
            <a:r>
              <a:rPr lang="en-US"/>
              <a:t>After the keys being taken from the key buffer, the app client is going to send the keys to a binary signal</a:t>
            </a:r>
          </a:p>
          <a:p>
            <a:pPr>
              <a:buFont typeface="Arial" charset="2"/>
              <a:buChar char="•"/>
            </a:pPr>
            <a:r>
              <a:rPr lang="en-US"/>
              <a:t>That signal is going to be sent to the Save Ascii block</a:t>
            </a:r>
          </a:p>
          <a:p>
            <a:pPr>
              <a:buFont typeface="Arial" charset="2"/>
              <a:buChar char="•"/>
            </a:pPr>
            <a:r>
              <a:rPr lang="en-US"/>
              <a:t>Then the Save Ascii is going to save the keys sent on the signal to a file</a:t>
            </a:r>
          </a:p>
        </p:txBody>
      </p:sp>
      <p:sp>
        <p:nvSpPr>
          <p:cNvPr id="1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Slide Number Placeholder 3">
            <a:extLst>
              <a:ext uri="{FF2B5EF4-FFF2-40B4-BE49-F238E27FC236}">
                <a16:creationId xmlns:a16="http://schemas.microsoft.com/office/drawing/2014/main" id="{F46159DF-E3CC-C585-C755-2B35CE27F1AE}"/>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t>11</a:t>
            </a:r>
          </a:p>
        </p:txBody>
      </p:sp>
      <p:pic>
        <p:nvPicPr>
          <p:cNvPr id="5" name="Content Placeholder 4" descr="A diagram of a key butter&#10;&#10;Description automatically generated">
            <a:extLst>
              <a:ext uri="{FF2B5EF4-FFF2-40B4-BE49-F238E27FC236}">
                <a16:creationId xmlns:a16="http://schemas.microsoft.com/office/drawing/2014/main" id="{0267C475-6FEB-2409-C118-FD676126A45E}"/>
              </a:ext>
            </a:extLst>
          </p:cNvPr>
          <p:cNvPicPr>
            <a:picLocks noChangeAspect="1"/>
          </p:cNvPicPr>
          <p:nvPr/>
        </p:nvPicPr>
        <p:blipFill>
          <a:blip r:embed="rId3"/>
          <a:stretch>
            <a:fillRect/>
          </a:stretch>
        </p:blipFill>
        <p:spPr>
          <a:xfrm>
            <a:off x="6130982" y="1821713"/>
            <a:ext cx="5449889" cy="3569676"/>
          </a:xfrm>
          <a:prstGeom prst="rect">
            <a:avLst/>
          </a:prstGeom>
          <a:ln>
            <a:noFill/>
          </a:ln>
          <a:effectLst>
            <a:outerShdw blurRad="190500" algn="tl" rotWithShape="0">
              <a:srgbClr val="000000">
                <a:alpha val="70000"/>
              </a:srgbClr>
            </a:outerShdw>
          </a:effectLst>
        </p:spPr>
      </p:pic>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2">
            <a:extLst>
              <a:ext uri="{FF2B5EF4-FFF2-40B4-BE49-F238E27FC236}">
                <a16:creationId xmlns:a16="http://schemas.microsoft.com/office/drawing/2014/main" id="{11951F88-72B6-CC53-8CA7-2285F7171FB6}"/>
              </a:ext>
            </a:extLst>
          </p:cNvPr>
          <p:cNvSpPr txBox="1">
            <a:spLocks/>
          </p:cNvSpPr>
          <p:nvPr/>
        </p:nvSpPr>
        <p:spPr>
          <a:xfrm>
            <a:off x="10364377" y="344556"/>
            <a:ext cx="838199" cy="767687"/>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r>
              <a:rPr lang="en-US"/>
              <a:t>11</a:t>
            </a:r>
          </a:p>
        </p:txBody>
      </p:sp>
    </p:spTree>
    <p:extLst>
      <p:ext uri="{BB962C8B-B14F-4D97-AF65-F5344CB8AC3E}">
        <p14:creationId xmlns:p14="http://schemas.microsoft.com/office/powerpoint/2010/main" val="103102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5563-7330-BDF2-795C-85E06858D121}"/>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a:t>App Server</a:t>
            </a:r>
          </a:p>
        </p:txBody>
      </p:sp>
      <p:sp>
        <p:nvSpPr>
          <p:cNvPr id="1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Picture 6" descr="A diagram of a server&#10;&#10;Description automatically generated">
            <a:extLst>
              <a:ext uri="{FF2B5EF4-FFF2-40B4-BE49-F238E27FC236}">
                <a16:creationId xmlns:a16="http://schemas.microsoft.com/office/drawing/2014/main" id="{46420559-BE09-5217-D562-7362154DA89E}"/>
              </a:ext>
            </a:extLst>
          </p:cNvPr>
          <p:cNvPicPr>
            <a:picLocks noChangeAspect="1"/>
          </p:cNvPicPr>
          <p:nvPr/>
        </p:nvPicPr>
        <p:blipFill>
          <a:blip r:embed="rId4"/>
          <a:stretch>
            <a:fillRect/>
          </a:stretch>
        </p:blipFill>
        <p:spPr>
          <a:xfrm>
            <a:off x="6093992" y="1438095"/>
            <a:ext cx="5449889" cy="4455284"/>
          </a:xfrm>
          <a:prstGeom prst="rect">
            <a:avLst/>
          </a:prstGeom>
          <a:ln>
            <a:noFill/>
          </a:ln>
          <a:effectLst>
            <a:outerShdw blurRad="190500" algn="tl" rotWithShape="0">
              <a:srgbClr val="000000">
                <a:alpha val="70000"/>
              </a:srgbClr>
            </a:outerShdw>
          </a:effectLst>
        </p:spPr>
      </p:pic>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2">
            <a:extLst>
              <a:ext uri="{FF2B5EF4-FFF2-40B4-BE49-F238E27FC236}">
                <a16:creationId xmlns:a16="http://schemas.microsoft.com/office/drawing/2014/main" id="{3ECE713C-CE8F-5788-5667-9093A038447A}"/>
              </a:ext>
            </a:extLst>
          </p:cNvPr>
          <p:cNvSpPr>
            <a:spLocks noGrp="1"/>
          </p:cNvSpPr>
          <p:nvPr>
            <p:ph idx="1"/>
          </p:nvPr>
        </p:nvSpPr>
        <p:spPr>
          <a:xfrm>
            <a:off x="648931" y="1751527"/>
            <a:ext cx="4166509" cy="3785419"/>
          </a:xfrm>
        </p:spPr>
        <p:txBody>
          <a:bodyPr vert="horz" lIns="91440" tIns="45720" rIns="91440" bIns="45720" rtlCol="0" anchor="t">
            <a:normAutofit lnSpcReduction="10000"/>
          </a:bodyPr>
          <a:lstStyle/>
          <a:p>
            <a:pPr>
              <a:lnSpc>
                <a:spcPct val="90000"/>
              </a:lnSpc>
              <a:buFont typeface="Arial" charset="2"/>
              <a:buChar char="•"/>
            </a:pPr>
            <a:r>
              <a:rPr lang="en" sz="1400">
                <a:ea typeface="+mn-lt"/>
                <a:cs typeface="+mn-lt"/>
              </a:rPr>
              <a:t>The server application currently uses 4 implemented blocks that are: </a:t>
            </a:r>
            <a:endParaRPr lang="en-US" sz="1400">
              <a:ea typeface="+mn-lt"/>
              <a:cs typeface="+mn-lt"/>
            </a:endParaRPr>
          </a:p>
          <a:p>
            <a:pPr>
              <a:lnSpc>
                <a:spcPct val="90000"/>
              </a:lnSpc>
              <a:buFont typeface="Arial" charset="2"/>
              <a:buChar char="•"/>
            </a:pPr>
            <a:r>
              <a:rPr lang="en" sz="1400" b="1">
                <a:ea typeface="+mn-lt"/>
                <a:cs typeface="+mn-lt"/>
              </a:rPr>
              <a:t>Message Handler</a:t>
            </a:r>
            <a:r>
              <a:rPr lang="en" sz="1400">
                <a:ea typeface="+mn-lt"/>
                <a:cs typeface="+mn-lt"/>
              </a:rPr>
              <a:t>: acts as a network switch, receiving messages from possibly, multiple signals and route them to other multiple signals, it needs to have a method of determine the correct output signal</a:t>
            </a:r>
            <a:endParaRPr lang="en-US" sz="1400">
              <a:ea typeface="+mn-lt"/>
              <a:cs typeface="+mn-lt"/>
            </a:endParaRPr>
          </a:p>
          <a:p>
            <a:pPr>
              <a:lnSpc>
                <a:spcPct val="90000"/>
              </a:lnSpc>
              <a:buFont typeface="Arial" charset="2"/>
              <a:buChar char="•"/>
            </a:pPr>
            <a:r>
              <a:rPr lang="en" sz="1400" b="1">
                <a:ea typeface="+mn-lt"/>
                <a:cs typeface="+mn-lt"/>
              </a:rPr>
              <a:t>Receive Etsi004</a:t>
            </a:r>
            <a:r>
              <a:rPr lang="en" sz="1400">
                <a:ea typeface="+mn-lt"/>
                <a:cs typeface="+mn-lt"/>
              </a:rPr>
              <a:t>: so that we can exchange messages through the Etsi 004 interface</a:t>
            </a:r>
            <a:endParaRPr lang="en-US" sz="1400">
              <a:ea typeface="+mn-lt"/>
              <a:cs typeface="+mn-lt"/>
            </a:endParaRPr>
          </a:p>
          <a:p>
            <a:pPr>
              <a:lnSpc>
                <a:spcPct val="90000"/>
              </a:lnSpc>
              <a:buFont typeface="Arial" charset="2"/>
              <a:buChar char="•"/>
            </a:pPr>
            <a:r>
              <a:rPr lang="en" sz="1400" b="1">
                <a:ea typeface="+mn-lt"/>
                <a:cs typeface="+mn-lt"/>
              </a:rPr>
              <a:t>Ip Tunnel</a:t>
            </a:r>
            <a:r>
              <a:rPr lang="en" sz="1400">
                <a:ea typeface="+mn-lt"/>
                <a:cs typeface="+mn-lt"/>
              </a:rPr>
              <a:t>: which is used to create a secure and private connection through a public network and </a:t>
            </a:r>
            <a:endParaRPr lang="en-US" sz="1400">
              <a:ea typeface="+mn-lt"/>
              <a:cs typeface="+mn-lt"/>
            </a:endParaRPr>
          </a:p>
          <a:p>
            <a:pPr>
              <a:lnSpc>
                <a:spcPct val="90000"/>
              </a:lnSpc>
              <a:buFont typeface="Arial" charset="2"/>
              <a:buChar char="•"/>
            </a:pPr>
            <a:r>
              <a:rPr lang="en" sz="1400" b="1">
                <a:ea typeface="+mn-lt"/>
                <a:cs typeface="+mn-lt"/>
              </a:rPr>
              <a:t>Load Ascii</a:t>
            </a:r>
            <a:r>
              <a:rPr lang="en" sz="1400">
                <a:ea typeface="+mn-lt"/>
                <a:cs typeface="+mn-lt"/>
              </a:rPr>
              <a:t>: so that we can read the keys from the files that the reconciliation app generated</a:t>
            </a:r>
            <a:endParaRPr lang="en-US" sz="1400"/>
          </a:p>
        </p:txBody>
      </p:sp>
      <p:sp>
        <p:nvSpPr>
          <p:cNvPr id="6" name="Slide Number Placeholder 2">
            <a:extLst>
              <a:ext uri="{FF2B5EF4-FFF2-40B4-BE49-F238E27FC236}">
                <a16:creationId xmlns:a16="http://schemas.microsoft.com/office/drawing/2014/main" id="{A5715860-C544-A970-2A08-9BB2C2010FD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8</a:t>
            </a:r>
          </a:p>
        </p:txBody>
      </p:sp>
    </p:spTree>
    <p:extLst>
      <p:ext uri="{BB962C8B-B14F-4D97-AF65-F5344CB8AC3E}">
        <p14:creationId xmlns:p14="http://schemas.microsoft.com/office/powerpoint/2010/main" val="151753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5563-7330-BDF2-795C-85E06858D121}"/>
              </a:ext>
            </a:extLst>
          </p:cNvPr>
          <p:cNvSpPr>
            <a:spLocks noGrp="1"/>
          </p:cNvSpPr>
          <p:nvPr>
            <p:ph type="title"/>
          </p:nvPr>
        </p:nvSpPr>
        <p:spPr>
          <a:xfrm>
            <a:off x="479375" y="324565"/>
            <a:ext cx="9905998" cy="1478570"/>
          </a:xfrm>
        </p:spPr>
        <p:txBody>
          <a:bodyPr/>
          <a:lstStyle/>
          <a:p>
            <a:r>
              <a:rPr lang="en-US" sz="4200" b="0" i="0" u="none" strike="noStrike" baseline="0">
                <a:solidFill>
                  <a:srgbClr val="EBEBEB"/>
                </a:solidFill>
                <a:latin typeface="Century Gothic"/>
                <a:ea typeface="Century Gothic"/>
                <a:cs typeface="Century Gothic"/>
              </a:rPr>
              <a:t>App </a:t>
            </a:r>
            <a:r>
              <a:rPr lang="en-US">
                <a:solidFill>
                  <a:srgbClr val="EBEBEB"/>
                </a:solidFill>
                <a:latin typeface="Century Gothic"/>
                <a:ea typeface="Century Gothic"/>
                <a:cs typeface="Century Gothic"/>
              </a:rPr>
              <a:t>Server </a:t>
            </a:r>
            <a:r>
              <a:rPr lang="en-US" sz="4200" b="0" i="0" u="none" strike="noStrike" baseline="0">
                <a:solidFill>
                  <a:srgbClr val="EBEBEB"/>
                </a:solidFill>
                <a:latin typeface="Century Gothic"/>
                <a:ea typeface="Century Gothic"/>
                <a:cs typeface="Century Gothic"/>
              </a:rPr>
              <a:t>explanation</a:t>
            </a:r>
            <a:endParaRPr lang="en-US"/>
          </a:p>
        </p:txBody>
      </p:sp>
      <p:sp>
        <p:nvSpPr>
          <p:cNvPr id="4" name="Slide Number Placeholder 3">
            <a:extLst>
              <a:ext uri="{FF2B5EF4-FFF2-40B4-BE49-F238E27FC236}">
                <a16:creationId xmlns:a16="http://schemas.microsoft.com/office/drawing/2014/main" id="{C157F6AC-95C9-CAFC-C85E-C46D4AD2830E}"/>
              </a:ext>
            </a:extLst>
          </p:cNvPr>
          <p:cNvSpPr txBox="1">
            <a:spLocks/>
          </p:cNvSpPr>
          <p:nvPr/>
        </p:nvSpPr>
        <p:spPr>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PT"/>
              <a:t>13</a:t>
            </a:r>
          </a:p>
        </p:txBody>
      </p:sp>
      <p:sp>
        <p:nvSpPr>
          <p:cNvPr id="8" name="TextBox 7">
            <a:extLst>
              <a:ext uri="{FF2B5EF4-FFF2-40B4-BE49-F238E27FC236}">
                <a16:creationId xmlns:a16="http://schemas.microsoft.com/office/drawing/2014/main" id="{C2F59198-96A7-713C-1316-D6D0F0F840C6}"/>
              </a:ext>
            </a:extLst>
          </p:cNvPr>
          <p:cNvSpPr txBox="1"/>
          <p:nvPr/>
        </p:nvSpPr>
        <p:spPr>
          <a:xfrm>
            <a:off x="1245603" y="2255997"/>
            <a:ext cx="4338409" cy="37227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buClr>
                <a:schemeClr val="bg2">
                  <a:lumMod val="40000"/>
                  <a:lumOff val="60000"/>
                </a:schemeClr>
              </a:buClr>
              <a:buSzPct val="80000"/>
            </a:pPr>
            <a:r>
              <a:rPr lang="en-US">
                <a:latin typeface="+mj-lt"/>
                <a:ea typeface="+mj-ea"/>
                <a:cs typeface="+mj-cs"/>
              </a:rPr>
              <a:t>The 3 main steps of the APP Server are:</a:t>
            </a:r>
            <a:endParaRPr lang="en-US">
              <a:ea typeface="+mj-ea"/>
              <a:cs typeface="+mj-cs"/>
            </a:endParaRPr>
          </a:p>
          <a:p>
            <a:pPr indent="-228600">
              <a:spcBef>
                <a:spcPts val="1000"/>
              </a:spcBef>
              <a:buClr>
                <a:schemeClr val="bg2">
                  <a:lumMod val="40000"/>
                  <a:lumOff val="60000"/>
                </a:schemeClr>
              </a:buClr>
              <a:buSzPct val="80000"/>
              <a:buFont typeface="Calibri" charset="2"/>
              <a:buChar char="-"/>
            </a:pPr>
            <a:endParaRPr lang="en-US">
              <a:latin typeface="+mj-lt"/>
              <a:ea typeface="+mj-ea"/>
              <a:cs typeface="+mj-cs"/>
            </a:endParaRPr>
          </a:p>
          <a:p>
            <a:pPr marL="342900" indent="-285750">
              <a:spcBef>
                <a:spcPts val="1000"/>
              </a:spcBef>
              <a:buClr>
                <a:schemeClr val="bg2">
                  <a:lumMod val="40000"/>
                  <a:lumOff val="60000"/>
                </a:schemeClr>
              </a:buClr>
              <a:buSzPct val="80000"/>
              <a:buFont typeface="Calibri"/>
              <a:buChar char="-"/>
            </a:pPr>
            <a:r>
              <a:rPr lang="en-US">
                <a:latin typeface="+mj-lt"/>
                <a:ea typeface="+mj-ea"/>
                <a:cs typeface="+mj-cs"/>
              </a:rPr>
              <a:t>Read keys from a file</a:t>
            </a:r>
          </a:p>
          <a:p>
            <a:pPr marL="285750" indent="-228600">
              <a:spcBef>
                <a:spcPts val="1000"/>
              </a:spcBef>
              <a:buClr>
                <a:schemeClr val="bg2">
                  <a:lumMod val="40000"/>
                  <a:lumOff val="60000"/>
                </a:schemeClr>
              </a:buClr>
              <a:buSzPct val="80000"/>
              <a:buFont typeface="Calibri" charset="2"/>
              <a:buChar char="-"/>
            </a:pPr>
            <a:r>
              <a:rPr lang="en-US">
                <a:latin typeface="+mj-lt"/>
                <a:ea typeface="+mj-ea"/>
                <a:cs typeface="+mj-cs"/>
              </a:rPr>
              <a:t> Put the Keys on a Key Buffer</a:t>
            </a:r>
          </a:p>
          <a:p>
            <a:pPr marL="285750" indent="-228600">
              <a:spcBef>
                <a:spcPts val="1000"/>
              </a:spcBef>
              <a:buClr>
                <a:schemeClr val="bg2">
                  <a:lumMod val="40000"/>
                  <a:lumOff val="60000"/>
                </a:schemeClr>
              </a:buClr>
              <a:buSzPct val="80000"/>
              <a:buFont typeface="Calibri" charset="2"/>
              <a:buChar char="-"/>
            </a:pPr>
            <a:r>
              <a:rPr lang="en-US">
                <a:latin typeface="+mj-lt"/>
                <a:ea typeface="+mj-ea"/>
                <a:cs typeface="+mj-cs"/>
              </a:rPr>
              <a:t>Send the Keys to the app client</a:t>
            </a:r>
            <a:br>
              <a:rPr lang="en-US">
                <a:latin typeface="+mj-lt"/>
                <a:ea typeface="+mj-ea"/>
                <a:cs typeface="+mj-cs"/>
              </a:rPr>
            </a:br>
            <a:r>
              <a:rPr lang="en-US">
                <a:latin typeface="+mj-lt"/>
                <a:ea typeface="+mj-ea"/>
                <a:cs typeface="+mj-cs"/>
              </a:rPr>
              <a:t> </a:t>
            </a:r>
          </a:p>
        </p:txBody>
      </p:sp>
      <p:pic>
        <p:nvPicPr>
          <p:cNvPr id="9" name="Content Placeholder 2" descr="A computer screen with numbers&#10;&#10;Description automatically generated">
            <a:extLst>
              <a:ext uri="{FF2B5EF4-FFF2-40B4-BE49-F238E27FC236}">
                <a16:creationId xmlns:a16="http://schemas.microsoft.com/office/drawing/2014/main" id="{69159F64-DD62-3C19-2F29-68C1EEDC0FE1}"/>
              </a:ext>
            </a:extLst>
          </p:cNvPr>
          <p:cNvPicPr>
            <a:picLocks noGrp="1" noChangeAspect="1"/>
          </p:cNvPicPr>
          <p:nvPr>
            <p:ph idx="1"/>
          </p:nvPr>
        </p:nvPicPr>
        <p:blipFill>
          <a:blip r:embed="rId3"/>
          <a:stretch>
            <a:fillRect/>
          </a:stretch>
        </p:blipFill>
        <p:spPr>
          <a:xfrm>
            <a:off x="6990779" y="2126149"/>
            <a:ext cx="4631872" cy="2600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574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EFD2-605A-F414-3B59-0EE21AE5B5C7}"/>
              </a:ext>
            </a:extLst>
          </p:cNvPr>
          <p:cNvSpPr>
            <a:spLocks noGrp="1"/>
          </p:cNvSpPr>
          <p:nvPr>
            <p:ph type="title"/>
          </p:nvPr>
        </p:nvSpPr>
        <p:spPr>
          <a:xfrm>
            <a:off x="648931" y="629266"/>
            <a:ext cx="4166510" cy="1622321"/>
          </a:xfrm>
        </p:spPr>
        <p:txBody>
          <a:bodyPr>
            <a:normAutofit/>
          </a:bodyPr>
          <a:lstStyle/>
          <a:p>
            <a:r>
              <a:rPr lang="en-US"/>
              <a:t>Read Keys</a:t>
            </a:r>
          </a:p>
        </p:txBody>
      </p:sp>
      <p:sp>
        <p:nvSpPr>
          <p:cNvPr id="12" name="Content Placeholder 11">
            <a:extLst>
              <a:ext uri="{FF2B5EF4-FFF2-40B4-BE49-F238E27FC236}">
                <a16:creationId xmlns:a16="http://schemas.microsoft.com/office/drawing/2014/main" id="{FB3B3C52-1B7C-F227-BDBC-82909DEA3972}"/>
              </a:ext>
            </a:extLst>
          </p:cNvPr>
          <p:cNvSpPr>
            <a:spLocks noGrp="1"/>
          </p:cNvSpPr>
          <p:nvPr>
            <p:ph idx="1"/>
          </p:nvPr>
        </p:nvSpPr>
        <p:spPr>
          <a:xfrm>
            <a:off x="648931" y="1979721"/>
            <a:ext cx="4166509" cy="4244098"/>
          </a:xfrm>
        </p:spPr>
        <p:txBody>
          <a:bodyPr vert="horz" lIns="91440" tIns="45720" rIns="91440" bIns="45720" rtlCol="0" anchor="t">
            <a:normAutofit/>
          </a:bodyPr>
          <a:lstStyle/>
          <a:p>
            <a:pPr>
              <a:buFont typeface="Arial" charset="2"/>
              <a:buChar char="•"/>
            </a:pPr>
            <a:r>
              <a:rPr lang="en-US" dirty="0"/>
              <a:t>Firstly, the Server is going to call the Load Ascii block to start reading the keys from a file </a:t>
            </a:r>
          </a:p>
          <a:p>
            <a:pPr>
              <a:buFont typeface="Arial" charset="2"/>
              <a:buChar char="•"/>
            </a:pPr>
            <a:endParaRPr lang="en-US"/>
          </a:p>
          <a:p>
            <a:pPr>
              <a:buFont typeface="Arial" charset="2"/>
              <a:buChar char="•"/>
            </a:pPr>
            <a:r>
              <a:rPr lang="en-US" dirty="0"/>
              <a:t>The Load Ascii then starts to save the keys on a signal</a:t>
            </a:r>
          </a:p>
          <a:p>
            <a:pPr>
              <a:buFont typeface="Arial" charset="2"/>
              <a:buChar char="•"/>
            </a:pPr>
            <a:endParaRPr lang="en-US"/>
          </a:p>
          <a:p>
            <a:pPr>
              <a:buFont typeface="Arial" charset="2"/>
              <a:buChar char="•"/>
            </a:pPr>
            <a:r>
              <a:rPr lang="en-US" dirty="0"/>
              <a:t>That signal is sent through a buffer to the App Server</a:t>
            </a:r>
          </a:p>
          <a:p>
            <a:pPr>
              <a:buFont typeface="Arial" charset="2"/>
              <a:buChar char="•"/>
            </a:pPr>
            <a:endParaRPr lang="en-US"/>
          </a:p>
          <a:p>
            <a:pPr>
              <a:buFont typeface="Arial" charset="2"/>
              <a:buChar char="•"/>
            </a:pPr>
            <a:endParaRPr lang="en-US"/>
          </a:p>
        </p:txBody>
      </p:sp>
      <p:sp>
        <p:nvSpPr>
          <p:cNvPr id="26"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Slide Number Placeholder 3">
            <a:extLst>
              <a:ext uri="{FF2B5EF4-FFF2-40B4-BE49-F238E27FC236}">
                <a16:creationId xmlns:a16="http://schemas.microsoft.com/office/drawing/2014/main" id="{2F51E073-7FBE-A696-50F3-8DC3C052F92F}"/>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t>14</a:t>
            </a:r>
          </a:p>
        </p:txBody>
      </p:sp>
      <p:pic>
        <p:nvPicPr>
          <p:cNvPr id="8" name="Content Placeholder 7" descr="A diagram of a software process&#10;&#10;Description automatically generated">
            <a:extLst>
              <a:ext uri="{FF2B5EF4-FFF2-40B4-BE49-F238E27FC236}">
                <a16:creationId xmlns:a16="http://schemas.microsoft.com/office/drawing/2014/main" id="{B253C775-132E-1566-4E4C-B373B7E79529}"/>
              </a:ext>
            </a:extLst>
          </p:cNvPr>
          <p:cNvPicPr>
            <a:picLocks noChangeAspect="1"/>
          </p:cNvPicPr>
          <p:nvPr/>
        </p:nvPicPr>
        <p:blipFill>
          <a:blip r:embed="rId3"/>
          <a:stretch>
            <a:fillRect/>
          </a:stretch>
        </p:blipFill>
        <p:spPr>
          <a:xfrm>
            <a:off x="6554891" y="1439289"/>
            <a:ext cx="4713041" cy="4948563"/>
          </a:xfrm>
          <a:prstGeom prst="rect">
            <a:avLst/>
          </a:prstGeom>
          <a:ln>
            <a:noFill/>
          </a:ln>
          <a:effectLst>
            <a:outerShdw blurRad="190500" algn="tl" rotWithShape="0">
              <a:srgbClr val="000000">
                <a:alpha val="70000"/>
              </a:srgbClr>
            </a:outerShdw>
          </a:effectLst>
        </p:spPr>
      </p:pic>
      <p:sp>
        <p:nvSpPr>
          <p:cNvPr id="32" name="Rectangle 31">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3">
            <a:extLst>
              <a:ext uri="{FF2B5EF4-FFF2-40B4-BE49-F238E27FC236}">
                <a16:creationId xmlns:a16="http://schemas.microsoft.com/office/drawing/2014/main" id="{C88A7812-1E8A-294A-849E-0CAC8DA8F6FA}"/>
              </a:ext>
            </a:extLst>
          </p:cNvPr>
          <p:cNvSpPr txBox="1">
            <a:spLocks/>
          </p:cNvSpPr>
          <p:nvPr/>
        </p:nvSpPr>
        <p:spPr>
          <a:xfrm>
            <a:off x="10364377" y="300168"/>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PT"/>
              <a:t>14</a:t>
            </a:r>
          </a:p>
        </p:txBody>
      </p:sp>
    </p:spTree>
    <p:extLst>
      <p:ext uri="{BB962C8B-B14F-4D97-AF65-F5344CB8AC3E}">
        <p14:creationId xmlns:p14="http://schemas.microsoft.com/office/powerpoint/2010/main" val="51944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D1D6-A67D-A7FA-C67A-EB0EEA913C6C}"/>
              </a:ext>
            </a:extLst>
          </p:cNvPr>
          <p:cNvSpPr>
            <a:spLocks noGrp="1"/>
          </p:cNvSpPr>
          <p:nvPr>
            <p:ph type="title"/>
          </p:nvPr>
        </p:nvSpPr>
        <p:spPr>
          <a:xfrm>
            <a:off x="648931" y="629266"/>
            <a:ext cx="4166510" cy="1622321"/>
          </a:xfrm>
        </p:spPr>
        <p:txBody>
          <a:bodyPr>
            <a:normAutofit/>
          </a:bodyPr>
          <a:lstStyle/>
          <a:p>
            <a:r>
              <a:rPr lang="en-US"/>
              <a:t>Put the keys on a Key Buffer</a:t>
            </a:r>
          </a:p>
        </p:txBody>
      </p:sp>
      <p:sp>
        <p:nvSpPr>
          <p:cNvPr id="9" name="Content Placeholder 8">
            <a:extLst>
              <a:ext uri="{FF2B5EF4-FFF2-40B4-BE49-F238E27FC236}">
                <a16:creationId xmlns:a16="http://schemas.microsoft.com/office/drawing/2014/main" id="{D95CEB62-41A1-21E0-887C-6F4CF48C10D1}"/>
              </a:ext>
            </a:extLst>
          </p:cNvPr>
          <p:cNvSpPr>
            <a:spLocks noGrp="1"/>
          </p:cNvSpPr>
          <p:nvPr>
            <p:ph idx="1"/>
          </p:nvPr>
        </p:nvSpPr>
        <p:spPr>
          <a:xfrm>
            <a:off x="648931" y="2971060"/>
            <a:ext cx="4166509" cy="3252759"/>
          </a:xfrm>
        </p:spPr>
        <p:txBody>
          <a:bodyPr vert="horz" lIns="91440" tIns="45720" rIns="91440" bIns="45720" rtlCol="0" anchor="t">
            <a:normAutofit/>
          </a:bodyPr>
          <a:lstStyle/>
          <a:p>
            <a:pPr>
              <a:buFont typeface="Arial" charset="2"/>
              <a:buChar char="•"/>
            </a:pPr>
            <a:r>
              <a:rPr lang="en-US" dirty="0"/>
              <a:t>When the App Client sends the GET_KEY request, the App  Server starts to put the keys on a Key Buffer inside the GET_KEY_RESPONSE messages</a:t>
            </a:r>
          </a:p>
        </p:txBody>
      </p:sp>
      <p:sp>
        <p:nvSpPr>
          <p:cNvPr id="1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Slide Number Placeholder 3">
            <a:extLst>
              <a:ext uri="{FF2B5EF4-FFF2-40B4-BE49-F238E27FC236}">
                <a16:creationId xmlns:a16="http://schemas.microsoft.com/office/drawing/2014/main" id="{6132CEEB-62E7-B428-2104-BAEC957E58A5}"/>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t>15</a:t>
            </a:r>
          </a:p>
        </p:txBody>
      </p:sp>
      <p:pic>
        <p:nvPicPr>
          <p:cNvPr id="5" name="Content Placeholder 4" descr="A diagram of a software application&#10;&#10;Description automatically generated">
            <a:extLst>
              <a:ext uri="{FF2B5EF4-FFF2-40B4-BE49-F238E27FC236}">
                <a16:creationId xmlns:a16="http://schemas.microsoft.com/office/drawing/2014/main" id="{C1F9DA2B-5E59-AA5E-3302-725534A256D3}"/>
              </a:ext>
            </a:extLst>
          </p:cNvPr>
          <p:cNvPicPr>
            <a:picLocks noChangeAspect="1"/>
          </p:cNvPicPr>
          <p:nvPr/>
        </p:nvPicPr>
        <p:blipFill>
          <a:blip r:embed="rId3"/>
          <a:stretch>
            <a:fillRect/>
          </a:stretch>
        </p:blipFill>
        <p:spPr>
          <a:xfrm>
            <a:off x="6504111" y="1357911"/>
            <a:ext cx="4518678" cy="5163107"/>
          </a:xfrm>
          <a:prstGeom prst="rect">
            <a:avLst/>
          </a:prstGeom>
          <a:ln>
            <a:noFill/>
          </a:ln>
          <a:effectLst>
            <a:outerShdw blurRad="190500" algn="tl" rotWithShape="0">
              <a:srgbClr val="000000">
                <a:alpha val="70000"/>
              </a:srgbClr>
            </a:outerShdw>
          </a:effectLst>
        </p:spPr>
      </p:pic>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3">
            <a:extLst>
              <a:ext uri="{FF2B5EF4-FFF2-40B4-BE49-F238E27FC236}">
                <a16:creationId xmlns:a16="http://schemas.microsoft.com/office/drawing/2014/main" id="{2089B4CE-8221-B5C7-5293-277E84F08863}"/>
              </a:ext>
            </a:extLst>
          </p:cNvPr>
          <p:cNvSpPr txBox="1">
            <a:spLocks/>
          </p:cNvSpPr>
          <p:nvPr/>
        </p:nvSpPr>
        <p:spPr>
          <a:xfrm>
            <a:off x="10364377" y="300168"/>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PT"/>
              <a:t>15</a:t>
            </a:r>
          </a:p>
        </p:txBody>
      </p:sp>
    </p:spTree>
    <p:extLst>
      <p:ext uri="{BB962C8B-B14F-4D97-AF65-F5344CB8AC3E}">
        <p14:creationId xmlns:p14="http://schemas.microsoft.com/office/powerpoint/2010/main" val="3828196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D1D6-A67D-A7FA-C67A-EB0EEA913C6C}"/>
              </a:ext>
            </a:extLst>
          </p:cNvPr>
          <p:cNvSpPr>
            <a:spLocks noGrp="1"/>
          </p:cNvSpPr>
          <p:nvPr>
            <p:ph type="title"/>
          </p:nvPr>
        </p:nvSpPr>
        <p:spPr>
          <a:xfrm>
            <a:off x="648931" y="629266"/>
            <a:ext cx="4166510" cy="1622321"/>
          </a:xfrm>
        </p:spPr>
        <p:txBody>
          <a:bodyPr>
            <a:normAutofit fontScale="90000"/>
          </a:bodyPr>
          <a:lstStyle/>
          <a:p>
            <a:r>
              <a:rPr lang="en-US"/>
              <a:t>Send the Keys to the APP CLIENT</a:t>
            </a:r>
          </a:p>
        </p:txBody>
      </p:sp>
      <p:sp>
        <p:nvSpPr>
          <p:cNvPr id="9" name="Content Placeholder 8">
            <a:extLst>
              <a:ext uri="{FF2B5EF4-FFF2-40B4-BE49-F238E27FC236}">
                <a16:creationId xmlns:a16="http://schemas.microsoft.com/office/drawing/2014/main" id="{D95CEB62-41A1-21E0-887C-6F4CF48C10D1}"/>
              </a:ext>
            </a:extLst>
          </p:cNvPr>
          <p:cNvSpPr>
            <a:spLocks noGrp="1"/>
          </p:cNvSpPr>
          <p:nvPr>
            <p:ph idx="1"/>
          </p:nvPr>
        </p:nvSpPr>
        <p:spPr>
          <a:xfrm>
            <a:off x="648931" y="2630750"/>
            <a:ext cx="4166509" cy="3237962"/>
          </a:xfrm>
        </p:spPr>
        <p:txBody>
          <a:bodyPr vert="horz" lIns="91440" tIns="45720" rIns="91440" bIns="45720" rtlCol="0" anchor="t">
            <a:normAutofit/>
          </a:bodyPr>
          <a:lstStyle/>
          <a:p>
            <a:pPr>
              <a:buFont typeface="Arial" charset="2"/>
              <a:buChar char="•"/>
            </a:pPr>
            <a:r>
              <a:rPr lang="en-US"/>
              <a:t>The keys are going to be sent inside the GET_KEY_RESPONSE on the key buffer, as a sequence of binary numbers, after the Client sent the GET_KEY Request with the number of keys that the client wants</a:t>
            </a:r>
          </a:p>
        </p:txBody>
      </p:sp>
      <p:sp>
        <p:nvSpPr>
          <p:cNvPr id="1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Slide Number Placeholder 3">
            <a:extLst>
              <a:ext uri="{FF2B5EF4-FFF2-40B4-BE49-F238E27FC236}">
                <a16:creationId xmlns:a16="http://schemas.microsoft.com/office/drawing/2014/main" id="{6132CEEB-62E7-B428-2104-BAEC957E58A5}"/>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t>15</a:t>
            </a:r>
          </a:p>
        </p:txBody>
      </p:sp>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3">
            <a:extLst>
              <a:ext uri="{FF2B5EF4-FFF2-40B4-BE49-F238E27FC236}">
                <a16:creationId xmlns:a16="http://schemas.microsoft.com/office/drawing/2014/main" id="{2089B4CE-8221-B5C7-5293-277E84F08863}"/>
              </a:ext>
            </a:extLst>
          </p:cNvPr>
          <p:cNvSpPr txBox="1">
            <a:spLocks/>
          </p:cNvSpPr>
          <p:nvPr/>
        </p:nvSpPr>
        <p:spPr>
          <a:xfrm>
            <a:off x="10364377" y="300168"/>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t-PT"/>
              <a:t>16</a:t>
            </a:r>
          </a:p>
        </p:txBody>
      </p:sp>
      <p:pic>
        <p:nvPicPr>
          <p:cNvPr id="3" name="Picture 2" descr="A diagram of a key buffering process&#10;&#10;Description automatically generated">
            <a:extLst>
              <a:ext uri="{FF2B5EF4-FFF2-40B4-BE49-F238E27FC236}">
                <a16:creationId xmlns:a16="http://schemas.microsoft.com/office/drawing/2014/main" id="{0B59A0F0-FE93-3D33-EF82-90D6BFCB14D5}"/>
              </a:ext>
            </a:extLst>
          </p:cNvPr>
          <p:cNvPicPr>
            <a:picLocks noChangeAspect="1"/>
          </p:cNvPicPr>
          <p:nvPr/>
        </p:nvPicPr>
        <p:blipFill>
          <a:blip r:embed="rId3"/>
          <a:stretch>
            <a:fillRect/>
          </a:stretch>
        </p:blipFill>
        <p:spPr>
          <a:xfrm>
            <a:off x="5458386" y="1398234"/>
            <a:ext cx="6934743" cy="4498018"/>
          </a:xfrm>
          <a:prstGeom prst="rect">
            <a:avLst/>
          </a:prstGeom>
        </p:spPr>
      </p:pic>
    </p:spTree>
    <p:extLst>
      <p:ext uri="{BB962C8B-B14F-4D97-AF65-F5344CB8AC3E}">
        <p14:creationId xmlns:p14="http://schemas.microsoft.com/office/powerpoint/2010/main" val="112409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9514-B7E0-F2F2-4E96-12E0F6963CF1}"/>
              </a:ext>
            </a:extLst>
          </p:cNvPr>
          <p:cNvSpPr>
            <a:spLocks noGrp="1"/>
          </p:cNvSpPr>
          <p:nvPr>
            <p:ph type="title"/>
          </p:nvPr>
        </p:nvSpPr>
        <p:spPr>
          <a:xfrm>
            <a:off x="1237956" y="2723922"/>
            <a:ext cx="9404723" cy="1400530"/>
          </a:xfrm>
        </p:spPr>
        <p:txBody>
          <a:bodyPr vert="horz" lIns="91440" tIns="45720" rIns="91440" bIns="45720" rtlCol="0" anchor="ctr">
            <a:noAutofit/>
          </a:bodyPr>
          <a:lstStyle/>
          <a:p>
            <a:pPr algn="ctr"/>
            <a:r>
              <a:rPr lang="en-US"/>
              <a:t>DEMO</a:t>
            </a:r>
          </a:p>
        </p:txBody>
      </p:sp>
      <p:sp>
        <p:nvSpPr>
          <p:cNvPr id="4" name="Slide Number Placeholder 3">
            <a:extLst>
              <a:ext uri="{FF2B5EF4-FFF2-40B4-BE49-F238E27FC236}">
                <a16:creationId xmlns:a16="http://schemas.microsoft.com/office/drawing/2014/main" id="{9AC0C3BC-E40A-F06D-B23E-1C0D6FF739E6}"/>
              </a:ext>
            </a:extLst>
          </p:cNvPr>
          <p:cNvSpPr>
            <a:spLocks noGrp="1"/>
          </p:cNvSpPr>
          <p:nvPr>
            <p:ph type="sldNum" sz="quarter" idx="12"/>
          </p:nvPr>
        </p:nvSpPr>
        <p:spPr/>
        <p:txBody>
          <a:bodyPr/>
          <a:lstStyle/>
          <a:p>
            <a:r>
              <a:rPr lang="pt-PT"/>
              <a:t>17</a:t>
            </a:r>
          </a:p>
        </p:txBody>
      </p:sp>
    </p:spTree>
    <p:extLst>
      <p:ext uri="{BB962C8B-B14F-4D97-AF65-F5344CB8AC3E}">
        <p14:creationId xmlns:p14="http://schemas.microsoft.com/office/powerpoint/2010/main" val="343072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D615-6C65-A9DD-B089-FD8CD54196A1}"/>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E0F120EA-91EE-7DB5-89D3-CDFFE170DD7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42A7BDC-EEA5-F30E-892B-3B4DA8E731D2}"/>
              </a:ext>
            </a:extLst>
          </p:cNvPr>
          <p:cNvSpPr>
            <a:spLocks noGrp="1"/>
          </p:cNvSpPr>
          <p:nvPr>
            <p:ph type="sldNum" sz="quarter" idx="12"/>
          </p:nvPr>
        </p:nvSpPr>
        <p:spPr/>
        <p:txBody>
          <a:bodyPr/>
          <a:lstStyle/>
          <a:p>
            <a:r>
              <a:rPr lang="pt-PT"/>
              <a:t>18</a:t>
            </a:r>
          </a:p>
        </p:txBody>
      </p:sp>
    </p:spTree>
    <p:extLst>
      <p:ext uri="{BB962C8B-B14F-4D97-AF65-F5344CB8AC3E}">
        <p14:creationId xmlns:p14="http://schemas.microsoft.com/office/powerpoint/2010/main" val="361121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0ACA-9097-881C-AD23-2A199C87D833}"/>
              </a:ext>
            </a:extLst>
          </p:cNvPr>
          <p:cNvSpPr>
            <a:spLocks noGrp="1"/>
          </p:cNvSpPr>
          <p:nvPr>
            <p:ph type="title"/>
          </p:nvPr>
        </p:nvSpPr>
        <p:spPr>
          <a:xfrm>
            <a:off x="646111" y="452718"/>
            <a:ext cx="9404723" cy="1400530"/>
          </a:xfrm>
        </p:spPr>
        <p:txBody>
          <a:bodyPr>
            <a:normAutofit/>
          </a:bodyPr>
          <a:lstStyle/>
          <a:p>
            <a:r>
              <a:rPr lang="en-US"/>
              <a:t>Presentation OUTLINE</a:t>
            </a:r>
          </a:p>
        </p:txBody>
      </p:sp>
      <p:sp>
        <p:nvSpPr>
          <p:cNvPr id="4" name="Slide Number Placeholder 3">
            <a:extLst>
              <a:ext uri="{FF2B5EF4-FFF2-40B4-BE49-F238E27FC236}">
                <a16:creationId xmlns:a16="http://schemas.microsoft.com/office/drawing/2014/main" id="{E3621A60-5DD8-6E96-269D-FBC4EE4BD804}"/>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a:solidFill>
                  <a:srgbClr val="FFFFFF"/>
                </a:solidFill>
              </a:rPr>
              <a:t>2</a:t>
            </a:r>
          </a:p>
        </p:txBody>
      </p:sp>
      <p:graphicFrame>
        <p:nvGraphicFramePr>
          <p:cNvPr id="6" name="Content Placeholder 2">
            <a:extLst>
              <a:ext uri="{FF2B5EF4-FFF2-40B4-BE49-F238E27FC236}">
                <a16:creationId xmlns:a16="http://schemas.microsoft.com/office/drawing/2014/main" id="{28642D5F-9C96-C698-341F-9F28B5BFE602}"/>
              </a:ext>
            </a:extLst>
          </p:cNvPr>
          <p:cNvGraphicFramePr>
            <a:graphicFrameLocks noGrp="1"/>
          </p:cNvGraphicFramePr>
          <p:nvPr>
            <p:ph idx="1"/>
            <p:extLst>
              <p:ext uri="{D42A27DB-BD31-4B8C-83A1-F6EECF244321}">
                <p14:modId xmlns:p14="http://schemas.microsoft.com/office/powerpoint/2010/main" val="1618737948"/>
              </p:ext>
            </p:extLst>
          </p:nvPr>
        </p:nvGraphicFramePr>
        <p:xfrm>
          <a:off x="1134383" y="2110493"/>
          <a:ext cx="9404352"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00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151BE-8A9C-B2FA-04F9-175D146C0958}"/>
              </a:ext>
            </a:extLst>
          </p:cNvPr>
          <p:cNvSpPr>
            <a:spLocks noGrp="1"/>
          </p:cNvSpPr>
          <p:nvPr>
            <p:ph idx="1"/>
          </p:nvPr>
        </p:nvSpPr>
        <p:spPr/>
        <p:txBody>
          <a:bodyPr vert="horz" lIns="91440" tIns="45720" rIns="91440" bIns="45720" rtlCol="0" anchor="t">
            <a:normAutofit/>
          </a:bodyPr>
          <a:lstStyle/>
          <a:p>
            <a:pPr marL="0" indent="0" algn="just">
              <a:buNone/>
            </a:pPr>
            <a:r>
              <a:rPr lang="en-US" sz="5400"/>
              <a:t>     THANKS! </a:t>
            </a:r>
            <a:endParaRPr lang="en-US"/>
          </a:p>
          <a:p>
            <a:pPr marL="0" indent="0">
              <a:buNone/>
            </a:pPr>
            <a:r>
              <a:rPr lang="en-US"/>
              <a:t>            Do you have any questions?</a:t>
            </a:r>
          </a:p>
        </p:txBody>
      </p:sp>
      <p:sp>
        <p:nvSpPr>
          <p:cNvPr id="4" name="Slide Number Placeholder 3">
            <a:extLst>
              <a:ext uri="{FF2B5EF4-FFF2-40B4-BE49-F238E27FC236}">
                <a16:creationId xmlns:a16="http://schemas.microsoft.com/office/drawing/2014/main" id="{068FE892-DDD8-ED25-99F3-76ECE6A1442B}"/>
              </a:ext>
            </a:extLst>
          </p:cNvPr>
          <p:cNvSpPr>
            <a:spLocks noGrp="1"/>
          </p:cNvSpPr>
          <p:nvPr>
            <p:ph type="sldNum" sz="quarter" idx="12"/>
          </p:nvPr>
        </p:nvSpPr>
        <p:spPr/>
        <p:txBody>
          <a:bodyPr/>
          <a:lstStyle/>
          <a:p>
            <a:r>
              <a:rPr lang="pt-PT"/>
              <a:t>19</a:t>
            </a:r>
          </a:p>
        </p:txBody>
      </p:sp>
    </p:spTree>
    <p:extLst>
      <p:ext uri="{BB962C8B-B14F-4D97-AF65-F5344CB8AC3E}">
        <p14:creationId xmlns:p14="http://schemas.microsoft.com/office/powerpoint/2010/main" val="401220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computer system&#10;&#10;Description automatically generated">
            <a:extLst>
              <a:ext uri="{FF2B5EF4-FFF2-40B4-BE49-F238E27FC236}">
                <a16:creationId xmlns:a16="http://schemas.microsoft.com/office/drawing/2014/main" id="{A1BDAF21-1D74-962C-7AA6-C43624479A62}"/>
              </a:ext>
            </a:extLst>
          </p:cNvPr>
          <p:cNvPicPr>
            <a:picLocks noGrp="1" noChangeAspect="1"/>
          </p:cNvPicPr>
          <p:nvPr>
            <p:ph idx="1"/>
          </p:nvPr>
        </p:nvPicPr>
        <p:blipFill>
          <a:blip r:embed="rId3"/>
          <a:stretch>
            <a:fillRect/>
          </a:stretch>
        </p:blipFill>
        <p:spPr>
          <a:xfrm>
            <a:off x="6267082" y="1327629"/>
            <a:ext cx="5344450" cy="5105722"/>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CD91EC19-DBFC-C71C-4034-9135DDE1C0CA}"/>
              </a:ext>
            </a:extLst>
          </p:cNvPr>
          <p:cNvSpPr>
            <a:spLocks noGrp="1"/>
          </p:cNvSpPr>
          <p:nvPr>
            <p:ph type="sldNum" sz="quarter" idx="12"/>
          </p:nvPr>
        </p:nvSpPr>
        <p:spPr>
          <a:xfrm>
            <a:off x="10401980" y="417610"/>
            <a:ext cx="771089" cy="365125"/>
          </a:xfrm>
        </p:spPr>
        <p:txBody>
          <a:bodyPr/>
          <a:lstStyle/>
          <a:p>
            <a:r>
              <a:rPr lang="pt-PT"/>
              <a:t>3</a:t>
            </a:r>
          </a:p>
        </p:txBody>
      </p:sp>
      <p:sp>
        <p:nvSpPr>
          <p:cNvPr id="2" name="TextBox 1">
            <a:extLst>
              <a:ext uri="{FF2B5EF4-FFF2-40B4-BE49-F238E27FC236}">
                <a16:creationId xmlns:a16="http://schemas.microsoft.com/office/drawing/2014/main" id="{56B6F4C5-328F-6F26-C7C1-F2B4E71C1813}"/>
              </a:ext>
            </a:extLst>
          </p:cNvPr>
          <p:cNvSpPr txBox="1"/>
          <p:nvPr/>
        </p:nvSpPr>
        <p:spPr>
          <a:xfrm>
            <a:off x="1091796" y="277117"/>
            <a:ext cx="429240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KMS ARCHITECTURE</a:t>
            </a:r>
          </a:p>
        </p:txBody>
      </p:sp>
      <p:sp>
        <p:nvSpPr>
          <p:cNvPr id="6" name="TextBox 5">
            <a:extLst>
              <a:ext uri="{FF2B5EF4-FFF2-40B4-BE49-F238E27FC236}">
                <a16:creationId xmlns:a16="http://schemas.microsoft.com/office/drawing/2014/main" id="{91A99835-FD0C-A181-5012-D2AB5150CBC4}"/>
              </a:ext>
            </a:extLst>
          </p:cNvPr>
          <p:cNvSpPr txBox="1"/>
          <p:nvPr/>
        </p:nvSpPr>
        <p:spPr>
          <a:xfrm>
            <a:off x="1223649" y="1840187"/>
            <a:ext cx="402433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Overall functionality</a:t>
            </a:r>
            <a:r>
              <a:rPr lang="en-US" sz="2000"/>
              <a:t>:</a:t>
            </a:r>
            <a:r>
              <a:rPr lang="en-US"/>
              <a:t> An app requests a key to the KMS, then the KMS reads the saved keys in its database (from the Reconciliation app key files) and sends the requested type of key to the app that initially requested it.</a:t>
            </a:r>
          </a:p>
          <a:p>
            <a:endParaRPr lang="en-US"/>
          </a:p>
          <a:p>
            <a:endParaRPr lang="en-US"/>
          </a:p>
          <a:p>
            <a:pPr marL="285750" indent="-285750">
              <a:buFont typeface="Arial"/>
              <a:buChar char="•"/>
            </a:pPr>
            <a:r>
              <a:rPr lang="en-US"/>
              <a:t>The Reconciliation app receives the raw key material from the Physical layer and transforms it into keys.</a:t>
            </a:r>
          </a:p>
          <a:p>
            <a:pPr marL="285750" indent="-285750">
              <a:buFont typeface="Arial"/>
              <a:buChar char="•"/>
            </a:pPr>
            <a:endParaRPr lang="en-US"/>
          </a:p>
          <a:p>
            <a:pPr marL="285750" indent="-285750">
              <a:buFont typeface="Arial"/>
              <a:buChar char="•"/>
            </a:pPr>
            <a:r>
              <a:rPr lang="en-US"/>
              <a:t>ETSI 004 is the communication protocol used in North and South interfaces of the system.</a:t>
            </a:r>
          </a:p>
        </p:txBody>
      </p:sp>
    </p:spTree>
    <p:extLst>
      <p:ext uri="{BB962C8B-B14F-4D97-AF65-F5344CB8AC3E}">
        <p14:creationId xmlns:p14="http://schemas.microsoft.com/office/powerpoint/2010/main" val="222205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6F4C5-328F-6F26-C7C1-F2B4E71C1813}"/>
              </a:ext>
            </a:extLst>
          </p:cNvPr>
          <p:cNvSpPr txBox="1"/>
          <p:nvPr/>
        </p:nvSpPr>
        <p:spPr>
          <a:xfrm>
            <a:off x="310942" y="2047042"/>
            <a:ext cx="3848431" cy="24212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700">
                <a:solidFill>
                  <a:schemeClr val="tx2"/>
                </a:solidFill>
                <a:latin typeface="+mj-lt"/>
                <a:ea typeface="+mj-ea"/>
                <a:cs typeface="+mj-cs"/>
              </a:rPr>
              <a:t>Architecture of the Minimal Implementation</a:t>
            </a:r>
            <a:endParaRPr lang="en-US">
              <a:ea typeface="+mj-ea"/>
              <a:cs typeface="+mj-cs"/>
            </a:endParaRPr>
          </a:p>
        </p:txBody>
      </p:sp>
      <p:sp>
        <p:nvSpPr>
          <p:cNvPr id="15"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7" name="Rectangle 16">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1" name="Rectangle 20">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CD91EC19-DBFC-C71C-4034-9135DDE1C0C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3</a:t>
            </a:r>
          </a:p>
        </p:txBody>
      </p:sp>
      <p:pic>
        <p:nvPicPr>
          <p:cNvPr id="8" name="Content Placeholder 7" descr="A diagram of a computer system&#10;&#10;Description automatically generated">
            <a:extLst>
              <a:ext uri="{FF2B5EF4-FFF2-40B4-BE49-F238E27FC236}">
                <a16:creationId xmlns:a16="http://schemas.microsoft.com/office/drawing/2014/main" id="{6EB9DD97-38AF-529E-7943-74CE5C1153DB}"/>
              </a:ext>
            </a:extLst>
          </p:cNvPr>
          <p:cNvPicPr>
            <a:picLocks noChangeAspect="1"/>
          </p:cNvPicPr>
          <p:nvPr/>
        </p:nvPicPr>
        <p:blipFill>
          <a:blip r:embed="rId4"/>
          <a:stretch>
            <a:fillRect/>
          </a:stretch>
        </p:blipFill>
        <p:spPr>
          <a:xfrm>
            <a:off x="5130308" y="1307236"/>
            <a:ext cx="5644114" cy="5208233"/>
          </a:xfrm>
          <a:prstGeom prst="rect">
            <a:avLst/>
          </a:prstGeom>
          <a:effectLst/>
        </p:spPr>
      </p:pic>
    </p:spTree>
    <p:extLst>
      <p:ext uri="{BB962C8B-B14F-4D97-AF65-F5344CB8AC3E}">
        <p14:creationId xmlns:p14="http://schemas.microsoft.com/office/powerpoint/2010/main" val="328282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E72CC74-375A-BED4-405C-355743770788}"/>
              </a:ext>
            </a:extLst>
          </p:cNvPr>
          <p:cNvSpPr>
            <a:spLocks noGrp="1"/>
          </p:cNvSpPr>
          <p:nvPr>
            <p:ph type="sldNum" sz="quarter" idx="12"/>
          </p:nvPr>
        </p:nvSpPr>
        <p:spPr>
          <a:xfrm>
            <a:off x="10409378" y="447203"/>
            <a:ext cx="771089" cy="365125"/>
          </a:xfrm>
        </p:spPr>
        <p:txBody>
          <a:bodyPr/>
          <a:lstStyle/>
          <a:p>
            <a:r>
              <a:rPr lang="pt-PT"/>
              <a:t>4</a:t>
            </a:r>
          </a:p>
        </p:txBody>
      </p:sp>
      <p:sp>
        <p:nvSpPr>
          <p:cNvPr id="2" name="TextBox 1">
            <a:extLst>
              <a:ext uri="{FF2B5EF4-FFF2-40B4-BE49-F238E27FC236}">
                <a16:creationId xmlns:a16="http://schemas.microsoft.com/office/drawing/2014/main" id="{94C7F962-047D-AA32-5354-446599711D32}"/>
              </a:ext>
            </a:extLst>
          </p:cNvPr>
          <p:cNvSpPr txBox="1"/>
          <p:nvPr/>
        </p:nvSpPr>
        <p:spPr>
          <a:xfrm>
            <a:off x="550562" y="201990"/>
            <a:ext cx="89748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Current focus: SOUTH INTERFACE</a:t>
            </a:r>
            <a:endParaRPr lang="en" sz="3600">
              <a:solidFill>
                <a:srgbClr val="202124"/>
              </a:solidFill>
              <a:latin typeface="Consolas"/>
            </a:endParaRPr>
          </a:p>
        </p:txBody>
      </p:sp>
      <p:sp>
        <p:nvSpPr>
          <p:cNvPr id="6" name="TextBox 5">
            <a:extLst>
              <a:ext uri="{FF2B5EF4-FFF2-40B4-BE49-F238E27FC236}">
                <a16:creationId xmlns:a16="http://schemas.microsoft.com/office/drawing/2014/main" id="{42E6CC21-B451-99CD-0BF4-C79CDD888850}"/>
              </a:ext>
            </a:extLst>
          </p:cNvPr>
          <p:cNvSpPr txBox="1"/>
          <p:nvPr/>
        </p:nvSpPr>
        <p:spPr>
          <a:xfrm>
            <a:off x="1048497" y="1148488"/>
            <a:ext cx="434887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It consists in the interaction between the Client App, that requests keys, and the Server App, which responds to requests with key material. The Client App also interacts with the Key Manager and the Server App with the Reconciliation App.</a:t>
            </a:r>
          </a:p>
          <a:p>
            <a:endParaRPr lang="en-US"/>
          </a:p>
          <a:p>
            <a:endParaRPr lang="en-US"/>
          </a:p>
          <a:p>
            <a:r>
              <a:rPr lang="en-US"/>
              <a:t>Communication is made with ETSI 004 and the use of Message Handlers (Transmitters and Receivers).</a:t>
            </a:r>
          </a:p>
          <a:p>
            <a:endParaRPr lang="en-US"/>
          </a:p>
          <a:p>
            <a:r>
              <a:rPr lang="en-US"/>
              <a:t>The Message Handlers work through the transmission of signals that allow for the path of the Request messages and Response messages between the Client and Server apps to be made correctly.</a:t>
            </a:r>
          </a:p>
        </p:txBody>
      </p:sp>
      <p:pic>
        <p:nvPicPr>
          <p:cNvPr id="8" name="Picture 7">
            <a:extLst>
              <a:ext uri="{FF2B5EF4-FFF2-40B4-BE49-F238E27FC236}">
                <a16:creationId xmlns:a16="http://schemas.microsoft.com/office/drawing/2014/main" id="{54EB11E0-FD3E-F42D-EE47-941D24F6B2ED}"/>
              </a:ext>
            </a:extLst>
          </p:cNvPr>
          <p:cNvPicPr>
            <a:picLocks noChangeAspect="1"/>
          </p:cNvPicPr>
          <p:nvPr/>
        </p:nvPicPr>
        <p:blipFill>
          <a:blip r:embed="rId3"/>
          <a:stretch>
            <a:fillRect/>
          </a:stretch>
        </p:blipFill>
        <p:spPr>
          <a:xfrm>
            <a:off x="6396132" y="1185263"/>
            <a:ext cx="4482617" cy="55545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455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4086-399B-DD71-FF0B-E9C3C856D828}"/>
              </a:ext>
            </a:extLst>
          </p:cNvPr>
          <p:cNvSpPr>
            <a:spLocks noGrp="1"/>
          </p:cNvSpPr>
          <p:nvPr>
            <p:ph type="title"/>
          </p:nvPr>
        </p:nvSpPr>
        <p:spPr>
          <a:xfrm>
            <a:off x="1141413" y="397648"/>
            <a:ext cx="9918913" cy="497011"/>
          </a:xfrm>
        </p:spPr>
        <p:txBody>
          <a:bodyPr>
            <a:normAutofit fontScale="90000"/>
          </a:bodyPr>
          <a:lstStyle/>
          <a:p>
            <a:r>
              <a:rPr lang="en-US"/>
              <a:t>ETSI 004 ON SOUTH INTERFACE</a:t>
            </a:r>
          </a:p>
        </p:txBody>
      </p:sp>
      <p:pic>
        <p:nvPicPr>
          <p:cNvPr id="4" name="Content Placeholder 3" descr="A screenshot of a computer screen&#10;&#10;Description automatically generated">
            <a:extLst>
              <a:ext uri="{FF2B5EF4-FFF2-40B4-BE49-F238E27FC236}">
                <a16:creationId xmlns:a16="http://schemas.microsoft.com/office/drawing/2014/main" id="{3E4C9456-452B-562A-0BAA-179820295D38}"/>
              </a:ext>
            </a:extLst>
          </p:cNvPr>
          <p:cNvPicPr>
            <a:picLocks noGrp="1" noChangeAspect="1"/>
          </p:cNvPicPr>
          <p:nvPr>
            <p:ph idx="1"/>
          </p:nvPr>
        </p:nvPicPr>
        <p:blipFill>
          <a:blip r:embed="rId3"/>
          <a:stretch>
            <a:fillRect/>
          </a:stretch>
        </p:blipFill>
        <p:spPr>
          <a:xfrm>
            <a:off x="7096329" y="1764114"/>
            <a:ext cx="4166825" cy="4195762"/>
          </a:xfrm>
          <a:prstGeom prst="rect">
            <a:avLst/>
          </a:prstGeom>
          <a:ln>
            <a:noFill/>
          </a:ln>
          <a:effectLst>
            <a:outerShdw blurRad="190500" algn="tl" rotWithShape="0">
              <a:srgbClr val="000000">
                <a:alpha val="70000"/>
              </a:srgbClr>
            </a:outerShdw>
          </a:effectLst>
        </p:spPr>
      </p:pic>
      <p:sp>
        <p:nvSpPr>
          <p:cNvPr id="6" name="Slide Number Placeholder 2">
            <a:extLst>
              <a:ext uri="{FF2B5EF4-FFF2-40B4-BE49-F238E27FC236}">
                <a16:creationId xmlns:a16="http://schemas.microsoft.com/office/drawing/2014/main" id="{922E8323-285D-DC49-4CAD-F135E119A886}"/>
              </a:ext>
            </a:extLst>
          </p:cNvPr>
          <p:cNvSpPr>
            <a:spLocks noGrp="1"/>
          </p:cNvSpPr>
          <p:nvPr>
            <p:ph type="sldNum" sz="quarter" idx="12"/>
          </p:nvPr>
        </p:nvSpPr>
        <p:spPr>
          <a:xfrm>
            <a:off x="10394582" y="461999"/>
            <a:ext cx="771089" cy="365125"/>
          </a:xfrm>
        </p:spPr>
        <p:txBody>
          <a:bodyPr/>
          <a:lstStyle/>
          <a:p>
            <a:r>
              <a:rPr lang="pt-PT"/>
              <a:t>5</a:t>
            </a:r>
          </a:p>
        </p:txBody>
      </p:sp>
      <p:sp>
        <p:nvSpPr>
          <p:cNvPr id="3" name="TextBox 2">
            <a:extLst>
              <a:ext uri="{FF2B5EF4-FFF2-40B4-BE49-F238E27FC236}">
                <a16:creationId xmlns:a16="http://schemas.microsoft.com/office/drawing/2014/main" id="{AA365F53-DD57-1E2C-E193-B4C8E9A4B88F}"/>
              </a:ext>
            </a:extLst>
          </p:cNvPr>
          <p:cNvSpPr txBox="1"/>
          <p:nvPr/>
        </p:nvSpPr>
        <p:spPr>
          <a:xfrm>
            <a:off x="1060805" y="1443506"/>
            <a:ext cx="465010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p>
          <a:p>
            <a:pPr marL="285750" indent="-285750">
              <a:buFont typeface="Arial"/>
              <a:buChar char="•"/>
            </a:pPr>
            <a:r>
              <a:rPr lang="en-US"/>
              <a:t>The interface between the APP CLIENT and the APP SERVER is based on ETSI 004 in push mode. Three operations are used for communication between the two entities: </a:t>
            </a:r>
            <a:r>
              <a:rPr lang="en-US" err="1"/>
              <a:t>open_connect</a:t>
            </a:r>
            <a:r>
              <a:rPr lang="en-US"/>
              <a:t>, </a:t>
            </a:r>
            <a:r>
              <a:rPr lang="en-US" err="1"/>
              <a:t>get_key</a:t>
            </a:r>
            <a:r>
              <a:rPr lang="en-US"/>
              <a:t> and close.</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The APP CLIENT is always receiving keys without making individual requests for each one.</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70508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6597-0DD9-24E1-D4DE-2EA3381F980B}"/>
              </a:ext>
            </a:extLst>
          </p:cNvPr>
          <p:cNvSpPr>
            <a:spLocks noGrp="1"/>
          </p:cNvSpPr>
          <p:nvPr>
            <p:ph type="title"/>
          </p:nvPr>
        </p:nvSpPr>
        <p:spPr>
          <a:xfrm>
            <a:off x="904675" y="506818"/>
            <a:ext cx="9905998" cy="1478570"/>
          </a:xfrm>
        </p:spPr>
        <p:txBody>
          <a:bodyPr/>
          <a:lstStyle/>
          <a:p>
            <a:r>
              <a:rPr lang="en-US" sz="3200"/>
              <a:t>ETSI 004 IMPLEMENTATION</a:t>
            </a:r>
          </a:p>
        </p:txBody>
      </p:sp>
      <p:sp>
        <p:nvSpPr>
          <p:cNvPr id="4" name="Slide Number Placeholder 3">
            <a:extLst>
              <a:ext uri="{FF2B5EF4-FFF2-40B4-BE49-F238E27FC236}">
                <a16:creationId xmlns:a16="http://schemas.microsoft.com/office/drawing/2014/main" id="{F81C3C68-159A-1AAF-DAB1-01EA86903096}"/>
              </a:ext>
            </a:extLst>
          </p:cNvPr>
          <p:cNvSpPr>
            <a:spLocks noGrp="1"/>
          </p:cNvSpPr>
          <p:nvPr>
            <p:ph type="sldNum" sz="quarter" idx="12"/>
          </p:nvPr>
        </p:nvSpPr>
        <p:spPr/>
        <p:txBody>
          <a:bodyPr/>
          <a:lstStyle/>
          <a:p>
            <a:fld id="{570DD591-4B14-4CAC-BADE-36E486188616}" type="slidenum">
              <a:rPr lang="pt-PT" smtClean="0"/>
              <a:t>6</a:t>
            </a:fld>
            <a:endParaRPr lang="pt-PT"/>
          </a:p>
        </p:txBody>
      </p:sp>
      <p:pic>
        <p:nvPicPr>
          <p:cNvPr id="5" name="Picture 4" descr="A screenshot of a computer code&#10;&#10;Description automatically generated">
            <a:extLst>
              <a:ext uri="{FF2B5EF4-FFF2-40B4-BE49-F238E27FC236}">
                <a16:creationId xmlns:a16="http://schemas.microsoft.com/office/drawing/2014/main" id="{E91508CA-8649-4BD4-C790-CC93CB6A2DAA}"/>
              </a:ext>
            </a:extLst>
          </p:cNvPr>
          <p:cNvPicPr>
            <a:picLocks noChangeAspect="1"/>
          </p:cNvPicPr>
          <p:nvPr/>
        </p:nvPicPr>
        <p:blipFill>
          <a:blip r:embed="rId3"/>
          <a:stretch>
            <a:fillRect/>
          </a:stretch>
        </p:blipFill>
        <p:spPr>
          <a:xfrm>
            <a:off x="2264535" y="1349719"/>
            <a:ext cx="7662929" cy="4899097"/>
          </a:xfrm>
          <a:prstGeom prst="rect">
            <a:avLst/>
          </a:prstGeom>
        </p:spPr>
      </p:pic>
    </p:spTree>
    <p:extLst>
      <p:ext uri="{BB962C8B-B14F-4D97-AF65-F5344CB8AC3E}">
        <p14:creationId xmlns:p14="http://schemas.microsoft.com/office/powerpoint/2010/main" val="4070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54BDDE9-1DE7-F685-1808-5EF9F81ADA7C}"/>
              </a:ext>
            </a:extLst>
          </p:cNvPr>
          <p:cNvSpPr>
            <a:spLocks noGrp="1"/>
          </p:cNvSpPr>
          <p:nvPr>
            <p:ph type="title"/>
          </p:nvPr>
        </p:nvSpPr>
        <p:spPr>
          <a:xfrm>
            <a:off x="648931" y="629266"/>
            <a:ext cx="4166510" cy="1622321"/>
          </a:xfrm>
        </p:spPr>
        <p:txBody>
          <a:bodyPr>
            <a:normAutofit/>
          </a:bodyPr>
          <a:lstStyle/>
          <a:p>
            <a:r>
              <a:rPr lang="en-US"/>
              <a:t>App Client </a:t>
            </a:r>
          </a:p>
        </p:txBody>
      </p:sp>
      <p:sp>
        <p:nvSpPr>
          <p:cNvPr id="3" name="Content Placeholder 2">
            <a:extLst>
              <a:ext uri="{FF2B5EF4-FFF2-40B4-BE49-F238E27FC236}">
                <a16:creationId xmlns:a16="http://schemas.microsoft.com/office/drawing/2014/main" id="{A17FB942-D1C9-8BFE-0EAB-3F5897504E83}"/>
              </a:ext>
            </a:extLst>
          </p:cNvPr>
          <p:cNvSpPr>
            <a:spLocks noGrp="1"/>
          </p:cNvSpPr>
          <p:nvPr>
            <p:ph idx="1"/>
          </p:nvPr>
        </p:nvSpPr>
        <p:spPr>
          <a:xfrm>
            <a:off x="648931" y="1596656"/>
            <a:ext cx="4166509" cy="5229673"/>
          </a:xfrm>
        </p:spPr>
        <p:txBody>
          <a:bodyPr vert="horz" lIns="91440" tIns="45720" rIns="91440" bIns="45720" rtlCol="0" anchor="t">
            <a:noAutofit/>
          </a:bodyPr>
          <a:lstStyle/>
          <a:p>
            <a:pPr>
              <a:lnSpc>
                <a:spcPct val="90000"/>
              </a:lnSpc>
              <a:buFont typeface="Arial" charset="2"/>
              <a:buChar char="•"/>
            </a:pPr>
            <a:r>
              <a:rPr lang="en" sz="1600" dirty="0">
                <a:ea typeface="+mn-lt"/>
                <a:cs typeface="+mn-lt"/>
              </a:rPr>
              <a:t>The client application currently uses 4 implemented blocks that are: </a:t>
            </a:r>
            <a:endParaRPr lang="en-US" sz="1600">
              <a:ea typeface="+mn-lt"/>
              <a:cs typeface="+mn-lt"/>
            </a:endParaRPr>
          </a:p>
          <a:p>
            <a:pPr>
              <a:lnSpc>
                <a:spcPct val="90000"/>
              </a:lnSpc>
              <a:buFont typeface="Arial" charset="2"/>
              <a:buChar char="•"/>
            </a:pPr>
            <a:r>
              <a:rPr lang="en" sz="1600" b="1" dirty="0">
                <a:ea typeface="+mn-lt"/>
                <a:cs typeface="+mn-lt"/>
              </a:rPr>
              <a:t>Message Handler</a:t>
            </a:r>
            <a:r>
              <a:rPr lang="en" sz="1600" dirty="0">
                <a:ea typeface="+mn-lt"/>
                <a:cs typeface="+mn-lt"/>
              </a:rPr>
              <a:t>: acts as a network switch, receiving messages from possibly, multiple signals and route them to other multiple signals, it needs to have a method to determine the correct output signal</a:t>
            </a:r>
            <a:endParaRPr lang="en-US" sz="1600">
              <a:ea typeface="+mn-lt"/>
              <a:cs typeface="+mn-lt"/>
            </a:endParaRPr>
          </a:p>
          <a:p>
            <a:pPr>
              <a:lnSpc>
                <a:spcPct val="90000"/>
              </a:lnSpc>
              <a:buFont typeface="Arial" charset="2"/>
              <a:buChar char="•"/>
            </a:pPr>
            <a:r>
              <a:rPr lang="en" sz="1600" b="1" dirty="0">
                <a:ea typeface="+mn-lt"/>
                <a:cs typeface="+mn-lt"/>
              </a:rPr>
              <a:t>ReceiveEtsi004</a:t>
            </a:r>
            <a:r>
              <a:rPr lang="en" sz="1600" dirty="0">
                <a:ea typeface="+mn-lt"/>
                <a:cs typeface="+mn-lt"/>
              </a:rPr>
              <a:t>: so that we can exchange messages through the </a:t>
            </a:r>
            <a:r>
              <a:rPr lang="en" sz="1600" err="1">
                <a:ea typeface="+mn-lt"/>
                <a:cs typeface="+mn-lt"/>
              </a:rPr>
              <a:t>etsi</a:t>
            </a:r>
            <a:r>
              <a:rPr lang="en" sz="1600" dirty="0">
                <a:ea typeface="+mn-lt"/>
                <a:cs typeface="+mn-lt"/>
              </a:rPr>
              <a:t> 004 interface</a:t>
            </a:r>
            <a:endParaRPr lang="en-US" sz="1600">
              <a:ea typeface="+mn-lt"/>
              <a:cs typeface="+mn-lt"/>
            </a:endParaRPr>
          </a:p>
          <a:p>
            <a:pPr>
              <a:lnSpc>
                <a:spcPct val="90000"/>
              </a:lnSpc>
              <a:buFont typeface="Arial" charset="2"/>
              <a:buChar char="•"/>
            </a:pPr>
            <a:r>
              <a:rPr lang="en" sz="1600" b="1" dirty="0">
                <a:ea typeface="+mn-lt"/>
                <a:cs typeface="+mn-lt"/>
              </a:rPr>
              <a:t>Ip Tunnel</a:t>
            </a:r>
            <a:r>
              <a:rPr lang="en" sz="1600" dirty="0">
                <a:ea typeface="+mn-lt"/>
                <a:cs typeface="+mn-lt"/>
              </a:rPr>
              <a:t>: which is used to create a secure and private connection through a public network and </a:t>
            </a:r>
            <a:endParaRPr lang="en-US" sz="1600">
              <a:ea typeface="+mn-lt"/>
              <a:cs typeface="+mn-lt"/>
            </a:endParaRPr>
          </a:p>
          <a:p>
            <a:pPr>
              <a:lnSpc>
                <a:spcPct val="90000"/>
              </a:lnSpc>
              <a:buFont typeface="Arial" charset="2"/>
              <a:buChar char="•"/>
            </a:pPr>
            <a:r>
              <a:rPr lang="en" sz="1600" b="1" dirty="0">
                <a:ea typeface="+mn-lt"/>
                <a:cs typeface="+mn-lt"/>
              </a:rPr>
              <a:t>Save Ascii</a:t>
            </a:r>
            <a:r>
              <a:rPr lang="en" sz="1600" dirty="0">
                <a:ea typeface="+mn-lt"/>
                <a:cs typeface="+mn-lt"/>
              </a:rPr>
              <a:t>:</a:t>
            </a:r>
            <a:r>
              <a:rPr lang="en" sz="1600">
                <a:ea typeface="+mn-lt"/>
                <a:cs typeface="+mn-lt"/>
              </a:rPr>
              <a:t> </a:t>
            </a:r>
            <a:r>
              <a:rPr lang="en" sz="1600" dirty="0">
                <a:ea typeface="+mn-lt"/>
                <a:cs typeface="+mn-lt"/>
              </a:rPr>
              <a:t> </a:t>
            </a:r>
            <a:r>
              <a:rPr lang="en" sz="1600">
                <a:ea typeface="+mn-lt"/>
                <a:cs typeface="+mn-lt"/>
              </a:rPr>
              <a:t>stores</a:t>
            </a:r>
            <a:r>
              <a:rPr lang="en" sz="1600" dirty="0">
                <a:ea typeface="+mn-lt"/>
                <a:cs typeface="+mn-lt"/>
              </a:rPr>
              <a:t> the keys.</a:t>
            </a:r>
            <a:endParaRPr lang="en-US" sz="1600"/>
          </a:p>
        </p:txBody>
      </p:sp>
      <p:sp>
        <p:nvSpPr>
          <p:cNvPr id="26"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 name="Picture 1">
            <a:extLst>
              <a:ext uri="{FF2B5EF4-FFF2-40B4-BE49-F238E27FC236}">
                <a16:creationId xmlns:a16="http://schemas.microsoft.com/office/drawing/2014/main" id="{9414DD45-E573-B2AE-3795-210DC376D3FB}"/>
              </a:ext>
            </a:extLst>
          </p:cNvPr>
          <p:cNvPicPr>
            <a:picLocks noChangeAspect="1"/>
          </p:cNvPicPr>
          <p:nvPr/>
        </p:nvPicPr>
        <p:blipFill>
          <a:blip r:embed="rId3"/>
          <a:stretch>
            <a:fillRect/>
          </a:stretch>
        </p:blipFill>
        <p:spPr>
          <a:xfrm>
            <a:off x="6093992" y="1334521"/>
            <a:ext cx="5449889" cy="4322119"/>
          </a:xfrm>
          <a:prstGeom prst="rect">
            <a:avLst/>
          </a:prstGeom>
          <a:ln>
            <a:noFill/>
          </a:ln>
          <a:effectLst>
            <a:outerShdw blurRad="190500" algn="tl" rotWithShape="0">
              <a:srgbClr val="000000">
                <a:alpha val="70000"/>
              </a:srgbClr>
            </a:outerShdw>
          </a:effectLst>
        </p:spPr>
      </p:pic>
      <p:sp>
        <p:nvSpPr>
          <p:cNvPr id="25" name="Rectangle 24">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2">
            <a:extLst>
              <a:ext uri="{FF2B5EF4-FFF2-40B4-BE49-F238E27FC236}">
                <a16:creationId xmlns:a16="http://schemas.microsoft.com/office/drawing/2014/main" id="{45E1FF58-67F4-CA82-0DBB-BAAFD88CBA90}"/>
              </a:ext>
            </a:extLst>
          </p:cNvPr>
          <p:cNvSpPr>
            <a:spLocks noGrp="1"/>
          </p:cNvSpPr>
          <p:nvPr>
            <p:ph type="sldNum" sz="quarter" idx="12"/>
          </p:nvPr>
        </p:nvSpPr>
        <p:spPr>
          <a:xfrm>
            <a:off x="10352540" y="295729"/>
            <a:ext cx="838199" cy="767687"/>
          </a:xfrm>
        </p:spPr>
        <p:txBody>
          <a:bodyPr>
            <a:normAutofit/>
          </a:bodyPr>
          <a:lstStyle/>
          <a:p>
            <a:pPr>
              <a:spcAft>
                <a:spcPts val="600"/>
              </a:spcAft>
            </a:pPr>
            <a:r>
              <a:rPr lang="pt-PT" b="1"/>
              <a:t>7</a:t>
            </a:r>
          </a:p>
        </p:txBody>
      </p:sp>
    </p:spTree>
    <p:extLst>
      <p:ext uri="{BB962C8B-B14F-4D97-AF65-F5344CB8AC3E}">
        <p14:creationId xmlns:p14="http://schemas.microsoft.com/office/powerpoint/2010/main" val="362693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67393CB-DA58-BA10-AE50-26419697B483}"/>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a:t>App Client Explanation</a:t>
            </a:r>
          </a:p>
        </p:txBody>
      </p:sp>
      <p:sp>
        <p:nvSpPr>
          <p:cNvPr id="6" name="Slide Number Placeholder 2">
            <a:extLst>
              <a:ext uri="{FF2B5EF4-FFF2-40B4-BE49-F238E27FC236}">
                <a16:creationId xmlns:a16="http://schemas.microsoft.com/office/drawing/2014/main" id="{991B5993-CB24-2642-E85D-5C1D5F2D7D3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r>
              <a:rPr lang="en-US"/>
              <a:t>8</a:t>
            </a:r>
          </a:p>
        </p:txBody>
      </p:sp>
      <p:sp>
        <p:nvSpPr>
          <p:cNvPr id="9" name="TextBox 8">
            <a:extLst>
              <a:ext uri="{FF2B5EF4-FFF2-40B4-BE49-F238E27FC236}">
                <a16:creationId xmlns:a16="http://schemas.microsoft.com/office/drawing/2014/main" id="{BEFF04BA-870F-B569-B445-06307918E1FD}"/>
              </a:ext>
            </a:extLst>
          </p:cNvPr>
          <p:cNvSpPr txBox="1"/>
          <p:nvPr/>
        </p:nvSpPr>
        <p:spPr>
          <a:xfrm>
            <a:off x="1103311" y="2525689"/>
            <a:ext cx="4338409" cy="37227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buClr>
                <a:schemeClr val="bg2">
                  <a:lumMod val="40000"/>
                  <a:lumOff val="60000"/>
                </a:schemeClr>
              </a:buClr>
              <a:buSzPct val="80000"/>
            </a:pPr>
            <a:r>
              <a:rPr lang="en-US">
                <a:latin typeface="+mj-lt"/>
                <a:ea typeface="+mj-ea"/>
                <a:cs typeface="+mj-cs"/>
              </a:rPr>
              <a:t>The 3 main steps of the APP Client are:</a:t>
            </a:r>
            <a:endParaRPr lang="en-US">
              <a:ea typeface="+mj-ea"/>
              <a:cs typeface="+mj-cs"/>
            </a:endParaRPr>
          </a:p>
          <a:p>
            <a:pPr indent="-228600">
              <a:spcBef>
                <a:spcPts val="1000"/>
              </a:spcBef>
              <a:buClr>
                <a:schemeClr val="bg2">
                  <a:lumMod val="40000"/>
                  <a:lumOff val="60000"/>
                </a:schemeClr>
              </a:buClr>
              <a:buSzPct val="80000"/>
              <a:buFont typeface="Arial" charset="2"/>
              <a:buChar char="•"/>
            </a:pPr>
            <a:endParaRPr lang="en-US">
              <a:latin typeface="+mj-lt"/>
              <a:ea typeface="+mj-ea"/>
              <a:cs typeface="+mj-cs"/>
            </a:endParaRPr>
          </a:p>
          <a:p>
            <a:pPr marL="342900" indent="-285750">
              <a:spcBef>
                <a:spcPts val="1000"/>
              </a:spcBef>
              <a:buClr>
                <a:schemeClr val="bg2">
                  <a:lumMod val="40000"/>
                  <a:lumOff val="60000"/>
                </a:schemeClr>
              </a:buClr>
              <a:buSzPct val="80000"/>
              <a:buFont typeface="Arial"/>
              <a:buChar char="•"/>
            </a:pPr>
            <a:r>
              <a:rPr lang="en-US">
                <a:latin typeface="+mj-lt"/>
                <a:ea typeface="+mj-ea"/>
                <a:cs typeface="+mj-cs"/>
              </a:rPr>
              <a:t>Send Requests</a:t>
            </a:r>
          </a:p>
          <a:p>
            <a:pPr marL="285750" indent="-228600">
              <a:spcBef>
                <a:spcPts val="1000"/>
              </a:spcBef>
              <a:buClr>
                <a:schemeClr val="bg2">
                  <a:lumMod val="40000"/>
                  <a:lumOff val="60000"/>
                </a:schemeClr>
              </a:buClr>
              <a:buSzPct val="80000"/>
              <a:buFont typeface="Arial" charset="2"/>
              <a:buChar char="•"/>
            </a:pPr>
            <a:r>
              <a:rPr lang="en-US">
                <a:latin typeface="+mj-lt"/>
                <a:ea typeface="+mj-ea"/>
                <a:cs typeface="+mj-cs"/>
              </a:rPr>
              <a:t>Export the Keys from a Key Buffer</a:t>
            </a:r>
          </a:p>
          <a:p>
            <a:pPr marL="285750" indent="-228600">
              <a:spcBef>
                <a:spcPts val="1000"/>
              </a:spcBef>
              <a:buClr>
                <a:schemeClr val="bg2">
                  <a:lumMod val="40000"/>
                  <a:lumOff val="60000"/>
                </a:schemeClr>
              </a:buClr>
              <a:buSzPct val="80000"/>
              <a:buFont typeface="Arial" charset="2"/>
              <a:buChar char="•"/>
            </a:pPr>
            <a:r>
              <a:rPr lang="en-US">
                <a:latin typeface="+mj-lt"/>
                <a:ea typeface="+mj-ea"/>
                <a:cs typeface="+mj-cs"/>
              </a:rPr>
              <a:t>Save the Keys exported on a File</a:t>
            </a:r>
            <a:br>
              <a:rPr lang="en-US">
                <a:latin typeface="+mj-lt"/>
                <a:ea typeface="+mj-ea"/>
                <a:cs typeface="+mj-cs"/>
              </a:rPr>
            </a:br>
            <a:r>
              <a:rPr lang="en-US">
                <a:latin typeface="+mj-lt"/>
                <a:ea typeface="+mj-ea"/>
                <a:cs typeface="+mj-cs"/>
              </a:rPr>
              <a:t> </a:t>
            </a:r>
          </a:p>
        </p:txBody>
      </p:sp>
      <p:pic>
        <p:nvPicPr>
          <p:cNvPr id="2" name="Picture 1" descr="A blue screen with numbers&#10;&#10;Description automatically generated">
            <a:extLst>
              <a:ext uri="{FF2B5EF4-FFF2-40B4-BE49-F238E27FC236}">
                <a16:creationId xmlns:a16="http://schemas.microsoft.com/office/drawing/2014/main" id="{C5091944-2285-6970-3D45-D47711EA6862}"/>
              </a:ext>
            </a:extLst>
          </p:cNvPr>
          <p:cNvPicPr>
            <a:picLocks noChangeAspect="1"/>
          </p:cNvPicPr>
          <p:nvPr/>
        </p:nvPicPr>
        <p:blipFill rotWithShape="1">
          <a:blip r:embed="rId3"/>
          <a:srcRect l="7445" r="19477" b="2"/>
          <a:stretch/>
        </p:blipFill>
        <p:spPr>
          <a:xfrm>
            <a:off x="6713352" y="2052213"/>
            <a:ext cx="4830191" cy="37227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92182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9" ma:contentTypeDescription="Create a new document." ma:contentTypeScope="" ma:versionID="a0b0bea380a6f433376b9801c1abdbce">
  <xsd:schema xmlns:xsd="http://www.w3.org/2001/XMLSchema" xmlns:xs="http://www.w3.org/2001/XMLSchema" xmlns:p="http://schemas.microsoft.com/office/2006/metadata/properties" xmlns:ns3="fad517c4-ad21-48db-8d87-673b4dbf478e" targetNamespace="http://schemas.microsoft.com/office/2006/metadata/properties" ma:root="true" ma:fieldsID="45143606ff57f1eb2df36787f49761db"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9977A3-36B6-4E34-A44F-5403257C1641}">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1ACA6F-02A3-43FF-AB5B-77660BA66629}">
  <ds:schemaRefs>
    <ds:schemaRef ds:uri="http://schemas.microsoft.com/sharepoint/v3/contenttype/forms"/>
  </ds:schemaRefs>
</ds:datastoreItem>
</file>

<file path=customXml/itemProps3.xml><?xml version="1.0" encoding="utf-8"?>
<ds:datastoreItem xmlns:ds="http://schemas.openxmlformats.org/officeDocument/2006/customXml" ds:itemID="{7327059C-34CD-4EA0-96B6-1D92CC82662E}">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TM04033919[[fn=Circuito]]</Template>
  <Application>Microsoft Office PowerPoint</Application>
  <PresentationFormat>Widescreen</PresentationFormat>
  <Slides>20</Slides>
  <Notes>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Milestone 3</vt:lpstr>
      <vt:lpstr>Presentation OUTLINE</vt:lpstr>
      <vt:lpstr>PowerPoint Presentation</vt:lpstr>
      <vt:lpstr>PowerPoint Presentation</vt:lpstr>
      <vt:lpstr>PowerPoint Presentation</vt:lpstr>
      <vt:lpstr>ETSI 004 ON SOUTH INTERFACE</vt:lpstr>
      <vt:lpstr>ETSI 004 IMPLEMENTATION</vt:lpstr>
      <vt:lpstr>App Client </vt:lpstr>
      <vt:lpstr>App Client Explanation</vt:lpstr>
      <vt:lpstr>Send Requests</vt:lpstr>
      <vt:lpstr>Export the Keys from a Key Buffer</vt:lpstr>
      <vt:lpstr>Save the Keys Exported on a File</vt:lpstr>
      <vt:lpstr>App Server</vt:lpstr>
      <vt:lpstr>App Server explanation</vt:lpstr>
      <vt:lpstr>Read Keys</vt:lpstr>
      <vt:lpstr>Put the keys on a Key Buffer</vt:lpstr>
      <vt:lpstr>Send the Keys to the APP CLIENT</vt:lpstr>
      <vt:lpstr>DEMO</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Guilherme Andrade</dc:creator>
  <cp:revision>37</cp:revision>
  <dcterms:created xsi:type="dcterms:W3CDTF">2023-10-24T21:34:07Z</dcterms:created>
  <dcterms:modified xsi:type="dcterms:W3CDTF">2024-03-19T02:28:49Z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