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10"/>
  </p:notesMasterIdLst>
  <p:sldIdLst>
    <p:sldId id="256" r:id="rId5"/>
    <p:sldId id="271" r:id="rId6"/>
    <p:sldId id="273" r:id="rId7"/>
    <p:sldId id="272" r:id="rId8"/>
    <p:sldId id="25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19DA5-B007-2454-7F94-A8D361727297}" v="132" dt="2024-04-22T23:28:35.172"/>
    <p1510:client id="{B7FD8193-9377-15D6-9D26-E02F15460322}" v="1391" dt="2024-04-22T23:28:5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0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1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7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1" b="68894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IT_base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marL="914400" lvl="1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marL="1371600" lvl="2" indent="-3746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id="77" name="Google Shape;77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id="100" name="Google Shape;100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>
  <p:cSld name="1_Defaul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000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sz="700" b="0" i="0" u="none" strike="noStrike" cap="non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 b="76404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l="12423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p@ua.pt" TargetMode="External"/><Relationship Id="rId7" Type="http://schemas.openxmlformats.org/officeDocument/2006/relationships/hyperlink" Target="https://www.linkedin.com/company/quantum-communications-group-it-av/%E2%80%8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.pt/Groups/Index/72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862" y="170302"/>
            <a:ext cx="7312404" cy="111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sz="2400" b="1" i="0" u="none" strike="noStrike" cap="non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15828" y="1497652"/>
            <a:ext cx="2102744" cy="7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anp@ua.pt</a:t>
            </a:r>
            <a:endParaRPr lang="pt-PT"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914" y="17244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 descr="Qr cod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https://www.it.pt/Groups/Index/72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pt-PT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09900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t" anchorCtr="0">
            <a:noAutofit/>
          </a:bodyPr>
          <a:lstStyle/>
          <a:p>
            <a:pPr>
              <a:buClr>
                <a:srgbClr val="44515F"/>
              </a:buClr>
              <a:buSzPts val="3300"/>
            </a:pPr>
            <a:r>
              <a:rPr lang="pt-PT" sz="2800" b="1" err="1">
                <a:solidFill>
                  <a:srgbClr val="44515F"/>
                </a:solidFill>
              </a:rPr>
              <a:t>Weekly</a:t>
            </a:r>
            <a:r>
              <a:rPr lang="pt-PT" sz="2800" b="1">
                <a:solidFill>
                  <a:srgbClr val="44515F"/>
                </a:solidFill>
              </a:rPr>
              <a:t> </a:t>
            </a:r>
            <a:r>
              <a:rPr lang="pt-PT" sz="2800" b="1" err="1">
                <a:solidFill>
                  <a:srgbClr val="44515F"/>
                </a:solidFill>
              </a:rPr>
              <a:t>report</a:t>
            </a:r>
            <a:r>
              <a:rPr lang="pt-PT" sz="2800" b="1">
                <a:solidFill>
                  <a:srgbClr val="44515F"/>
                </a:solidFill>
              </a:rPr>
              <a:t> </a:t>
            </a:r>
            <a:endParaRPr sz="2000" b="1">
              <a:solidFill>
                <a:srgbClr val="4451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 err="1"/>
              <a:t>Recon_Emulator</a:t>
            </a:r>
            <a:r>
              <a:rPr lang="pt-PT"/>
              <a:t> – </a:t>
            </a:r>
            <a:r>
              <a:rPr lang="pt-PT" err="1"/>
              <a:t>Oblivious</a:t>
            </a:r>
            <a:r>
              <a:rPr lang="pt-PT"/>
              <a:t> </a:t>
            </a:r>
            <a:r>
              <a:rPr lang="pt-PT" err="1"/>
              <a:t>Keys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498C-B946-36E3-E995-B6734DF3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0" y="792847"/>
            <a:ext cx="4425814" cy="3719622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 </a:t>
            </a:r>
            <a:r>
              <a:rPr lang="en-US" b="1" err="1">
                <a:solidFill>
                  <a:schemeClr val="tx1"/>
                </a:solidFill>
                <a:latin typeface="Calibri"/>
              </a:rPr>
              <a:t>Recon_Emulator</a:t>
            </a:r>
            <a:r>
              <a:rPr lang="en-US">
                <a:solidFill>
                  <a:schemeClr val="tx1"/>
                </a:solidFill>
                <a:latin typeface="Calibri"/>
              </a:rPr>
              <a:t> is a block capable of generating </a:t>
            </a:r>
            <a:r>
              <a:rPr lang="en-US" b="1">
                <a:solidFill>
                  <a:schemeClr val="tx1"/>
                </a:solidFill>
                <a:latin typeface="Calibri"/>
              </a:rPr>
              <a:t>Oblivious</a:t>
            </a:r>
            <a:r>
              <a:rPr lang="en-US">
                <a:solidFill>
                  <a:schemeClr val="tx1"/>
                </a:solidFill>
                <a:latin typeface="Calibri"/>
              </a:rPr>
              <a:t> and </a:t>
            </a:r>
            <a:r>
              <a:rPr lang="en-US" b="1">
                <a:solidFill>
                  <a:schemeClr val="tx1"/>
                </a:solidFill>
                <a:latin typeface="Calibri"/>
              </a:rPr>
              <a:t>Symmetric Keys</a:t>
            </a:r>
            <a:r>
              <a:rPr lang="en-US">
                <a:solidFill>
                  <a:schemeClr val="tx1"/>
                </a:solidFill>
                <a:latin typeface="Calibri"/>
              </a:rPr>
              <a:t> and saving them to a file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 </a:t>
            </a:r>
            <a:r>
              <a:rPr lang="en-US" b="1">
                <a:solidFill>
                  <a:schemeClr val="tx1"/>
                </a:solidFill>
                <a:latin typeface="Calibri"/>
              </a:rPr>
              <a:t>Oblivious Keys </a:t>
            </a:r>
            <a:r>
              <a:rPr lang="en-US">
                <a:solidFill>
                  <a:schemeClr val="tx1"/>
                </a:solidFill>
                <a:latin typeface="Calibri"/>
              </a:rPr>
              <a:t>are generated based on </a:t>
            </a:r>
            <a:r>
              <a:rPr lang="en-US" b="1">
                <a:solidFill>
                  <a:schemeClr val="tx1"/>
                </a:solidFill>
                <a:latin typeface="Calibri"/>
              </a:rPr>
              <a:t>2 Seeds</a:t>
            </a:r>
            <a:r>
              <a:rPr lang="en-US">
                <a:solidFill>
                  <a:schemeClr val="tx1"/>
                </a:solidFill>
                <a:latin typeface="Calibri"/>
              </a:rPr>
              <a:t> and </a:t>
            </a:r>
            <a:r>
              <a:rPr lang="en-US" b="1">
                <a:solidFill>
                  <a:schemeClr val="tx1"/>
                </a:solidFill>
                <a:latin typeface="Calibri"/>
              </a:rPr>
              <a:t>2 RNG</a:t>
            </a:r>
            <a:r>
              <a:rPr lang="en-US">
                <a:solidFill>
                  <a:schemeClr val="tx1"/>
                </a:solidFill>
                <a:latin typeface="Calibri"/>
              </a:rPr>
              <a:t>( Random Number Generator)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 first Seed (</a:t>
            </a:r>
            <a:r>
              <a:rPr lang="en-US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>
                <a:solidFill>
                  <a:schemeClr val="tx1"/>
                </a:solidFill>
                <a:latin typeface="Calibri"/>
              </a:rPr>
              <a:t>) is inputted by the user as an Unsigned Int at his choice.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This seed is used for generating a </a:t>
            </a:r>
            <a:r>
              <a:rPr lang="en-US" b="1">
                <a:solidFill>
                  <a:schemeClr val="tx1"/>
                </a:solidFill>
                <a:latin typeface="Calibri"/>
              </a:rPr>
              <a:t>Random Tx Key</a:t>
            </a:r>
            <a:r>
              <a:rPr lang="en-US">
                <a:solidFill>
                  <a:schemeClr val="tx1"/>
                </a:solidFill>
                <a:latin typeface="Calibri"/>
              </a:rPr>
              <a:t> through the first </a:t>
            </a:r>
            <a:r>
              <a:rPr lang="en-US" b="1">
                <a:solidFill>
                  <a:schemeClr val="tx1"/>
                </a:solidFill>
                <a:latin typeface="Calibri"/>
              </a:rPr>
              <a:t>Random Number Generator</a:t>
            </a:r>
          </a:p>
          <a:p>
            <a:pPr marL="514350" indent="-285750">
              <a:buChar char="•"/>
            </a:pPr>
            <a:endParaRPr lang="en-US" b="1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 second Seed (</a:t>
            </a:r>
            <a:r>
              <a:rPr lang="en-US" err="1">
                <a:solidFill>
                  <a:schemeClr val="tx1"/>
                </a:solidFill>
                <a:latin typeface="Calibri"/>
              </a:rPr>
              <a:t>rx_seed</a:t>
            </a:r>
            <a:r>
              <a:rPr lang="en-US">
                <a:solidFill>
                  <a:schemeClr val="tx1"/>
                </a:solidFill>
                <a:latin typeface="Calibri"/>
              </a:rPr>
              <a:t>) is based on the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>
                <a:solidFill>
                  <a:schemeClr val="tx1"/>
                </a:solidFill>
                <a:latin typeface="Calibri"/>
              </a:rPr>
              <a:t> (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rx_seed</a:t>
            </a:r>
            <a:r>
              <a:rPr lang="en-US">
                <a:solidFill>
                  <a:schemeClr val="tx1"/>
                </a:solidFill>
                <a:latin typeface="Calibri"/>
              </a:rPr>
              <a:t> =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>
                <a:solidFill>
                  <a:schemeClr val="tx1"/>
                </a:solidFill>
                <a:latin typeface="Calibri"/>
              </a:rPr>
              <a:t> + 1)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2" name="Picture 1" descr="A computer screen shot of numbers and letters&#10;&#10;Description automatically generated">
            <a:extLst>
              <a:ext uri="{FF2B5EF4-FFF2-40B4-BE49-F238E27FC236}">
                <a16:creationId xmlns:a16="http://schemas.microsoft.com/office/drawing/2014/main" id="{C16EEE37-E4C3-8479-0A38-7308B6A2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1039283"/>
            <a:ext cx="4472517" cy="273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1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 err="1"/>
              <a:t>Recon_Emulator</a:t>
            </a:r>
            <a:r>
              <a:rPr lang="pt-PT"/>
              <a:t> – </a:t>
            </a:r>
            <a:r>
              <a:rPr lang="pt-PT" err="1"/>
              <a:t>Oblivious</a:t>
            </a:r>
            <a:r>
              <a:rPr lang="pt-PT"/>
              <a:t> </a:t>
            </a:r>
            <a:r>
              <a:rPr lang="pt-PT" err="1"/>
              <a:t>Keys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498C-B946-36E3-E995-B6734DF3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80" y="1168555"/>
            <a:ext cx="5166648" cy="2804164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To generate the oblivious key, we are going to go through each </a:t>
            </a:r>
            <a:r>
              <a:rPr lang="en-US" b="1">
                <a:solidFill>
                  <a:schemeClr val="tx1"/>
                </a:solidFill>
                <a:latin typeface="Calibri"/>
              </a:rPr>
              <a:t>pair of bits</a:t>
            </a:r>
            <a:r>
              <a:rPr lang="en-US">
                <a:solidFill>
                  <a:schemeClr val="tx1"/>
                </a:solidFill>
                <a:latin typeface="Calibri"/>
              </a:rPr>
              <a:t> and then the </a:t>
            </a:r>
            <a:r>
              <a:rPr lang="en-US" b="1">
                <a:solidFill>
                  <a:schemeClr val="tx1"/>
                </a:solidFill>
                <a:latin typeface="Calibri"/>
              </a:rPr>
              <a:t>second </a:t>
            </a:r>
            <a:r>
              <a:rPr lang="en-US" b="1" err="1">
                <a:solidFill>
                  <a:schemeClr val="tx1"/>
                </a:solidFill>
                <a:latin typeface="Calibri"/>
              </a:rPr>
              <a:t>RNG</a:t>
            </a:r>
            <a:r>
              <a:rPr lang="en-US" err="1">
                <a:solidFill>
                  <a:schemeClr val="tx1"/>
                </a:solidFill>
                <a:latin typeface="Calibri"/>
              </a:rPr>
              <a:t>,based</a:t>
            </a:r>
            <a:r>
              <a:rPr lang="en-US">
                <a:solidFill>
                  <a:schemeClr val="tx1"/>
                </a:solidFill>
                <a:latin typeface="Calibri"/>
              </a:rPr>
              <a:t> on the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rx_seed</a:t>
            </a:r>
            <a:r>
              <a:rPr lang="en-US">
                <a:solidFill>
                  <a:schemeClr val="tx1"/>
                </a:solidFill>
                <a:latin typeface="Calibri"/>
              </a:rPr>
              <a:t>, is going to select one of the bits for the key.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 </a:t>
            </a:r>
            <a:r>
              <a:rPr lang="en-US" b="1">
                <a:solidFill>
                  <a:schemeClr val="tx1"/>
                </a:solidFill>
                <a:latin typeface="Calibri"/>
              </a:rPr>
              <a:t>value of the bit </a:t>
            </a:r>
            <a:r>
              <a:rPr lang="en-US">
                <a:solidFill>
                  <a:schemeClr val="tx1"/>
                </a:solidFill>
                <a:latin typeface="Calibri"/>
              </a:rPr>
              <a:t>is going to be </a:t>
            </a:r>
            <a:r>
              <a:rPr lang="en-US" b="1">
                <a:solidFill>
                  <a:schemeClr val="tx1"/>
                </a:solidFill>
                <a:latin typeface="Calibri"/>
              </a:rPr>
              <a:t>saved on the position of the second bit</a:t>
            </a:r>
            <a:r>
              <a:rPr lang="en-US">
                <a:solidFill>
                  <a:schemeClr val="tx1"/>
                </a:solidFill>
                <a:latin typeface="Calibri"/>
              </a:rPr>
              <a:t> and the </a:t>
            </a:r>
            <a:r>
              <a:rPr lang="en-US" b="1">
                <a:solidFill>
                  <a:schemeClr val="tx1"/>
                </a:solidFill>
                <a:latin typeface="Calibri"/>
              </a:rPr>
              <a:t>position number</a:t>
            </a:r>
            <a:r>
              <a:rPr lang="en-US">
                <a:solidFill>
                  <a:schemeClr val="tx1"/>
                </a:solidFill>
                <a:latin typeface="Calibri"/>
              </a:rPr>
              <a:t> (first position - 0 / second position - 1) </a:t>
            </a:r>
            <a:r>
              <a:rPr lang="en-US" b="1">
                <a:solidFill>
                  <a:schemeClr val="tx1"/>
                </a:solidFill>
                <a:latin typeface="Calibri"/>
              </a:rPr>
              <a:t>of the selected bit</a:t>
            </a:r>
            <a:r>
              <a:rPr lang="en-US">
                <a:solidFill>
                  <a:schemeClr val="tx1"/>
                </a:solidFill>
                <a:latin typeface="Calibri"/>
              </a:rPr>
              <a:t> is going to be the </a:t>
            </a:r>
            <a:r>
              <a:rPr lang="en-US" b="1">
                <a:solidFill>
                  <a:schemeClr val="tx1"/>
                </a:solidFill>
                <a:latin typeface="Calibri"/>
              </a:rPr>
              <a:t>first bit</a:t>
            </a:r>
            <a:r>
              <a:rPr lang="en-US">
                <a:solidFill>
                  <a:schemeClr val="tx1"/>
                </a:solidFill>
                <a:latin typeface="Calibri"/>
              </a:rPr>
              <a:t> 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After the first run, </a:t>
            </a:r>
            <a:r>
              <a:rPr lang="en-US" b="1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 b="1">
                <a:solidFill>
                  <a:schemeClr val="tx1"/>
                </a:solidFill>
                <a:latin typeface="Calibri"/>
              </a:rPr>
              <a:t> = </a:t>
            </a:r>
            <a:r>
              <a:rPr lang="en-US" b="1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 b="1">
                <a:solidFill>
                  <a:schemeClr val="tx1"/>
                </a:solidFill>
                <a:latin typeface="Calibri"/>
              </a:rPr>
              <a:t> + 1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42BA1C-C918-96EC-60AE-A70727A0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77" y="714375"/>
            <a:ext cx="2368961" cy="4037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0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 err="1"/>
              <a:t>Recon_Emulator</a:t>
            </a:r>
            <a:r>
              <a:rPr lang="pt-PT"/>
              <a:t> – </a:t>
            </a:r>
            <a:r>
              <a:rPr lang="pt-PT" err="1"/>
              <a:t>Symmetric</a:t>
            </a:r>
            <a:r>
              <a:rPr lang="pt-PT"/>
              <a:t> </a:t>
            </a:r>
            <a:r>
              <a:rPr lang="pt-PT" err="1"/>
              <a:t>Keys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498C-B946-36E3-E995-B6734DF3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80" y="1517805"/>
            <a:ext cx="4806815" cy="2994664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For the symmetric keys the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tx_seed</a:t>
            </a:r>
            <a:r>
              <a:rPr lang="en-US">
                <a:solidFill>
                  <a:schemeClr val="tx1"/>
                </a:solidFill>
                <a:latin typeface="Calibri"/>
              </a:rPr>
              <a:t> is the most important.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514350" indent="-285750"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The keys are going to be generated through a RNG originated with the respective seed</a:t>
            </a:r>
          </a:p>
          <a:p>
            <a:pPr marL="514350" indent="-285750"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 err="1"/>
              <a:t>Recon_emulation</a:t>
            </a:r>
            <a:r>
              <a:rPr lang="pt-PT"/>
              <a:t> - Input </a:t>
            </a:r>
            <a:r>
              <a:rPr lang="pt-PT" err="1"/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1498C-B946-36E3-E995-B6734DF3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10" y="555204"/>
            <a:ext cx="8907237" cy="4217037"/>
          </a:xfrm>
        </p:spPr>
        <p:txBody>
          <a:bodyPr/>
          <a:lstStyle/>
          <a:p>
            <a:pPr algn="just"/>
            <a:r>
              <a:rPr lang="en-US" err="1"/>
              <a:t>ReconciliationApp</a:t>
            </a:r>
            <a:r>
              <a:rPr lang="en-US"/>
              <a:t> Emulator    </a:t>
            </a:r>
          </a:p>
          <a:p>
            <a:r>
              <a:rPr lang="en-US"/>
              <a:t>Input Parameters:            Key Type: Symmetric/Oblivious            </a:t>
            </a:r>
          </a:p>
          <a:p>
            <a:r>
              <a:rPr lang="en-US"/>
              <a:t>File Type: ASCII/Base64            </a:t>
            </a:r>
          </a:p>
          <a:p>
            <a:r>
              <a:rPr lang="en-US"/>
              <a:t>Counter First Value: 0            </a:t>
            </a:r>
          </a:p>
          <a:p>
            <a:r>
              <a:rPr lang="en-US"/>
              <a:t>Counter Last Value: </a:t>
            </a:r>
            <a:r>
              <a:rPr lang="en-US" err="1"/>
              <a:t>max_int</a:t>
            </a:r>
            <a:r>
              <a:rPr lang="en-US"/>
              <a:t>            </a:t>
            </a:r>
          </a:p>
          <a:p>
            <a:r>
              <a:rPr lang="en-US"/>
              <a:t>Tx files name:  keys    [[</a:t>
            </a:r>
            <a:r>
              <a:rPr lang="en-US" err="1"/>
              <a:t>sym_tx</a:t>
            </a:r>
            <a:r>
              <a:rPr lang="en-US"/>
              <a:t>/</a:t>
            </a:r>
            <a:r>
              <a:rPr lang="en-US" err="1"/>
              <a:t>obl_tx</a:t>
            </a:r>
            <a:r>
              <a:rPr lang="en-US"/>
              <a:t>.[</a:t>
            </a:r>
            <a:r>
              <a:rPr lang="en-US" err="1"/>
              <a:t>dat</a:t>
            </a:r>
            <a:r>
              <a:rPr lang="en-US"/>
              <a:t>/b64]]            </a:t>
            </a:r>
          </a:p>
          <a:p>
            <a:r>
              <a:rPr lang="en-US"/>
              <a:t>Rx files name:  keys  [[</a:t>
            </a:r>
            <a:r>
              <a:rPr lang="en-US" err="1"/>
              <a:t>sym_rx</a:t>
            </a:r>
            <a:r>
              <a:rPr lang="en-US"/>
              <a:t>/</a:t>
            </a:r>
            <a:r>
              <a:rPr lang="en-US" err="1"/>
              <a:t>obl_rx</a:t>
            </a:r>
            <a:r>
              <a:rPr lang="en-US"/>
              <a:t>.[</a:t>
            </a:r>
            <a:r>
              <a:rPr lang="en-US" err="1"/>
              <a:t>dat</a:t>
            </a:r>
            <a:r>
              <a:rPr lang="en-US"/>
              <a:t>/b64]]            </a:t>
            </a:r>
          </a:p>
          <a:p>
            <a:r>
              <a:rPr lang="en-US"/>
              <a:t>Seed: 0</a:t>
            </a:r>
          </a:p>
          <a:p>
            <a:r>
              <a:rPr lang="en-US" sz="1100">
                <a:solidFill>
                  <a:srgbClr val="BBBBBB"/>
                </a:solidFill>
              </a:rPr>
              <a:t>//------------INPUTPARAMETERS-------------</a:t>
            </a:r>
            <a:endParaRPr lang="en-US"/>
          </a:p>
          <a:p>
            <a:r>
              <a:rPr lang="en-US" sz="1100">
                <a:solidFill>
                  <a:srgbClr val="BBBBBB"/>
                </a:solidFill>
              </a:rPr>
              <a:t>//</a:t>
            </a:r>
            <a:endParaRPr lang="en-US"/>
          </a:p>
          <a:p>
            <a:r>
              <a:rPr lang="en-US" sz="1100">
                <a:solidFill>
                  <a:srgbClr val="BBBBBB"/>
                </a:solidFill>
              </a:rPr>
              <a:t>//--------GENERAL CONFIGURATION-------</a:t>
            </a:r>
            <a:endParaRPr lang="en-US"/>
          </a:p>
          <a:p>
            <a:r>
              <a:rPr lang="en-US" sz="1100" err="1">
                <a:solidFill>
                  <a:srgbClr val="BBBBBB"/>
                </a:solidFill>
              </a:rPr>
              <a:t>keyType</a:t>
            </a:r>
            <a:r>
              <a:rPr lang="en-US" sz="1100">
                <a:solidFill>
                  <a:srgbClr val="BBBBBB"/>
                </a:solidFill>
              </a:rPr>
              <a:t>=0 </a:t>
            </a:r>
            <a:endParaRPr lang="en-US"/>
          </a:p>
          <a:p>
            <a:r>
              <a:rPr lang="en-US" sz="1100" err="1">
                <a:solidFill>
                  <a:srgbClr val="BBBBBB"/>
                </a:solidFill>
              </a:rPr>
              <a:t>fileType</a:t>
            </a:r>
            <a:r>
              <a:rPr lang="en-US" sz="1100">
                <a:solidFill>
                  <a:srgbClr val="BBBBBB"/>
                </a:solidFill>
              </a:rPr>
              <a:t>=0 </a:t>
            </a:r>
            <a:endParaRPr lang="en-US"/>
          </a:p>
          <a:p>
            <a:r>
              <a:rPr lang="en-US" sz="1100" err="1">
                <a:solidFill>
                  <a:srgbClr val="BBBBBB"/>
                </a:solidFill>
              </a:rPr>
              <a:t>asciiFileNameTailNumberModulos</a:t>
            </a:r>
            <a:r>
              <a:rPr lang="en-US" sz="1100">
                <a:solidFill>
                  <a:srgbClr val="BBBBBB"/>
                </a:solidFill>
              </a:rPr>
              <a:t>=0 </a:t>
            </a:r>
            <a:endParaRPr lang="en-US"/>
          </a:p>
          <a:p>
            <a:r>
              <a:rPr lang="en-US" sz="1100" err="1">
                <a:solidFill>
                  <a:srgbClr val="BBBBBB"/>
                </a:solidFill>
              </a:rPr>
              <a:t>txFileName</a:t>
            </a:r>
            <a:r>
              <a:rPr lang="en-US" sz="1100">
                <a:solidFill>
                  <a:srgbClr val="BBBBBB"/>
                </a:solidFill>
              </a:rPr>
              <a:t>=</a:t>
            </a:r>
            <a:r>
              <a:rPr lang="en-US" sz="1100" err="1">
                <a:solidFill>
                  <a:srgbClr val="BBBBBB"/>
                </a:solidFill>
              </a:rPr>
              <a:t>sym_tx</a:t>
            </a:r>
            <a:r>
              <a:rPr lang="en-US" sz="1100">
                <a:solidFill>
                  <a:srgbClr val="BBBBBB"/>
                </a:solidFill>
              </a:rPr>
              <a:t> </a:t>
            </a:r>
            <a:endParaRPr lang="en-US"/>
          </a:p>
          <a:p>
            <a:r>
              <a:rPr lang="en-US" sz="1100" err="1">
                <a:solidFill>
                  <a:srgbClr val="BBBBBB"/>
                </a:solidFill>
              </a:rPr>
              <a:t>rxFileName</a:t>
            </a:r>
            <a:r>
              <a:rPr lang="en-US" sz="1100">
                <a:solidFill>
                  <a:srgbClr val="BBBBBB"/>
                </a:solidFill>
              </a:rPr>
              <a:t>=</a:t>
            </a:r>
            <a:r>
              <a:rPr lang="en-US" sz="1100" err="1">
                <a:solidFill>
                  <a:srgbClr val="BBBBBB"/>
                </a:solidFill>
              </a:rPr>
              <a:t>sym_rx</a:t>
            </a:r>
            <a:r>
              <a:rPr lang="en-US" sz="1100">
                <a:solidFill>
                  <a:srgbClr val="BBBBBB"/>
                </a:solidFill>
              </a:rPr>
              <a:t> </a:t>
            </a:r>
            <a:endParaRPr lang="en-US"/>
          </a:p>
          <a:p>
            <a:r>
              <a:rPr lang="en-US" sz="1100">
                <a:solidFill>
                  <a:srgbClr val="BBBBBB"/>
                </a:solidFill>
              </a:rPr>
              <a:t>seed=0</a:t>
            </a:r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d517c4-ad21-48db-8d87-673b4dbf47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1" ma:contentTypeDescription="Create a new document." ma:contentTypeScope="" ma:versionID="0b1757bbef07573fe149f4ad51c7e19d">
  <xsd:schema xmlns:xsd="http://www.w3.org/2001/XMLSchema" xmlns:xs="http://www.w3.org/2001/XMLSchema" xmlns:p="http://schemas.microsoft.com/office/2006/metadata/properties" xmlns:ns3="fad517c4-ad21-48db-8d87-673b4dbf478e" targetNamespace="http://schemas.microsoft.com/office/2006/metadata/properties" ma:root="true" ma:fieldsID="12909495663e45d066626fa06dfd4f33" ns3:_="">
    <xsd:import namespace="fad517c4-ad21-48db-8d87-673b4dbf4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46EF9-C2FA-4726-8DEF-4E2DDFE5C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01D862-7D4E-4DA5-B058-6E77E3218153}">
  <ds:schemaRefs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CAC084-370E-4C5F-B9C6-B91F94BACAE6}">
  <ds:schemaRefs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link 2001</vt:lpstr>
      <vt:lpstr>PowerPoint Presentation</vt:lpstr>
      <vt:lpstr>Recon_Emulator – Oblivious Keys</vt:lpstr>
      <vt:lpstr>Recon_Emulator – Oblivious Keys</vt:lpstr>
      <vt:lpstr>Recon_Emulator – Symmetric Keys</vt:lpstr>
      <vt:lpstr>Recon_emulation - Input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4</cp:revision>
  <dcterms:modified xsi:type="dcterms:W3CDTF">2024-04-22T23:31:12Z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