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641" r:id="rId2"/>
    <p:sldId id="267" r:id="rId3"/>
    <p:sldId id="260" r:id="rId4"/>
    <p:sldId id="736" r:id="rId5"/>
    <p:sldId id="258" r:id="rId6"/>
    <p:sldId id="262" r:id="rId7"/>
    <p:sldId id="264" r:id="rId8"/>
    <p:sldId id="259" r:id="rId9"/>
    <p:sldId id="261" r:id="rId10"/>
    <p:sldId id="269" r:id="rId11"/>
    <p:sldId id="268" r:id="rId12"/>
    <p:sldId id="271" r:id="rId13"/>
    <p:sldId id="270" r:id="rId14"/>
    <p:sldId id="265" r:id="rId15"/>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liano Ana" initials="GA" lastIdx="1" clrIdx="0">
    <p:extLst>
      <p:ext uri="{19B8F6BF-5375-455C-9EA6-DF929625EA0E}">
        <p15:presenceInfo xmlns:p15="http://schemas.microsoft.com/office/powerpoint/2012/main" userId="S-1-5-21-1982880576-57950227-3204010946-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84249" autoAdjust="0"/>
  </p:normalViewPr>
  <p:slideViewPr>
    <p:cSldViewPr snapToGrid="0">
      <p:cViewPr varScale="1">
        <p:scale>
          <a:sx n="130" d="100"/>
          <a:sy n="130" d="100"/>
        </p:scale>
        <p:origin x="150" y="570"/>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01FEAB90-0D6D-43E8-8436-1B09A2D877A6}"/>
    <pc:docChg chg="custSel modSld">
      <pc:chgData name="Alan Huang" userId="e4f1e405-0684-4fff-9372-f77ae2d03020" providerId="ADAL" clId="{01FEAB90-0D6D-43E8-8436-1B09A2D877A6}" dt="2023-06-30T16:32:43.398" v="4" actId="478"/>
      <pc:docMkLst>
        <pc:docMk/>
      </pc:docMkLst>
      <pc:sldChg chg="delSp mod">
        <pc:chgData name="Alan Huang" userId="e4f1e405-0684-4fff-9372-f77ae2d03020" providerId="ADAL" clId="{01FEAB90-0D6D-43E8-8436-1B09A2D877A6}" dt="2023-06-30T16:31:28.415" v="2" actId="478"/>
        <pc:sldMkLst>
          <pc:docMk/>
          <pc:sldMk cId="2513958628" sldId="258"/>
        </pc:sldMkLst>
        <pc:inkChg chg="del">
          <ac:chgData name="Alan Huang" userId="e4f1e405-0684-4fff-9372-f77ae2d03020" providerId="ADAL" clId="{01FEAB90-0D6D-43E8-8436-1B09A2D877A6}" dt="2023-06-30T16:31:28.415" v="2" actId="478"/>
          <ac:inkMkLst>
            <pc:docMk/>
            <pc:sldMk cId="2513958628" sldId="258"/>
            <ac:inkMk id="4" creationId="{721249EF-66E8-A099-1699-05ECC2F20B87}"/>
          </ac:inkMkLst>
        </pc:inkChg>
      </pc:sldChg>
      <pc:sldChg chg="delSp mod">
        <pc:chgData name="Alan Huang" userId="e4f1e405-0684-4fff-9372-f77ae2d03020" providerId="ADAL" clId="{01FEAB90-0D6D-43E8-8436-1B09A2D877A6}" dt="2023-06-30T16:31:19.629" v="0" actId="478"/>
        <pc:sldMkLst>
          <pc:docMk/>
          <pc:sldMk cId="2948737763" sldId="260"/>
        </pc:sldMkLst>
        <pc:inkChg chg="del">
          <ac:chgData name="Alan Huang" userId="e4f1e405-0684-4fff-9372-f77ae2d03020" providerId="ADAL" clId="{01FEAB90-0D6D-43E8-8436-1B09A2D877A6}" dt="2023-06-30T16:31:19.629" v="0" actId="478"/>
          <ac:inkMkLst>
            <pc:docMk/>
            <pc:sldMk cId="2948737763" sldId="260"/>
            <ac:inkMk id="4" creationId="{9E7ADA6F-FDDD-231A-6F26-973DF7232A0A}"/>
          </ac:inkMkLst>
        </pc:inkChg>
      </pc:sldChg>
      <pc:sldChg chg="delSp mod">
        <pc:chgData name="Alan Huang" userId="e4f1e405-0684-4fff-9372-f77ae2d03020" providerId="ADAL" clId="{01FEAB90-0D6D-43E8-8436-1B09A2D877A6}" dt="2023-06-30T16:32:25.414" v="3" actId="478"/>
        <pc:sldMkLst>
          <pc:docMk/>
          <pc:sldMk cId="2267555028" sldId="262"/>
        </pc:sldMkLst>
        <pc:inkChg chg="del">
          <ac:chgData name="Alan Huang" userId="e4f1e405-0684-4fff-9372-f77ae2d03020" providerId="ADAL" clId="{01FEAB90-0D6D-43E8-8436-1B09A2D877A6}" dt="2023-06-30T16:32:25.414" v="3" actId="478"/>
          <ac:inkMkLst>
            <pc:docMk/>
            <pc:sldMk cId="2267555028" sldId="262"/>
            <ac:inkMk id="4" creationId="{5FC171E1-16C3-F888-D492-9F18353EA2B5}"/>
          </ac:inkMkLst>
        </pc:inkChg>
      </pc:sldChg>
      <pc:sldChg chg="delSp mod">
        <pc:chgData name="Alan Huang" userId="e4f1e405-0684-4fff-9372-f77ae2d03020" providerId="ADAL" clId="{01FEAB90-0D6D-43E8-8436-1B09A2D877A6}" dt="2023-06-30T16:32:43.398" v="4" actId="478"/>
        <pc:sldMkLst>
          <pc:docMk/>
          <pc:sldMk cId="1546846227" sldId="267"/>
        </pc:sldMkLst>
        <pc:inkChg chg="del">
          <ac:chgData name="Alan Huang" userId="e4f1e405-0684-4fff-9372-f77ae2d03020" providerId="ADAL" clId="{01FEAB90-0D6D-43E8-8436-1B09A2D877A6}" dt="2023-06-30T16:32:43.398" v="4" actId="478"/>
          <ac:inkMkLst>
            <pc:docMk/>
            <pc:sldMk cId="1546846227" sldId="267"/>
            <ac:inkMk id="3" creationId="{ED71C81E-78FB-A4B1-A9CE-79D8FCC289EE}"/>
          </ac:inkMkLst>
        </pc:inkChg>
      </pc:sldChg>
      <pc:sldChg chg="delSp mod">
        <pc:chgData name="Alan Huang" userId="e4f1e405-0684-4fff-9372-f77ae2d03020" providerId="ADAL" clId="{01FEAB90-0D6D-43E8-8436-1B09A2D877A6}" dt="2023-06-30T16:31:24.406" v="1" actId="478"/>
        <pc:sldMkLst>
          <pc:docMk/>
          <pc:sldMk cId="2481885394" sldId="736"/>
        </pc:sldMkLst>
        <pc:inkChg chg="del">
          <ac:chgData name="Alan Huang" userId="e4f1e405-0684-4fff-9372-f77ae2d03020" providerId="ADAL" clId="{01FEAB90-0D6D-43E8-8436-1B09A2D877A6}" dt="2023-06-30T16:31:24.406" v="1" actId="478"/>
          <ac:inkMkLst>
            <pc:docMk/>
            <pc:sldMk cId="2481885394" sldId="736"/>
            <ac:inkMk id="5" creationId="{0D31B738-615C-B6A4-E8DE-79A0152BA72F}"/>
          </ac:inkMkLst>
        </pc:inkChg>
      </pc:sldChg>
    </pc:docChg>
  </pc:docChgLst>
  <pc:docChgLst>
    <pc:chgData name="Alan Huang" userId="e4f1e405-0684-4fff-9372-f77ae2d03020" providerId="ADAL" clId="{F67269B3-FA8D-4931-897B-98933D95F790}"/>
    <pc:docChg chg="custSel modSld">
      <pc:chgData name="Alan Huang" userId="e4f1e405-0684-4fff-9372-f77ae2d03020" providerId="ADAL" clId="{F67269B3-FA8D-4931-897B-98933D95F790}" dt="2024-03-13T22:41:59.500" v="3" actId="478"/>
      <pc:docMkLst>
        <pc:docMk/>
      </pc:docMkLst>
      <pc:sldChg chg="delSp mod">
        <pc:chgData name="Alan Huang" userId="e4f1e405-0684-4fff-9372-f77ae2d03020" providerId="ADAL" clId="{F67269B3-FA8D-4931-897B-98933D95F790}" dt="2024-03-13T22:41:59.500" v="3" actId="478"/>
        <pc:sldMkLst>
          <pc:docMk/>
          <pc:sldMk cId="765146586" sldId="261"/>
        </pc:sldMkLst>
        <pc:inkChg chg="del">
          <ac:chgData name="Alan Huang" userId="e4f1e405-0684-4fff-9372-f77ae2d03020" providerId="ADAL" clId="{F67269B3-FA8D-4931-897B-98933D95F790}" dt="2024-03-13T22:41:59.500" v="3" actId="478"/>
          <ac:inkMkLst>
            <pc:docMk/>
            <pc:sldMk cId="765146586" sldId="261"/>
            <ac:inkMk id="4" creationId="{14B885B3-5E59-C030-09A6-0AD960474F75}"/>
          </ac:inkMkLst>
        </pc:inkChg>
      </pc:sldChg>
      <pc:sldChg chg="delSp mod">
        <pc:chgData name="Alan Huang" userId="e4f1e405-0684-4fff-9372-f77ae2d03020" providerId="ADAL" clId="{F67269B3-FA8D-4931-897B-98933D95F790}" dt="2024-03-13T22:41:43.415" v="0" actId="478"/>
        <pc:sldMkLst>
          <pc:docMk/>
          <pc:sldMk cId="1193641954" sldId="268"/>
        </pc:sldMkLst>
        <pc:inkChg chg="del">
          <ac:chgData name="Alan Huang" userId="e4f1e405-0684-4fff-9372-f77ae2d03020" providerId="ADAL" clId="{F67269B3-FA8D-4931-897B-98933D95F790}" dt="2024-03-13T22:41:43.415" v="0" actId="478"/>
          <ac:inkMkLst>
            <pc:docMk/>
            <pc:sldMk cId="1193641954" sldId="268"/>
            <ac:inkMk id="4" creationId="{32A60237-6852-B215-0AC8-1F75FCF16CC9}"/>
          </ac:inkMkLst>
        </pc:inkChg>
      </pc:sldChg>
      <pc:sldChg chg="delSp mod">
        <pc:chgData name="Alan Huang" userId="e4f1e405-0684-4fff-9372-f77ae2d03020" providerId="ADAL" clId="{F67269B3-FA8D-4931-897B-98933D95F790}" dt="2024-03-13T22:41:49.236" v="2" actId="478"/>
        <pc:sldMkLst>
          <pc:docMk/>
          <pc:sldMk cId="3262643917" sldId="270"/>
        </pc:sldMkLst>
        <pc:inkChg chg="del">
          <ac:chgData name="Alan Huang" userId="e4f1e405-0684-4fff-9372-f77ae2d03020" providerId="ADAL" clId="{F67269B3-FA8D-4931-897B-98933D95F790}" dt="2024-03-13T22:41:49.236" v="2" actId="478"/>
          <ac:inkMkLst>
            <pc:docMk/>
            <pc:sldMk cId="3262643917" sldId="270"/>
            <ac:inkMk id="4" creationId="{9D7B9EFC-5C34-4965-C943-3D51721B1AB7}"/>
          </ac:inkMkLst>
        </pc:inkChg>
      </pc:sldChg>
      <pc:sldChg chg="delSp mod">
        <pc:chgData name="Alan Huang" userId="e4f1e405-0684-4fff-9372-f77ae2d03020" providerId="ADAL" clId="{F67269B3-FA8D-4931-897B-98933D95F790}" dt="2024-03-13T22:41:46.308" v="1" actId="478"/>
        <pc:sldMkLst>
          <pc:docMk/>
          <pc:sldMk cId="780909549" sldId="271"/>
        </pc:sldMkLst>
        <pc:inkChg chg="del">
          <ac:chgData name="Alan Huang" userId="e4f1e405-0684-4fff-9372-f77ae2d03020" providerId="ADAL" clId="{F67269B3-FA8D-4931-897B-98933D95F790}" dt="2024-03-13T22:41:46.308" v="1" actId="478"/>
          <ac:inkMkLst>
            <pc:docMk/>
            <pc:sldMk cId="780909549" sldId="271"/>
            <ac:inkMk id="4" creationId="{38D8B949-3817-B5FB-30A2-877C50A43D1E}"/>
          </ac:inkMkLst>
        </pc:inkChg>
      </pc:sldChg>
    </pc:docChg>
  </pc:docChgLst>
  <pc:docChgLst>
    <pc:chgData name="Alan Huang" userId="e4f1e405-0684-4fff-9372-f77ae2d03020" providerId="ADAL" clId="{E573214D-62F3-46D0-A80B-9E5BCF06ECB4}"/>
    <pc:docChg chg="custSel modSld">
      <pc:chgData name="Alan Huang" userId="e4f1e405-0684-4fff-9372-f77ae2d03020" providerId="ADAL" clId="{E573214D-62F3-46D0-A80B-9E5BCF06ECB4}" dt="2023-03-23T14:52:37.391" v="40"/>
      <pc:docMkLst>
        <pc:docMk/>
      </pc:docMkLst>
      <pc:sldChg chg="addSp delSp mod">
        <pc:chgData name="Alan Huang" userId="e4f1e405-0684-4fff-9372-f77ae2d03020" providerId="ADAL" clId="{E573214D-62F3-46D0-A80B-9E5BCF06ECB4}" dt="2023-03-23T14:21:59.138" v="39"/>
        <pc:sldMkLst>
          <pc:docMk/>
          <pc:sldMk cId="2513958628" sldId="258"/>
        </pc:sldMkLst>
        <pc:inkChg chg="add del">
          <ac:chgData name="Alan Huang" userId="e4f1e405-0684-4fff-9372-f77ae2d03020" providerId="ADAL" clId="{E573214D-62F3-46D0-A80B-9E5BCF06ECB4}" dt="2023-03-21T17:21:23.795" v="32" actId="478"/>
          <ac:inkMkLst>
            <pc:docMk/>
            <pc:sldMk cId="2513958628" sldId="258"/>
            <ac:inkMk id="4" creationId="{25A0ED96-A8B6-256F-C0D6-4506A2E2E42C}"/>
          </ac:inkMkLst>
        </pc:inkChg>
        <pc:inkChg chg="add">
          <ac:chgData name="Alan Huang" userId="e4f1e405-0684-4fff-9372-f77ae2d03020" providerId="ADAL" clId="{E573214D-62F3-46D0-A80B-9E5BCF06ECB4}" dt="2023-03-23T14:21:59.138" v="39"/>
          <ac:inkMkLst>
            <pc:docMk/>
            <pc:sldMk cId="2513958628" sldId="258"/>
            <ac:inkMk id="4" creationId="{721249EF-66E8-A099-1699-05ECC2F20B87}"/>
          </ac:inkMkLst>
        </pc:inkChg>
      </pc:sldChg>
      <pc:sldChg chg="addSp delSp mod">
        <pc:chgData name="Alan Huang" userId="e4f1e405-0684-4fff-9372-f77ae2d03020" providerId="ADAL" clId="{E573214D-62F3-46D0-A80B-9E5BCF06ECB4}" dt="2023-03-23T14:21:59.138" v="39"/>
        <pc:sldMkLst>
          <pc:docMk/>
          <pc:sldMk cId="2948737763" sldId="260"/>
        </pc:sldMkLst>
        <pc:inkChg chg="add del">
          <ac:chgData name="Alan Huang" userId="e4f1e405-0684-4fff-9372-f77ae2d03020" providerId="ADAL" clId="{E573214D-62F3-46D0-A80B-9E5BCF06ECB4}" dt="2023-03-21T17:21:13.344" v="30" actId="478"/>
          <ac:inkMkLst>
            <pc:docMk/>
            <pc:sldMk cId="2948737763" sldId="260"/>
            <ac:inkMk id="4" creationId="{8B296AFE-18F3-BA51-2535-B8E60110C0D0}"/>
          </ac:inkMkLst>
        </pc:inkChg>
        <pc:inkChg chg="add">
          <ac:chgData name="Alan Huang" userId="e4f1e405-0684-4fff-9372-f77ae2d03020" providerId="ADAL" clId="{E573214D-62F3-46D0-A80B-9E5BCF06ECB4}" dt="2023-03-23T14:21:59.138" v="39"/>
          <ac:inkMkLst>
            <pc:docMk/>
            <pc:sldMk cId="2948737763" sldId="260"/>
            <ac:inkMk id="4" creationId="{9E7ADA6F-FDDD-231A-6F26-973DF7232A0A}"/>
          </ac:inkMkLst>
        </pc:inkChg>
      </pc:sldChg>
      <pc:sldChg chg="addSp">
        <pc:chgData name="Alan Huang" userId="e4f1e405-0684-4fff-9372-f77ae2d03020" providerId="ADAL" clId="{E573214D-62F3-46D0-A80B-9E5BCF06ECB4}" dt="2023-03-21T16:32:42.303" v="1"/>
        <pc:sldMkLst>
          <pc:docMk/>
          <pc:sldMk cId="765146586" sldId="261"/>
        </pc:sldMkLst>
        <pc:inkChg chg="add">
          <ac:chgData name="Alan Huang" userId="e4f1e405-0684-4fff-9372-f77ae2d03020" providerId="ADAL" clId="{E573214D-62F3-46D0-A80B-9E5BCF06ECB4}" dt="2023-03-21T16:32:42.303" v="1"/>
          <ac:inkMkLst>
            <pc:docMk/>
            <pc:sldMk cId="765146586" sldId="261"/>
            <ac:inkMk id="4" creationId="{14B885B3-5E59-C030-09A6-0AD960474F75}"/>
          </ac:inkMkLst>
        </pc:inkChg>
      </pc:sldChg>
      <pc:sldChg chg="addSp">
        <pc:chgData name="Alan Huang" userId="e4f1e405-0684-4fff-9372-f77ae2d03020" providerId="ADAL" clId="{E573214D-62F3-46D0-A80B-9E5BCF06ECB4}" dt="2023-03-23T14:21:59.138" v="39"/>
        <pc:sldMkLst>
          <pc:docMk/>
          <pc:sldMk cId="2267555028" sldId="262"/>
        </pc:sldMkLst>
        <pc:inkChg chg="add">
          <ac:chgData name="Alan Huang" userId="e4f1e405-0684-4fff-9372-f77ae2d03020" providerId="ADAL" clId="{E573214D-62F3-46D0-A80B-9E5BCF06ECB4}" dt="2023-03-23T14:21:59.138" v="39"/>
          <ac:inkMkLst>
            <pc:docMk/>
            <pc:sldMk cId="2267555028" sldId="262"/>
            <ac:inkMk id="4" creationId="{5FC171E1-16C3-F888-D492-9F18353EA2B5}"/>
          </ac:inkMkLst>
        </pc:inkChg>
      </pc:sldChg>
      <pc:sldChg chg="addSp delSp mod">
        <pc:chgData name="Alan Huang" userId="e4f1e405-0684-4fff-9372-f77ae2d03020" providerId="ADAL" clId="{E573214D-62F3-46D0-A80B-9E5BCF06ECB4}" dt="2023-03-21T17:21:32.541" v="33" actId="478"/>
        <pc:sldMkLst>
          <pc:docMk/>
          <pc:sldMk cId="553745357" sldId="264"/>
        </pc:sldMkLst>
        <pc:inkChg chg="add del">
          <ac:chgData name="Alan Huang" userId="e4f1e405-0684-4fff-9372-f77ae2d03020" providerId="ADAL" clId="{E573214D-62F3-46D0-A80B-9E5BCF06ECB4}" dt="2023-03-21T17:21:32.541" v="33" actId="478"/>
          <ac:inkMkLst>
            <pc:docMk/>
            <pc:sldMk cId="553745357" sldId="264"/>
            <ac:inkMk id="4" creationId="{6611C925-352B-3625-2410-BB1A2D83522D}"/>
          </ac:inkMkLst>
        </pc:inkChg>
      </pc:sldChg>
      <pc:sldChg chg="modSp mod">
        <pc:chgData name="Alan Huang" userId="e4f1e405-0684-4fff-9372-f77ae2d03020" providerId="ADAL" clId="{E573214D-62F3-46D0-A80B-9E5BCF06ECB4}" dt="2023-03-21T16:42:31.192" v="28" actId="20577"/>
        <pc:sldMkLst>
          <pc:docMk/>
          <pc:sldMk cId="1204177164" sldId="265"/>
        </pc:sldMkLst>
        <pc:spChg chg="mod">
          <ac:chgData name="Alan Huang" userId="e4f1e405-0684-4fff-9372-f77ae2d03020" providerId="ADAL" clId="{E573214D-62F3-46D0-A80B-9E5BCF06ECB4}" dt="2023-03-21T16:42:31.192" v="28" actId="20577"/>
          <ac:spMkLst>
            <pc:docMk/>
            <pc:sldMk cId="1204177164" sldId="265"/>
            <ac:spMk id="2" creationId="{00000000-0000-0000-0000-000000000000}"/>
          </ac:spMkLst>
        </pc:spChg>
      </pc:sldChg>
      <pc:sldChg chg="addSp delSp mod">
        <pc:chgData name="Alan Huang" userId="e4f1e405-0684-4fff-9372-f77ae2d03020" providerId="ADAL" clId="{E573214D-62F3-46D0-A80B-9E5BCF06ECB4}" dt="2023-03-23T14:21:59.138" v="39"/>
        <pc:sldMkLst>
          <pc:docMk/>
          <pc:sldMk cId="1546846227" sldId="267"/>
        </pc:sldMkLst>
        <pc:inkChg chg="add del">
          <ac:chgData name="Alan Huang" userId="e4f1e405-0684-4fff-9372-f77ae2d03020" providerId="ADAL" clId="{E573214D-62F3-46D0-A80B-9E5BCF06ECB4}" dt="2023-03-21T17:21:09.493" v="29" actId="478"/>
          <ac:inkMkLst>
            <pc:docMk/>
            <pc:sldMk cId="1546846227" sldId="267"/>
            <ac:inkMk id="3" creationId="{B486EDF7-D502-7526-15A8-7FCD13AF61F1}"/>
          </ac:inkMkLst>
        </pc:inkChg>
        <pc:inkChg chg="add">
          <ac:chgData name="Alan Huang" userId="e4f1e405-0684-4fff-9372-f77ae2d03020" providerId="ADAL" clId="{E573214D-62F3-46D0-A80B-9E5BCF06ECB4}" dt="2023-03-23T14:21:59.138" v="39"/>
          <ac:inkMkLst>
            <pc:docMk/>
            <pc:sldMk cId="1546846227" sldId="267"/>
            <ac:inkMk id="3" creationId="{ED71C81E-78FB-A4B1-A9CE-79D8FCC289EE}"/>
          </ac:inkMkLst>
        </pc:inkChg>
      </pc:sldChg>
      <pc:sldChg chg="addSp delSp mod">
        <pc:chgData name="Alan Huang" userId="e4f1e405-0684-4fff-9372-f77ae2d03020" providerId="ADAL" clId="{E573214D-62F3-46D0-A80B-9E5BCF06ECB4}" dt="2023-03-23T14:52:37.391" v="40"/>
        <pc:sldMkLst>
          <pc:docMk/>
          <pc:sldMk cId="1193641954" sldId="268"/>
        </pc:sldMkLst>
        <pc:inkChg chg="add">
          <ac:chgData name="Alan Huang" userId="e4f1e405-0684-4fff-9372-f77ae2d03020" providerId="ADAL" clId="{E573214D-62F3-46D0-A80B-9E5BCF06ECB4}" dt="2023-03-23T14:52:37.391" v="40"/>
          <ac:inkMkLst>
            <pc:docMk/>
            <pc:sldMk cId="1193641954" sldId="268"/>
            <ac:inkMk id="4" creationId="{32A60237-6852-B215-0AC8-1F75FCF16CC9}"/>
          </ac:inkMkLst>
        </pc:inkChg>
        <pc:inkChg chg="add del">
          <ac:chgData name="Alan Huang" userId="e4f1e405-0684-4fff-9372-f77ae2d03020" providerId="ADAL" clId="{E573214D-62F3-46D0-A80B-9E5BCF06ECB4}" dt="2023-03-21T17:21:53.958" v="37" actId="478"/>
          <ac:inkMkLst>
            <pc:docMk/>
            <pc:sldMk cId="1193641954" sldId="268"/>
            <ac:inkMk id="4" creationId="{38037852-90B6-AB07-2BD2-1D142FF81759}"/>
          </ac:inkMkLst>
        </pc:inkChg>
      </pc:sldChg>
      <pc:sldChg chg="addSp delSp modSp mod">
        <pc:chgData name="Alan Huang" userId="e4f1e405-0684-4fff-9372-f77ae2d03020" providerId="ADAL" clId="{E573214D-62F3-46D0-A80B-9E5BCF06ECB4}" dt="2023-03-21T17:21:48.828" v="36" actId="478"/>
        <pc:sldMkLst>
          <pc:docMk/>
          <pc:sldMk cId="1410449283" sldId="269"/>
        </pc:sldMkLst>
        <pc:spChg chg="add del">
          <ac:chgData name="Alan Huang" userId="e4f1e405-0684-4fff-9372-f77ae2d03020" providerId="ADAL" clId="{E573214D-62F3-46D0-A80B-9E5BCF06ECB4}" dt="2023-03-21T17:21:45.481" v="35" actId="478"/>
          <ac:spMkLst>
            <pc:docMk/>
            <pc:sldMk cId="1410449283" sldId="269"/>
            <ac:spMk id="3" creationId="{00000000-0000-0000-0000-000000000000}"/>
          </ac:spMkLst>
        </pc:spChg>
        <pc:spChg chg="add del mod">
          <ac:chgData name="Alan Huang" userId="e4f1e405-0684-4fff-9372-f77ae2d03020" providerId="ADAL" clId="{E573214D-62F3-46D0-A80B-9E5BCF06ECB4}" dt="2023-03-21T17:21:45.481" v="35" actId="478"/>
          <ac:spMkLst>
            <pc:docMk/>
            <pc:sldMk cId="1410449283" sldId="269"/>
            <ac:spMk id="5" creationId="{B7195F88-3149-A53E-DAC7-465605F19B54}"/>
          </ac:spMkLst>
        </pc:spChg>
        <pc:inkChg chg="add del">
          <ac:chgData name="Alan Huang" userId="e4f1e405-0684-4fff-9372-f77ae2d03020" providerId="ADAL" clId="{E573214D-62F3-46D0-A80B-9E5BCF06ECB4}" dt="2023-03-21T17:21:48.828" v="36" actId="478"/>
          <ac:inkMkLst>
            <pc:docMk/>
            <pc:sldMk cId="1410449283" sldId="269"/>
            <ac:inkMk id="4" creationId="{2B010573-B079-D26E-C48F-948FCD3E7365}"/>
          </ac:inkMkLst>
        </pc:inkChg>
      </pc:sldChg>
      <pc:sldChg chg="addSp">
        <pc:chgData name="Alan Huang" userId="e4f1e405-0684-4fff-9372-f77ae2d03020" providerId="ADAL" clId="{E573214D-62F3-46D0-A80B-9E5BCF06ECB4}" dt="2023-03-23T14:52:37.391" v="40"/>
        <pc:sldMkLst>
          <pc:docMk/>
          <pc:sldMk cId="3262643917" sldId="270"/>
        </pc:sldMkLst>
        <pc:inkChg chg="add">
          <ac:chgData name="Alan Huang" userId="e4f1e405-0684-4fff-9372-f77ae2d03020" providerId="ADAL" clId="{E573214D-62F3-46D0-A80B-9E5BCF06ECB4}" dt="2023-03-23T14:52:37.391" v="40"/>
          <ac:inkMkLst>
            <pc:docMk/>
            <pc:sldMk cId="3262643917" sldId="270"/>
            <ac:inkMk id="4" creationId="{9D7B9EFC-5C34-4965-C943-3D51721B1AB7}"/>
          </ac:inkMkLst>
        </pc:inkChg>
      </pc:sldChg>
      <pc:sldChg chg="addSp delSp mod">
        <pc:chgData name="Alan Huang" userId="e4f1e405-0684-4fff-9372-f77ae2d03020" providerId="ADAL" clId="{E573214D-62F3-46D0-A80B-9E5BCF06ECB4}" dt="2023-03-23T14:52:37.391" v="40"/>
        <pc:sldMkLst>
          <pc:docMk/>
          <pc:sldMk cId="780909549" sldId="271"/>
        </pc:sldMkLst>
        <pc:inkChg chg="add">
          <ac:chgData name="Alan Huang" userId="e4f1e405-0684-4fff-9372-f77ae2d03020" providerId="ADAL" clId="{E573214D-62F3-46D0-A80B-9E5BCF06ECB4}" dt="2023-03-23T14:52:37.391" v="40"/>
          <ac:inkMkLst>
            <pc:docMk/>
            <pc:sldMk cId="780909549" sldId="271"/>
            <ac:inkMk id="4" creationId="{38D8B949-3817-B5FB-30A2-877C50A43D1E}"/>
          </ac:inkMkLst>
        </pc:inkChg>
        <pc:inkChg chg="add del">
          <ac:chgData name="Alan Huang" userId="e4f1e405-0684-4fff-9372-f77ae2d03020" providerId="ADAL" clId="{E573214D-62F3-46D0-A80B-9E5BCF06ECB4}" dt="2023-03-21T17:21:58.114" v="38" actId="478"/>
          <ac:inkMkLst>
            <pc:docMk/>
            <pc:sldMk cId="780909549" sldId="271"/>
            <ac:inkMk id="4" creationId="{3F5132FE-3C91-D221-BE31-86C5099D5127}"/>
          </ac:inkMkLst>
        </pc:inkChg>
      </pc:sldChg>
      <pc:sldChg chg="addSp delSp mod">
        <pc:chgData name="Alan Huang" userId="e4f1e405-0684-4fff-9372-f77ae2d03020" providerId="ADAL" clId="{E573214D-62F3-46D0-A80B-9E5BCF06ECB4}" dt="2023-03-23T14:21:59.138" v="39"/>
        <pc:sldMkLst>
          <pc:docMk/>
          <pc:sldMk cId="2481885394" sldId="736"/>
        </pc:sldMkLst>
        <pc:inkChg chg="add">
          <ac:chgData name="Alan Huang" userId="e4f1e405-0684-4fff-9372-f77ae2d03020" providerId="ADAL" clId="{E573214D-62F3-46D0-A80B-9E5BCF06ECB4}" dt="2023-03-23T14:21:59.138" v="39"/>
          <ac:inkMkLst>
            <pc:docMk/>
            <pc:sldMk cId="2481885394" sldId="736"/>
            <ac:inkMk id="5" creationId="{0D31B738-615C-B6A4-E8DE-79A0152BA72F}"/>
          </ac:inkMkLst>
        </pc:inkChg>
        <pc:inkChg chg="add del">
          <ac:chgData name="Alan Huang" userId="e4f1e405-0684-4fff-9372-f77ae2d03020" providerId="ADAL" clId="{E573214D-62F3-46D0-A80B-9E5BCF06ECB4}" dt="2023-03-21T17:21:18.699" v="31" actId="478"/>
          <ac:inkMkLst>
            <pc:docMk/>
            <pc:sldMk cId="2481885394" sldId="736"/>
            <ac:inkMk id="5" creationId="{AC02B2C9-C016-790C-40BD-9227005EAA2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1" fontAlgn="base" hangingPunct="1">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lternativedata.org/data-provid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9732" y="984377"/>
            <a:ext cx="8161337" cy="1568450"/>
          </a:xfrm>
        </p:spPr>
        <p:txBody>
          <a:bodyPr>
            <a:normAutofit fontScale="90000"/>
          </a:bodyPr>
          <a:lstStyle/>
          <a:p>
            <a:r>
              <a:rPr lang="en-US" dirty="0"/>
              <a:t>Machine Learning Basics on Linear Factor Models</a:t>
            </a:r>
            <a:br>
              <a:rPr lang="en-US" dirty="0"/>
            </a:br>
            <a:br>
              <a:rPr lang="en-US" dirty="0"/>
            </a:br>
            <a:r>
              <a:rPr lang="en-US" dirty="0"/>
              <a:t>1. Data Prep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2088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1600" dirty="0"/>
                  <a:t>Outlier Detection</a:t>
                </a:r>
              </a:p>
              <a:p>
                <a:pPr lvl="1"/>
                <a:r>
                  <a:rPr lang="en-US" sz="1600" dirty="0"/>
                  <a:t>We want to identify outliers (i.e., extreme points that are not due to data extraction errors). When these are not valuable we rely on simple methods with “hard” thresholds for detecting and eliminating these outliers from the data.</a:t>
                </a:r>
              </a:p>
              <a:p>
                <a:pPr lvl="1"/>
                <a:r>
                  <a:rPr lang="en-US" sz="1600" dirty="0"/>
                  <a:t>Simple methods for detect outliers include (</a:t>
                </a:r>
                <a:r>
                  <a:rPr lang="en-US" sz="1600" dirty="0" err="1"/>
                  <a:t>i</a:t>
                </a:r>
                <a:r>
                  <a:rPr lang="en-US" sz="1600" dirty="0"/>
                  <a:t>) for one given feature, any point outside the interval [</a:t>
                </a:r>
                <a14:m>
                  <m:oMath xmlns:m="http://schemas.openxmlformats.org/officeDocument/2006/math">
                    <m:r>
                      <a:rPr lang="en-US" sz="160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𝑚</m:t>
                    </m:r>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𝑚</m:t>
                    </m:r>
                    <m:r>
                      <a:rPr lang="en-US" sz="1600" b="0" i="1" smtClean="0">
                        <a:latin typeface="Cambria Math" panose="02040503050406030204" pitchFamily="18" charset="0"/>
                        <a:ea typeface="Cambria Math" panose="02040503050406030204" pitchFamily="18" charset="0"/>
                      </a:rPr>
                      <m:t>𝜎</m:t>
                    </m:r>
                  </m:oMath>
                </a14:m>
                <a:r>
                  <a:rPr lang="en-US" sz="1600" dirty="0"/>
                  <a:t>] can be deemed an outlier; (ii) if the largest (smallest) value is above (below) </a:t>
                </a:r>
                <a14:m>
                  <m:oMath xmlns:m="http://schemas.openxmlformats.org/officeDocument/2006/math">
                    <m:r>
                      <a:rPr lang="en-US" sz="1600" b="0" i="1" smtClean="0">
                        <a:latin typeface="Cambria Math" panose="02040503050406030204" pitchFamily="18" charset="0"/>
                      </a:rPr>
                      <m:t>𝑚</m:t>
                    </m:r>
                  </m:oMath>
                </a14:m>
                <a:r>
                  <a:rPr lang="en-US" sz="1600" dirty="0"/>
                  <a:t> times the second-to-largest (smallest), then it can be also classified as an outlier; and (iii) for a given small threshold </a:t>
                </a:r>
                <a14:m>
                  <m:oMath xmlns:m="http://schemas.openxmlformats.org/officeDocument/2006/math">
                    <m:r>
                      <a:rPr lang="en-US" sz="1600" b="0" i="1" smtClean="0">
                        <a:latin typeface="Cambria Math" panose="02040503050406030204" pitchFamily="18" charset="0"/>
                      </a:rPr>
                      <m:t>𝑞</m:t>
                    </m:r>
                  </m:oMath>
                </a14:m>
                <a:r>
                  <a:rPr lang="en-US" sz="1600" dirty="0"/>
                  <a:t>, any value outside the [</a:t>
                </a:r>
                <a14:m>
                  <m:oMath xmlns:m="http://schemas.openxmlformats.org/officeDocument/2006/math">
                    <m:r>
                      <a:rPr lang="en-US" sz="1600" b="0" i="1" smtClean="0">
                        <a:latin typeface="Cambria Math" panose="02040503050406030204" pitchFamily="18" charset="0"/>
                      </a:rPr>
                      <m:t>𝑞</m:t>
                    </m:r>
                    <m:r>
                      <a:rPr lang="en-US" sz="1600" b="0" i="1" smtClean="0">
                        <a:latin typeface="Cambria Math" panose="02040503050406030204" pitchFamily="18" charset="0"/>
                      </a:rPr>
                      <m:t>,1−</m:t>
                    </m:r>
                    <m:r>
                      <a:rPr lang="en-US" sz="1600" b="0" i="1" smtClean="0">
                        <a:latin typeface="Cambria Math" panose="02040503050406030204" pitchFamily="18" charset="0"/>
                      </a:rPr>
                      <m:t>𝑞</m:t>
                    </m:r>
                  </m:oMath>
                </a14:m>
                <a:r>
                  <a:rPr lang="en-US" sz="1600" dirty="0"/>
                  <a:t>] quantile range can be considered outliers.</a:t>
                </a:r>
              </a:p>
              <a:p>
                <a:pPr lvl="1"/>
                <a:r>
                  <a:rPr lang="en-US" sz="1600" dirty="0"/>
                  <a:t>The latter idea was popularized by </a:t>
                </a:r>
                <a:r>
                  <a:rPr lang="en-US" sz="1600" dirty="0" err="1"/>
                  <a:t>winsorization</a:t>
                </a:r>
                <a:r>
                  <a:rPr lang="en-US" sz="1600" dirty="0"/>
                  <a:t>. </a:t>
                </a:r>
                <a:r>
                  <a:rPr lang="en-US" sz="1600" dirty="0" err="1"/>
                  <a:t>Winsorizing</a:t>
                </a:r>
                <a:r>
                  <a:rPr lang="en-US" sz="1600" dirty="0"/>
                  <a:t> amounts to setting to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r>
                          <a:rPr lang="en-US" sz="1600" b="0" i="1" smtClean="0">
                            <a:latin typeface="Cambria Math" panose="02040503050406030204" pitchFamily="18" charset="0"/>
                          </a:rPr>
                          <m:t>𝑞</m:t>
                        </m:r>
                        <m:r>
                          <a:rPr lang="en-US" sz="1600" b="0" i="1" smtClean="0">
                            <a:latin typeface="Cambria Math" panose="02040503050406030204" pitchFamily="18" charset="0"/>
                          </a:rPr>
                          <m:t>)</m:t>
                        </m:r>
                      </m:sup>
                    </m:sSup>
                  </m:oMath>
                </a14:m>
                <a:r>
                  <a:rPr lang="en-US" sz="1600" dirty="0"/>
                  <a:t> all values below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r>
                          <a:rPr lang="en-US" sz="1600" i="1">
                            <a:latin typeface="Cambria Math" panose="02040503050406030204" pitchFamily="18" charset="0"/>
                          </a:rPr>
                          <m:t>𝑞</m:t>
                        </m:r>
                        <m:r>
                          <a:rPr lang="en-US" sz="1600" i="1">
                            <a:latin typeface="Cambria Math" panose="02040503050406030204" pitchFamily="18" charset="0"/>
                          </a:rPr>
                          <m:t>)</m:t>
                        </m:r>
                      </m:sup>
                    </m:sSup>
                  </m:oMath>
                </a14:m>
                <a:r>
                  <a:rPr lang="en-US" sz="1600" dirty="0"/>
                  <a:t> and to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r>
                          <a:rPr lang="en-US" sz="1600" b="0" i="1" smtClean="0">
                            <a:latin typeface="Cambria Math" panose="02040503050406030204" pitchFamily="18" charset="0"/>
                          </a:rPr>
                          <m:t>1−</m:t>
                        </m:r>
                        <m:r>
                          <a:rPr lang="en-US" sz="1600" i="1">
                            <a:latin typeface="Cambria Math" panose="02040503050406030204" pitchFamily="18" charset="0"/>
                          </a:rPr>
                          <m:t>𝑞</m:t>
                        </m:r>
                        <m:r>
                          <a:rPr lang="en-US" sz="1600" i="1">
                            <a:latin typeface="Cambria Math" panose="02040503050406030204" pitchFamily="18" charset="0"/>
                          </a:rPr>
                          <m:t>)</m:t>
                        </m:r>
                      </m:sup>
                    </m:sSup>
                  </m:oMath>
                </a14:m>
                <a:r>
                  <a:rPr lang="en-US" sz="1600" dirty="0"/>
                  <a:t> all values above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r>
                          <a:rPr lang="en-US" sz="1600" b="0" i="1" smtClean="0">
                            <a:latin typeface="Cambria Math" panose="02040503050406030204" pitchFamily="18" charset="0"/>
                          </a:rPr>
                          <m:t>1−</m:t>
                        </m:r>
                        <m:r>
                          <a:rPr lang="en-US" sz="1600" i="1">
                            <a:latin typeface="Cambria Math" panose="02040503050406030204" pitchFamily="18" charset="0"/>
                          </a:rPr>
                          <m:t>𝑞</m:t>
                        </m:r>
                        <m:r>
                          <a:rPr lang="en-US" sz="1600" i="1">
                            <a:latin typeface="Cambria Math" panose="02040503050406030204" pitchFamily="18" charset="0"/>
                          </a:rPr>
                          <m:t>)</m:t>
                        </m:r>
                      </m:sup>
                    </m:sSup>
                  </m:oMath>
                </a14:m>
                <a:r>
                  <a:rPr lang="en-US" sz="1600" dirty="0"/>
                  <a:t>. The range for </a:t>
                </a:r>
                <a14:m>
                  <m:oMath xmlns:m="http://schemas.openxmlformats.org/officeDocument/2006/math">
                    <m:r>
                      <a:rPr lang="en-US" sz="1600" b="0" i="1" smtClean="0">
                        <a:latin typeface="Cambria Math" panose="02040503050406030204" pitchFamily="18" charset="0"/>
                      </a:rPr>
                      <m:t>𝑞</m:t>
                    </m:r>
                  </m:oMath>
                </a14:m>
                <a:r>
                  <a:rPr lang="en-US" sz="1600" dirty="0"/>
                  <a:t> is usually (0.5%,5%) with 1% and 2% being the most often used. The </a:t>
                </a:r>
                <a:r>
                  <a:rPr lang="en-US" sz="1600" dirty="0" err="1"/>
                  <a:t>winsorization</a:t>
                </a:r>
                <a:r>
                  <a:rPr lang="en-US" sz="1600" dirty="0"/>
                  <a:t> stage must be applied on a feature-by-feature and date-by-date basis.</a:t>
                </a:r>
                <a:endParaRPr lang="en-US" sz="16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41044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3" name="Content Placeholder 2"/>
          <p:cNvSpPr>
            <a:spLocks noGrp="1"/>
          </p:cNvSpPr>
          <p:nvPr>
            <p:ph idx="1"/>
          </p:nvPr>
        </p:nvSpPr>
        <p:spPr/>
        <p:txBody>
          <a:bodyPr>
            <a:noAutofit/>
          </a:bodyPr>
          <a:lstStyle/>
          <a:p>
            <a:r>
              <a:rPr lang="en-US" sz="1400" dirty="0"/>
              <a:t>Feature Engineering</a:t>
            </a:r>
          </a:p>
          <a:p>
            <a:pPr lvl="1">
              <a:lnSpc>
                <a:spcPct val="100000"/>
              </a:lnSpc>
            </a:pPr>
            <a:r>
              <a:rPr lang="en-US" sz="1400" dirty="0"/>
              <a:t>Feature Engineering is a key step of the portfolio construction process.</a:t>
            </a:r>
          </a:p>
          <a:p>
            <a:pPr lvl="1">
              <a:lnSpc>
                <a:spcPct val="100000"/>
              </a:lnSpc>
            </a:pPr>
            <a:r>
              <a:rPr lang="en-US" sz="1400" dirty="0"/>
              <a:t>We want to prevent the ML engine of the allocation to be trained on ill-designed variables.</a:t>
            </a:r>
          </a:p>
          <a:p>
            <a:pPr lvl="1">
              <a:lnSpc>
                <a:spcPct val="100000"/>
              </a:lnSpc>
            </a:pPr>
            <a:r>
              <a:rPr lang="en-US" sz="1400" dirty="0"/>
              <a:t>Feature Selection.</a:t>
            </a:r>
          </a:p>
          <a:p>
            <a:pPr lvl="2">
              <a:lnSpc>
                <a:spcPct val="100000"/>
              </a:lnSpc>
            </a:pPr>
            <a:r>
              <a:rPr lang="en-US" sz="1400" dirty="0"/>
              <a:t>Given a large set of predictors, our first step is filtering out unwanted or redundant exogenous variables. </a:t>
            </a:r>
          </a:p>
          <a:p>
            <a:pPr lvl="2">
              <a:lnSpc>
                <a:spcPct val="100000"/>
              </a:lnSpc>
            </a:pPr>
            <a:r>
              <a:rPr lang="en-US" sz="1400" dirty="0"/>
              <a:t>Simple methods include: (</a:t>
            </a:r>
            <a:r>
              <a:rPr lang="en-US" sz="1400" dirty="0" err="1"/>
              <a:t>i</a:t>
            </a:r>
            <a:r>
              <a:rPr lang="en-US" sz="1400" dirty="0"/>
              <a:t>) computing the correlation matrix of all features and making sure that no absolute value is above a threshold (e.g., 0.70 is a common value); (ii) carrying out a linear regression and removing the non-significant variables (e.g., those with </a:t>
            </a:r>
            <a:r>
              <a:rPr lang="en-US" sz="1400" i="1" dirty="0"/>
              <a:t>p</a:t>
            </a:r>
            <a:r>
              <a:rPr lang="en-US" sz="1400" dirty="0"/>
              <a:t>-value above 0.05); and (iii) perform a clustering analysis over the set of features and retain only one feature within each cluster. These methods are reductive and overlook nonlinear relationships. </a:t>
            </a:r>
          </a:p>
          <a:p>
            <a:pPr lvl="2">
              <a:lnSpc>
                <a:spcPct val="100000"/>
              </a:lnSpc>
            </a:pPr>
            <a:r>
              <a:rPr lang="en-US" sz="1400" dirty="0"/>
              <a:t>Another approach would be to fit a decision tree and retain only the features that have a high variable importance.</a:t>
            </a:r>
          </a:p>
        </p:txBody>
      </p:sp>
    </p:spTree>
    <p:extLst>
      <p:ext uri="{BB962C8B-B14F-4D97-AF65-F5344CB8AC3E}">
        <p14:creationId xmlns:p14="http://schemas.microsoft.com/office/powerpoint/2010/main" val="119364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3" name="Content Placeholder 2"/>
          <p:cNvSpPr>
            <a:spLocks noGrp="1"/>
          </p:cNvSpPr>
          <p:nvPr>
            <p:ph idx="1"/>
          </p:nvPr>
        </p:nvSpPr>
        <p:spPr/>
        <p:txBody>
          <a:bodyPr>
            <a:noAutofit/>
          </a:bodyPr>
          <a:lstStyle/>
          <a:p>
            <a:pPr>
              <a:lnSpc>
                <a:spcPct val="100000"/>
              </a:lnSpc>
            </a:pPr>
            <a:r>
              <a:rPr lang="en-US" sz="1400" dirty="0"/>
              <a:t>Feature Engineering</a:t>
            </a:r>
          </a:p>
          <a:p>
            <a:pPr lvl="1">
              <a:lnSpc>
                <a:spcPct val="100000"/>
              </a:lnSpc>
            </a:pPr>
            <a:r>
              <a:rPr lang="en-US" sz="1400" dirty="0"/>
              <a:t>Scaling the Predictors. We need to pre-process financial data coming from a large variety of scales (e.g., returns, stock volatility, market capitalization, accounting values, accounting ratios, and synthetic attributes like sentiment).</a:t>
            </a:r>
          </a:p>
          <a:p>
            <a:pPr lvl="1">
              <a:lnSpc>
                <a:spcPct val="100000"/>
              </a:lnSpc>
            </a:pPr>
            <a:r>
              <a:rPr lang="en-US" sz="1400" dirty="0"/>
              <a:t>Common scaling practices include: (</a:t>
            </a:r>
            <a:r>
              <a:rPr lang="en-US" sz="1400" dirty="0" err="1"/>
              <a:t>i</a:t>
            </a:r>
            <a:r>
              <a:rPr lang="en-US" sz="1400" dirty="0"/>
              <a:t>) standardization, (ii) min-max rescaling over [0,1], (iii) min-max rescaling over [-1,1], and </a:t>
            </a:r>
            <a:r>
              <a:rPr lang="en-US" sz="1400" dirty="0" err="1"/>
              <a:t>uniformization</a:t>
            </a:r>
            <a:r>
              <a:rPr lang="en-US" sz="1400" dirty="0"/>
              <a:t>. Sometimes we apply a logarithmic transform of variables with both large values (e.g., market capitalization) and large outliers. The scaling can come after this transformation.</a:t>
            </a:r>
          </a:p>
          <a:p>
            <a:pPr lvl="1">
              <a:lnSpc>
                <a:spcPct val="100000"/>
              </a:lnSpc>
            </a:pPr>
            <a:r>
              <a:rPr lang="en-US" sz="1400" dirty="0"/>
              <a:t>For neural networks for instance it is often advised to scale inputs so that they range in [0,1] before sending them through the training. </a:t>
            </a:r>
          </a:p>
          <a:p>
            <a:pPr lvl="1">
              <a:lnSpc>
                <a:spcPct val="100000"/>
              </a:lnSpc>
            </a:pPr>
            <a:r>
              <a:rPr lang="en-US" sz="1400" dirty="0"/>
              <a:t>The data set used in these lectures have been </a:t>
            </a:r>
            <a:r>
              <a:rPr lang="en-US" sz="1400" dirty="0" err="1"/>
              <a:t>uniformized</a:t>
            </a:r>
            <a:r>
              <a:rPr lang="en-US" sz="1400" dirty="0"/>
              <a:t>, i.e., at each point in time, the cross-sectional distribution of each feature is uniform over the unit interval. In factor investing, the scaling of features is operated separately for each date and each feature. This ensures that the predictors will have a similar shape and do carry information on the cross-section of stocks.</a:t>
            </a:r>
          </a:p>
          <a:p>
            <a:pPr lvl="1">
              <a:lnSpc>
                <a:spcPct val="100000"/>
              </a:lnSpc>
            </a:pPr>
            <a:r>
              <a:rPr lang="en-US" sz="1400" dirty="0"/>
              <a:t>Other versions of </a:t>
            </a:r>
            <a:r>
              <a:rPr lang="en-US" sz="1400" dirty="0" err="1"/>
              <a:t>uniformization</a:t>
            </a:r>
            <a:r>
              <a:rPr lang="en-US" sz="1400" dirty="0"/>
              <a:t> include ranking and subtraction of 0.5 to all features to keep values within certain range.</a:t>
            </a:r>
          </a:p>
          <a:p>
            <a:pPr lvl="1">
              <a:lnSpc>
                <a:spcPct val="100000"/>
              </a:lnSpc>
            </a:pPr>
            <a:r>
              <a:rPr lang="en-US" sz="1400" dirty="0"/>
              <a:t>Scaling features across dates should be proscribed given that it would lead to small (large) values at the beginning (end) of the sample.</a:t>
            </a:r>
          </a:p>
          <a:p>
            <a:pPr lvl="1">
              <a:lnSpc>
                <a:spcPct val="100000"/>
              </a:lnSpc>
            </a:pPr>
            <a:r>
              <a:rPr lang="en-US" sz="1400" i="1" dirty="0"/>
              <a:t>Snippet of scaling the predictors by </a:t>
            </a:r>
            <a:r>
              <a:rPr lang="en-US" sz="1400" i="1" dirty="0" err="1"/>
              <a:t>uniformization</a:t>
            </a:r>
            <a:r>
              <a:rPr lang="en-US" sz="1400" i="1" dirty="0"/>
              <a:t>. </a:t>
            </a:r>
            <a:endParaRPr lang="en-US" sz="1400" dirty="0"/>
          </a:p>
        </p:txBody>
      </p:sp>
    </p:spTree>
    <p:extLst>
      <p:ext uri="{BB962C8B-B14F-4D97-AF65-F5344CB8AC3E}">
        <p14:creationId xmlns:p14="http://schemas.microsoft.com/office/powerpoint/2010/main" val="78090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3" name="Content Placeholder 2"/>
          <p:cNvSpPr>
            <a:spLocks noGrp="1"/>
          </p:cNvSpPr>
          <p:nvPr>
            <p:ph idx="1"/>
          </p:nvPr>
        </p:nvSpPr>
        <p:spPr/>
        <p:txBody>
          <a:bodyPr>
            <a:noAutofit/>
          </a:bodyPr>
          <a:lstStyle/>
          <a:p>
            <a:pPr>
              <a:lnSpc>
                <a:spcPct val="100000"/>
              </a:lnSpc>
            </a:pPr>
            <a:r>
              <a:rPr lang="en-US" sz="1600" dirty="0"/>
              <a:t>Labelling</a:t>
            </a:r>
          </a:p>
          <a:p>
            <a:pPr lvl="1">
              <a:lnSpc>
                <a:spcPct val="100000"/>
              </a:lnSpc>
            </a:pPr>
            <a:r>
              <a:rPr lang="en-US" sz="1600" dirty="0"/>
              <a:t>When constructing portfolio policies, we can define labels for future performance proxies in several ways. </a:t>
            </a:r>
          </a:p>
          <a:p>
            <a:pPr lvl="1">
              <a:lnSpc>
                <a:spcPct val="100000"/>
              </a:lnSpc>
            </a:pPr>
            <a:r>
              <a:rPr lang="en-US" sz="1600" dirty="0"/>
              <a:t>Simple Labels. In factor investing they may include (</a:t>
            </a:r>
            <a:r>
              <a:rPr lang="en-US" sz="1600" dirty="0" err="1"/>
              <a:t>i</a:t>
            </a:r>
            <a:r>
              <a:rPr lang="en-US" sz="1600" dirty="0"/>
              <a:t>) future relative returns; (ii) the probability of positive return; (iii) the probability of outperforming a benchmark; (iv) the binary version of yes (outperforming) vs. no (underperforming); and (v) risk-adjusted versions of Sharpe ratios, information ratios, MAR, or CALMAR ratios, etc.</a:t>
            </a:r>
          </a:p>
          <a:p>
            <a:pPr lvl="1">
              <a:lnSpc>
                <a:spcPct val="100000"/>
              </a:lnSpc>
            </a:pPr>
            <a:r>
              <a:rPr lang="en-US" sz="1600" dirty="0"/>
              <a:t>Categorical Labels. Sometimes we want to forecast categories (or classes), like “buy”, “hold”, and “sell”. To perform this type of classification analysis, we create additional labels that are categorical. It is often advised that the decision thresholds are chosen such that the three categories are relatively balanced, so that they can end up having a comparable number of instances.</a:t>
            </a:r>
          </a:p>
          <a:p>
            <a:pPr lvl="2">
              <a:lnSpc>
                <a:spcPct val="100000"/>
              </a:lnSpc>
            </a:pPr>
            <a:r>
              <a:rPr lang="en-US" sz="1600" i="1" dirty="0"/>
              <a:t>Snippet of creating binary labels for returns labels.</a:t>
            </a:r>
          </a:p>
          <a:p>
            <a:pPr lvl="1">
              <a:lnSpc>
                <a:spcPct val="100000"/>
              </a:lnSpc>
            </a:pPr>
            <a:r>
              <a:rPr lang="en-US" sz="1600" dirty="0"/>
              <a:t>Other method, e.g., the Triple Barrier Method. This is an advanced labeling technique designed to consider the full dynamics of a trading strategy and not a simple performance proxy. See De Prado (2018). Similar to support and resistance + a band filter in technical analysis.</a:t>
            </a:r>
          </a:p>
        </p:txBody>
      </p:sp>
    </p:spTree>
    <p:extLst>
      <p:ext uri="{BB962C8B-B14F-4D97-AF65-F5344CB8AC3E}">
        <p14:creationId xmlns:p14="http://schemas.microsoft.com/office/powerpoint/2010/main" val="326264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Given the data provided (i) load the data, (ii) provide the summary statistics and distribution plots, (iii) impute any missing data using the cross-sectional median for the feature (not necessarily the best solution), (iv) evaluate if there are any outliers and </a:t>
                </a:r>
                <a:r>
                  <a:rPr lang="en-US" dirty="0" err="1"/>
                  <a:t>winzorize</a:t>
                </a:r>
                <a:r>
                  <a:rPr lang="en-US" dirty="0"/>
                  <a:t> them assuming that </a:t>
                </a:r>
                <a14:m>
                  <m:oMath xmlns:m="http://schemas.openxmlformats.org/officeDocument/2006/math">
                    <m:r>
                      <a:rPr lang="en-US" i="1">
                        <a:latin typeface="Cambria Math" panose="02040503050406030204" pitchFamily="18" charset="0"/>
                      </a:rPr>
                      <m:t>𝑞</m:t>
                    </m:r>
                  </m:oMath>
                </a14:m>
                <a:r>
                  <a:rPr lang="en-US" dirty="0"/>
                  <a:t> is 1%, then (v) drop any redundant factors (e.g., with a correlation higher than 0.7); (vi) normalize all the features to the</a:t>
                </a:r>
                <a:r>
                  <a:rPr lang="en-US" i="1" dirty="0"/>
                  <a:t> </a:t>
                </a:r>
                <a14:m>
                  <m:oMath xmlns:m="http://schemas.openxmlformats.org/officeDocument/2006/math">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0,1</m:t>
                        </m:r>
                      </m:e>
                    </m:d>
                  </m:oMath>
                </a14:m>
                <a:r>
                  <a:rPr lang="en-US" dirty="0"/>
                  <a:t> range; and (vii) split the sample into a training set, a validation set, and a testing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944"/>
                </a:stretch>
              </a:blipFill>
            </p:spPr>
            <p:txBody>
              <a:bodyPr/>
              <a:lstStyle/>
              <a:p>
                <a:r>
                  <a:rPr lang="en-CA">
                    <a:noFill/>
                  </a:rPr>
                  <a:t> </a:t>
                </a:r>
              </a:p>
            </p:txBody>
          </p:sp>
        </mc:Fallback>
      </mc:AlternateContent>
    </p:spTree>
    <p:extLst>
      <p:ext uri="{BB962C8B-B14F-4D97-AF65-F5344CB8AC3E}">
        <p14:creationId xmlns:p14="http://schemas.microsoft.com/office/powerpoint/2010/main" val="120417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ML-Based Factor Construction Workflow</a:t>
            </a:r>
          </a:p>
        </p:txBody>
      </p:sp>
      <p:pic>
        <p:nvPicPr>
          <p:cNvPr id="7" name="Picture 6" descr="Diagram&#10;&#10;Description automatically generated">
            <a:extLst>
              <a:ext uri="{FF2B5EF4-FFF2-40B4-BE49-F238E27FC236}">
                <a16:creationId xmlns:a16="http://schemas.microsoft.com/office/drawing/2014/main" id="{2CEE007F-0515-4F19-8EC0-24C393084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90" y="2118226"/>
            <a:ext cx="9228620" cy="3078747"/>
          </a:xfrm>
          <a:prstGeom prst="rect">
            <a:avLst/>
          </a:prstGeom>
        </p:spPr>
      </p:pic>
    </p:spTree>
    <p:extLst>
      <p:ext uri="{BB962C8B-B14F-4D97-AF65-F5344CB8AC3E}">
        <p14:creationId xmlns:p14="http://schemas.microsoft.com/office/powerpoint/2010/main" val="154684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Data Characteristics</a:t>
            </a:r>
          </a:p>
        </p:txBody>
      </p:sp>
      <p:sp>
        <p:nvSpPr>
          <p:cNvPr id="3" name="Content Placeholder 2"/>
          <p:cNvSpPr>
            <a:spLocks noGrp="1"/>
          </p:cNvSpPr>
          <p:nvPr>
            <p:ph idx="1"/>
          </p:nvPr>
        </p:nvSpPr>
        <p:spPr>
          <a:xfrm>
            <a:off x="313765" y="1156447"/>
            <a:ext cx="8563535" cy="5377703"/>
          </a:xfrm>
        </p:spPr>
        <p:txBody>
          <a:bodyPr>
            <a:normAutofit fontScale="77500" lnSpcReduction="20000"/>
          </a:bodyPr>
          <a:lstStyle/>
          <a:p>
            <a:r>
              <a:rPr lang="en-US" sz="2100" dirty="0"/>
              <a:t>Low signal-to-noise ratio</a:t>
            </a:r>
          </a:p>
          <a:p>
            <a:pPr lvl="1"/>
            <a:r>
              <a:rPr lang="en-US" sz="2100" dirty="0"/>
              <a:t>Financial covariance matrices are notoriously noisy as a result of arbitrage forces and nonstationary systems.</a:t>
            </a:r>
          </a:p>
          <a:p>
            <a:r>
              <a:rPr lang="en-US" sz="2100" dirty="0"/>
              <a:t>Complex (e.g., non-linear and interactive) relationships (or patterns) among variables</a:t>
            </a:r>
          </a:p>
          <a:p>
            <a:pPr lvl="1"/>
            <a:r>
              <a:rPr lang="en-US" sz="2100" dirty="0"/>
              <a:t>Traditional techniques are extremely sensitive to that multicollinearity problem.</a:t>
            </a:r>
          </a:p>
          <a:p>
            <a:r>
              <a:rPr lang="en-US" sz="2100" dirty="0"/>
              <a:t>Many new, interesting data sets available are unstructured, high-dimensional, and sparse</a:t>
            </a:r>
          </a:p>
          <a:p>
            <a:pPr lvl="1"/>
            <a:r>
              <a:rPr lang="en-US" sz="2100" dirty="0"/>
              <a:t>Unstructured data can also be non-numerical and non-categorical (e.g., news articles, voice recordings, etc.).</a:t>
            </a:r>
          </a:p>
          <a:p>
            <a:pPr lvl="1"/>
            <a:r>
              <a:rPr lang="en-US" sz="2100" dirty="0"/>
              <a:t>High-dimensional data sets, where # of variables &gt; # of observations (e.g., credit card transactions), make it difficult to apply linear algebra solutions.</a:t>
            </a:r>
          </a:p>
          <a:p>
            <a:pPr lvl="1"/>
            <a:r>
              <a:rPr lang="en-US" sz="2100" dirty="0"/>
              <a:t>Sparse data sets, where samples may contain a large proportion of zeros, make standard notions such as correlation unfeasible.</a:t>
            </a:r>
          </a:p>
          <a:p>
            <a:pPr lvl="1"/>
            <a:endParaRPr lang="en-US" dirty="0"/>
          </a:p>
          <a:p>
            <a:pPr lvl="1"/>
            <a:endParaRPr lang="en-US" dirty="0"/>
          </a:p>
        </p:txBody>
      </p:sp>
    </p:spTree>
    <p:extLst>
      <p:ext uri="{BB962C8B-B14F-4D97-AF65-F5344CB8AC3E}">
        <p14:creationId xmlns:p14="http://schemas.microsoft.com/office/powerpoint/2010/main" val="29487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signal-to-noise ratio in return prediction</a:t>
            </a:r>
          </a:p>
        </p:txBody>
      </p:sp>
      <p:sp>
        <p:nvSpPr>
          <p:cNvPr id="3" name="Content Placeholder 2"/>
          <p:cNvSpPr>
            <a:spLocks noGrp="1"/>
          </p:cNvSpPr>
          <p:nvPr>
            <p:ph idx="1"/>
          </p:nvPr>
        </p:nvSpPr>
        <p:spPr/>
        <p:txBody>
          <a:bodyPr/>
          <a:lstStyle/>
          <a:p>
            <a:pPr>
              <a:lnSpc>
                <a:spcPct val="100000"/>
              </a:lnSpc>
            </a:pPr>
            <a:r>
              <a:rPr lang="en-US" sz="1600" dirty="0"/>
              <a:t>Use the following factors to predict monthly stock returns for Nasdaq-100 stocks for 2000:01-2021:12</a:t>
            </a:r>
          </a:p>
          <a:p>
            <a:pPr>
              <a:lnSpc>
                <a:spcPct val="100000"/>
              </a:lnSpc>
            </a:pPr>
            <a:endParaRPr lang="en-US" sz="1600" dirty="0"/>
          </a:p>
          <a:p>
            <a:pPr marL="0" indent="0">
              <a:lnSpc>
                <a:spcPct val="100000"/>
              </a:lnSpc>
              <a:buNone/>
            </a:pPr>
            <a:endParaRPr lang="en-US" sz="1600" dirty="0"/>
          </a:p>
          <a:p>
            <a:pPr>
              <a:lnSpc>
                <a:spcPct val="100000"/>
              </a:lnSpc>
            </a:pPr>
            <a:r>
              <a:rPr lang="en-US" sz="1600" dirty="0"/>
              <a:t>Run </a:t>
            </a:r>
            <a:r>
              <a:rPr lang="en-US" sz="1600" dirty="0" err="1"/>
              <a:t>Fama</a:t>
            </a:r>
            <a:r>
              <a:rPr lang="en-US" sz="1600" dirty="0"/>
              <a:t>-MacBeth (1972) cross-sectional regressions (i.e., run the regression for each month, with proper treatment of outliers, etc.), adjusted R-squared has a mean of 0.067.</a:t>
            </a:r>
          </a:p>
          <a:p>
            <a:pPr marL="0" indent="0">
              <a:lnSpc>
                <a:spcPct val="100000"/>
              </a:lnSpc>
              <a:buNone/>
            </a:pPr>
            <a:endParaRPr lang="en-US" sz="1600" dirty="0"/>
          </a:p>
          <a:p>
            <a:pPr marL="304800" lvl="1" indent="0">
              <a:buNone/>
            </a:pPr>
            <a:endParaRPr lang="en-US" sz="1600" dirty="0"/>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4</a:t>
            </a:fld>
            <a:endParaRPr lang="en-US"/>
          </a:p>
        </p:txBody>
      </p:sp>
      <p:pic>
        <p:nvPicPr>
          <p:cNvPr id="6" name="Picture 5">
            <a:extLst>
              <a:ext uri="{FF2B5EF4-FFF2-40B4-BE49-F238E27FC236}">
                <a16:creationId xmlns:a16="http://schemas.microsoft.com/office/drawing/2014/main" id="{9286BA58-02EA-021B-03F9-A58D63056EA5}"/>
              </a:ext>
            </a:extLst>
          </p:cNvPr>
          <p:cNvPicPr>
            <a:picLocks noChangeAspect="1"/>
          </p:cNvPicPr>
          <p:nvPr/>
        </p:nvPicPr>
        <p:blipFill>
          <a:blip r:embed="rId2"/>
          <a:stretch>
            <a:fillRect/>
          </a:stretch>
        </p:blipFill>
        <p:spPr>
          <a:xfrm>
            <a:off x="1165685" y="2021148"/>
            <a:ext cx="7639777" cy="571804"/>
          </a:xfrm>
          <a:prstGeom prst="rect">
            <a:avLst/>
          </a:prstGeom>
        </p:spPr>
      </p:pic>
      <p:pic>
        <p:nvPicPr>
          <p:cNvPr id="8" name="Picture 7" descr="Chart, histogram&#10;&#10;Description automatically generated">
            <a:extLst>
              <a:ext uri="{FF2B5EF4-FFF2-40B4-BE49-F238E27FC236}">
                <a16:creationId xmlns:a16="http://schemas.microsoft.com/office/drawing/2014/main" id="{CC6A5567-8D08-C3C8-E55B-96B708DBC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53" y="3531711"/>
            <a:ext cx="4498552" cy="3373914"/>
          </a:xfrm>
          <a:prstGeom prst="rect">
            <a:avLst/>
          </a:prstGeom>
        </p:spPr>
      </p:pic>
    </p:spTree>
    <p:extLst>
      <p:ext uri="{BB962C8B-B14F-4D97-AF65-F5344CB8AC3E}">
        <p14:creationId xmlns:p14="http://schemas.microsoft.com/office/powerpoint/2010/main" val="248188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normAutofit/>
          </a:bodyPr>
          <a:lstStyle/>
          <a:p>
            <a:r>
              <a:rPr lang="en-US" dirty="0"/>
              <a:t>Data Sources</a:t>
            </a:r>
          </a:p>
          <a:p>
            <a:pPr lvl="1"/>
            <a:r>
              <a:rPr lang="en-US" dirty="0"/>
              <a:t>Make sure the data comes from a reliable provider.</a:t>
            </a:r>
          </a:p>
          <a:p>
            <a:pPr lvl="1"/>
            <a:r>
              <a:rPr lang="en-US" dirty="0"/>
              <a:t>Well-established providers (e.g., Bloomberg, Thomson-Reuters, </a:t>
            </a:r>
            <a:r>
              <a:rPr lang="en-US" dirty="0" err="1"/>
              <a:t>Datastream</a:t>
            </a:r>
            <a:r>
              <a:rPr lang="en-US" dirty="0"/>
              <a:t>, CRSP, Morningstar).</a:t>
            </a:r>
          </a:p>
          <a:p>
            <a:pPr lvl="1"/>
            <a:r>
              <a:rPr lang="en-US" dirty="0"/>
              <a:t>Recent providers (e.g., Capital IQ, </a:t>
            </a:r>
            <a:r>
              <a:rPr lang="en-US" dirty="0" err="1"/>
              <a:t>Ravenpack</a:t>
            </a:r>
            <a:r>
              <a:rPr lang="en-US" dirty="0"/>
              <a:t>).</a:t>
            </a:r>
          </a:p>
          <a:p>
            <a:pPr lvl="1"/>
            <a:r>
              <a:rPr lang="en-US" dirty="0"/>
              <a:t>Alternative data niches (e.g., </a:t>
            </a:r>
            <a:r>
              <a:rPr lang="en-US" dirty="0">
                <a:hlinkClick r:id="rId2"/>
              </a:rPr>
              <a:t>AlternativeData.org</a:t>
            </a:r>
            <a:r>
              <a:rPr lang="en-US" dirty="0"/>
              <a:t>).</a:t>
            </a:r>
          </a:p>
        </p:txBody>
      </p:sp>
    </p:spTree>
    <p:extLst>
      <p:ext uri="{BB962C8B-B14F-4D97-AF65-F5344CB8AC3E}">
        <p14:creationId xmlns:p14="http://schemas.microsoft.com/office/powerpoint/2010/main" val="251395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a:xfrm>
            <a:off x="296862" y="1085850"/>
            <a:ext cx="8892107" cy="5899565"/>
          </a:xfrm>
        </p:spPr>
        <p:txBody>
          <a:bodyPr>
            <a:normAutofit fontScale="25000" lnSpcReduction="20000"/>
          </a:bodyPr>
          <a:lstStyle/>
          <a:p>
            <a:r>
              <a:rPr lang="en-US" sz="7200" dirty="0"/>
              <a:t>Data Set</a:t>
            </a:r>
          </a:p>
          <a:p>
            <a:pPr lvl="1"/>
            <a:r>
              <a:rPr lang="en-US" sz="7200" dirty="0"/>
              <a:t>Monthly information on S&amp;P 1500 stocks.</a:t>
            </a:r>
          </a:p>
          <a:p>
            <a:pPr lvl="1"/>
            <a:r>
              <a:rPr lang="en-US" sz="7200" dirty="0"/>
              <a:t>Time range starts in January 1980 and ends in December 2019.</a:t>
            </a:r>
          </a:p>
          <a:p>
            <a:pPr lvl="1"/>
            <a:r>
              <a:rPr lang="en-US" sz="7200" dirty="0"/>
              <a:t>For each point in time, 50 characteristics describe the firms in the sample</a:t>
            </a:r>
          </a:p>
          <a:p>
            <a:pPr lvl="1"/>
            <a:r>
              <a:rPr lang="en-US" sz="7200" dirty="0"/>
              <a:t>Attributes cover a wide range of topics (see </a:t>
            </a:r>
            <a:r>
              <a:rPr lang="en-US" sz="7200" dirty="0" err="1"/>
              <a:t>Hou</a:t>
            </a:r>
            <a:r>
              <a:rPr lang="en-US" sz="7200" dirty="0"/>
              <a:t> et al. (2018), Hu (2019)):</a:t>
            </a:r>
          </a:p>
          <a:p>
            <a:pPr lvl="2">
              <a:lnSpc>
                <a:spcPct val="120000"/>
              </a:lnSpc>
            </a:pPr>
            <a:r>
              <a:rPr lang="en-US" sz="7200" dirty="0"/>
              <a:t>Momentum</a:t>
            </a:r>
          </a:p>
          <a:p>
            <a:pPr lvl="2">
              <a:lnSpc>
                <a:spcPct val="120000"/>
              </a:lnSpc>
            </a:pPr>
            <a:r>
              <a:rPr lang="en-US" sz="7200" dirty="0"/>
              <a:t>Value-versus-Growth</a:t>
            </a:r>
          </a:p>
          <a:p>
            <a:pPr lvl="2">
              <a:lnSpc>
                <a:spcPct val="120000"/>
              </a:lnSpc>
            </a:pPr>
            <a:r>
              <a:rPr lang="en-US" sz="7200" dirty="0"/>
              <a:t>Investment</a:t>
            </a:r>
          </a:p>
          <a:p>
            <a:pPr lvl="2">
              <a:lnSpc>
                <a:spcPct val="120000"/>
              </a:lnSpc>
            </a:pPr>
            <a:r>
              <a:rPr lang="en-US" sz="7200" dirty="0"/>
              <a:t>Profitability</a:t>
            </a:r>
          </a:p>
          <a:p>
            <a:pPr lvl="2">
              <a:lnSpc>
                <a:spcPct val="120000"/>
              </a:lnSpc>
            </a:pPr>
            <a:r>
              <a:rPr lang="en-US" sz="7200" dirty="0"/>
              <a:t>Intangibles</a:t>
            </a:r>
          </a:p>
          <a:p>
            <a:pPr lvl="2">
              <a:lnSpc>
                <a:spcPct val="120000"/>
              </a:lnSpc>
            </a:pPr>
            <a:r>
              <a:rPr lang="en-US" sz="7200" dirty="0"/>
              <a:t>Trading Frictions</a:t>
            </a:r>
          </a:p>
          <a:p>
            <a:pPr lvl="2">
              <a:lnSpc>
                <a:spcPct val="120000"/>
              </a:lnSpc>
            </a:pPr>
            <a:r>
              <a:rPr lang="en-US" sz="7200" dirty="0"/>
              <a:t>Technical Indicators</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226755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lstStyle/>
          <a:p>
            <a:r>
              <a:rPr lang="en-US" dirty="0"/>
              <a:t>Data Set (cont’d)</a:t>
            </a:r>
          </a:p>
          <a:p>
            <a:pPr lvl="1"/>
            <a:r>
              <a:rPr lang="en-US" dirty="0"/>
              <a:t>The sample is not perfectly rectangular (i.e., the number of firms and their attributes is not constant through time).</a:t>
            </a:r>
          </a:p>
          <a:p>
            <a:pPr lvl="2"/>
            <a:r>
              <a:rPr lang="en-US" i="1" dirty="0"/>
              <a:t>Snippet of loading, ordering, and showing sample values.</a:t>
            </a:r>
          </a:p>
          <a:p>
            <a:pPr lvl="1"/>
            <a:r>
              <a:rPr lang="en-US" dirty="0"/>
              <a:t>The first two columns indicate the stock identifier and the date. The next 50 columns are the features, and the last four columns are the labels (i.e., 1-month, 3-month, 6-month, and 12-month future/forward returns of the stocks).</a:t>
            </a:r>
          </a:p>
          <a:p>
            <a:pPr lvl="1"/>
            <a:r>
              <a:rPr lang="en-US" dirty="0"/>
              <a:t>In anticipation for future models, keep the name of predictors in memory and keep a shorter list of predictors. </a:t>
            </a:r>
          </a:p>
          <a:p>
            <a:pPr lvl="2"/>
            <a:r>
              <a:rPr lang="en-US" i="1" dirty="0"/>
              <a:t>Snippet of feature names and shorter list.</a:t>
            </a:r>
          </a:p>
          <a:p>
            <a:endParaRPr lang="en-US" dirty="0"/>
          </a:p>
        </p:txBody>
      </p:sp>
    </p:spTree>
    <p:extLst>
      <p:ext uri="{BB962C8B-B14F-4D97-AF65-F5344CB8AC3E}">
        <p14:creationId xmlns:p14="http://schemas.microsoft.com/office/powerpoint/2010/main" val="55374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lstStyle/>
          <a:p>
            <a:r>
              <a:rPr lang="en-US" dirty="0"/>
              <a:t>Summary Statistics</a:t>
            </a:r>
          </a:p>
          <a:p>
            <a:pPr lvl="1"/>
            <a:r>
              <a:rPr lang="en-US" dirty="0"/>
              <a:t>Ranges, averages, and medians.</a:t>
            </a:r>
          </a:p>
          <a:p>
            <a:pPr lvl="2"/>
            <a:r>
              <a:rPr lang="en-US" i="1" dirty="0"/>
              <a:t>Snippet summary statistics for future returns.</a:t>
            </a:r>
          </a:p>
          <a:p>
            <a:pPr lvl="1"/>
            <a:r>
              <a:rPr lang="en-US" dirty="0"/>
              <a:t>Histograms or plots of time series to track local patterns or errors.</a:t>
            </a:r>
          </a:p>
          <a:p>
            <a:pPr lvl="2"/>
            <a:r>
              <a:rPr lang="en-US" i="1" dirty="0"/>
              <a:t>Snippet of histograms for a particular factor</a:t>
            </a:r>
          </a:p>
          <a:p>
            <a:pPr lvl="1"/>
            <a:r>
              <a:rPr lang="en-US" dirty="0"/>
              <a:t>Second order quantities to spot collinearities.</a:t>
            </a:r>
          </a:p>
          <a:p>
            <a:pPr lvl="2"/>
            <a:r>
              <a:rPr lang="en-US" i="1" dirty="0"/>
              <a:t>Snippet of box plot showing distribution of correlations between features and the one-month ahead return.</a:t>
            </a:r>
          </a:p>
        </p:txBody>
      </p:sp>
    </p:spTree>
    <p:extLst>
      <p:ext uri="{BB962C8B-B14F-4D97-AF65-F5344CB8AC3E}">
        <p14:creationId xmlns:p14="http://schemas.microsoft.com/office/powerpoint/2010/main" val="293847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 </a:t>
            </a:r>
          </a:p>
        </p:txBody>
      </p:sp>
      <p:sp>
        <p:nvSpPr>
          <p:cNvPr id="3" name="Content Placeholder 2"/>
          <p:cNvSpPr>
            <a:spLocks noGrp="1"/>
          </p:cNvSpPr>
          <p:nvPr>
            <p:ph idx="1"/>
          </p:nvPr>
        </p:nvSpPr>
        <p:spPr/>
        <p:txBody>
          <a:bodyPr>
            <a:normAutofit fontScale="92500"/>
          </a:bodyPr>
          <a:lstStyle/>
          <a:p>
            <a:r>
              <a:rPr lang="en-US" dirty="0"/>
              <a:t>Missing Data</a:t>
            </a:r>
          </a:p>
          <a:p>
            <a:pPr lvl="1"/>
            <a:r>
              <a:rPr lang="en-US" dirty="0"/>
              <a:t>Two ways to deal with missing data: removal and imputation.</a:t>
            </a:r>
          </a:p>
          <a:p>
            <a:pPr lvl="1"/>
            <a:r>
              <a:rPr lang="en-US" dirty="0"/>
              <a:t>Removal. It is agnostic but costly, especially if one whole instance is eliminated because of only one missing feature value.</a:t>
            </a:r>
          </a:p>
          <a:p>
            <a:pPr lvl="1"/>
            <a:r>
              <a:rPr lang="en-US" dirty="0"/>
              <a:t>Imputation. We can impute our data using the following: (</a:t>
            </a:r>
            <a:r>
              <a:rPr lang="en-US" dirty="0" err="1"/>
              <a:t>i</a:t>
            </a:r>
            <a:r>
              <a:rPr lang="en-US" dirty="0"/>
              <a:t>) the median or mean of the stock over the past available values; (ii) previous values particularly in time series; and (iii) the median or mean computed over the cross-section of assets.</a:t>
            </a:r>
          </a:p>
          <a:p>
            <a:pPr lvl="1"/>
            <a:r>
              <a:rPr lang="en-US" dirty="0"/>
              <a:t>Imputation should be avoided in certain feature types, e.g., returns (a superior choice is to set the missing return indicators to zero). A good indicator that can help the decision is the persistence of the feature through time. We want to impute from the past highly auto-correlated data, e.g., market capitalization.</a:t>
            </a:r>
          </a:p>
          <a:p>
            <a:pPr lvl="1"/>
            <a:r>
              <a:rPr lang="en-US" i="1" dirty="0"/>
              <a:t>Snippet of setting to zero missing future returns.</a:t>
            </a:r>
            <a:endParaRPr lang="en-US" dirty="0"/>
          </a:p>
        </p:txBody>
      </p:sp>
    </p:spTree>
    <p:extLst>
      <p:ext uri="{BB962C8B-B14F-4D97-AF65-F5344CB8AC3E}">
        <p14:creationId xmlns:p14="http://schemas.microsoft.com/office/powerpoint/2010/main" val="7651465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4C306A5-D098-4D5F-BF2F-D4A53BCF183C}" vid="{68865878-E546-44DF-9093-72E6D7C66DC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TotalTime>
  <Words>1673</Words>
  <Application>Microsoft Office PowerPoint</Application>
  <PresentationFormat>Custom</PresentationFormat>
  <Paragraphs>90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Cambria Math</vt:lpstr>
      <vt:lpstr>Default Design</vt:lpstr>
      <vt:lpstr>Machine Learning Basics on Linear Factor Models  1. Data Prep</vt:lpstr>
      <vt:lpstr>ML-Based Factor Construction Workflow</vt:lpstr>
      <vt:lpstr>Financial Data Characteristics</vt:lpstr>
      <vt:lpstr>Low signal-to-noise ratio in return prediction</vt:lpstr>
      <vt:lpstr>Data Analysis</vt:lpstr>
      <vt:lpstr>Data Analysis</vt:lpstr>
      <vt:lpstr>Data Analysis</vt:lpstr>
      <vt:lpstr>Data Analysis</vt:lpstr>
      <vt:lpstr>Data (Pre) Processing </vt:lpstr>
      <vt:lpstr>Data (Pre) Processing</vt:lpstr>
      <vt:lpstr>Data (Pre) Processing</vt:lpstr>
      <vt:lpstr>Data (Pre) Processing</vt:lpstr>
      <vt:lpstr>Data (Pre) Processing</vt:lpstr>
      <vt:lpstr>Practice exercise</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Funds, ETF, and Closed-End Funds</dc:title>
  <dc:creator>Alan Huang</dc:creator>
  <cp:lastModifiedBy>Alan Huang</cp:lastModifiedBy>
  <cp:revision>15</cp:revision>
  <cp:lastPrinted>2007-06-20T18:06:32Z</cp:lastPrinted>
  <dcterms:created xsi:type="dcterms:W3CDTF">2021-12-03T00:22:22Z</dcterms:created>
  <dcterms:modified xsi:type="dcterms:W3CDTF">2024-03-13T22:42:01Z</dcterms:modified>
</cp:coreProperties>
</file>