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641" r:id="rId2"/>
    <p:sldId id="258" r:id="rId3"/>
    <p:sldId id="649" r:id="rId4"/>
    <p:sldId id="735" r:id="rId5"/>
    <p:sldId id="736" r:id="rId6"/>
    <p:sldId id="737" r:id="rId7"/>
    <p:sldId id="696" r:id="rId8"/>
    <p:sldId id="713" r:id="rId9"/>
    <p:sldId id="650" r:id="rId10"/>
    <p:sldId id="714" r:id="rId11"/>
    <p:sldId id="715" r:id="rId12"/>
    <p:sldId id="716" r:id="rId13"/>
    <p:sldId id="720" r:id="rId14"/>
    <p:sldId id="721" r:id="rId15"/>
    <p:sldId id="725" r:id="rId16"/>
    <p:sldId id="265" r:id="rId17"/>
    <p:sldId id="264" r:id="rId18"/>
    <p:sldId id="261" r:id="rId19"/>
    <p:sldId id="267" r:id="rId20"/>
    <p:sldId id="268" r:id="rId21"/>
    <p:sldId id="738" r:id="rId22"/>
    <p:sldId id="262" r:id="rId23"/>
  </p:sldIdLst>
  <p:sldSz cx="9601200" cy="7315200"/>
  <p:notesSz cx="7315200" cy="9601200"/>
  <p:defaultTextStyle>
    <a:defPPr>
      <a:defRPr lang="en-US"/>
    </a:defPPr>
    <a:lvl1pPr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19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19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19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19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608">
          <p15:clr>
            <a:srgbClr val="A4A3A4"/>
          </p15:clr>
        </p15:guide>
        <p15:guide id="2" orient="horz" pos="4336">
          <p15:clr>
            <a:srgbClr val="A4A3A4"/>
          </p15:clr>
        </p15:guide>
        <p15:guide id="3" pos="3024">
          <p15:clr>
            <a:srgbClr val="A4A3A4"/>
          </p15:clr>
        </p15:guide>
        <p15:guide id="4" pos="487">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81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8" autoAdjust="0"/>
    <p:restoredTop sz="84249" autoAdjust="0"/>
  </p:normalViewPr>
  <p:slideViewPr>
    <p:cSldViewPr snapToGrid="0">
      <p:cViewPr varScale="1">
        <p:scale>
          <a:sx n="130" d="100"/>
          <a:sy n="130" d="100"/>
        </p:scale>
        <p:origin x="150" y="570"/>
      </p:cViewPr>
      <p:guideLst>
        <p:guide orient="horz" pos="2608"/>
        <p:guide orient="horz" pos="4336"/>
        <p:guide pos="3024"/>
        <p:guide pos="48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53" d="100"/>
          <a:sy n="53" d="100"/>
        </p:scale>
        <p:origin x="-2610"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n Huang" userId="e4f1e405-0684-4fff-9372-f77ae2d03020" providerId="ADAL" clId="{75BDF234-BF50-4436-98B9-D3ABD66798FA}"/>
    <pc:docChg chg="custSel modSld">
      <pc:chgData name="Alan Huang" userId="e4f1e405-0684-4fff-9372-f77ae2d03020" providerId="ADAL" clId="{75BDF234-BF50-4436-98B9-D3ABD66798FA}" dt="2023-06-30T16:34:26.846" v="7" actId="478"/>
      <pc:docMkLst>
        <pc:docMk/>
      </pc:docMkLst>
      <pc:sldChg chg="delSp mod">
        <pc:chgData name="Alan Huang" userId="e4f1e405-0684-4fff-9372-f77ae2d03020" providerId="ADAL" clId="{75BDF234-BF50-4436-98B9-D3ABD66798FA}" dt="2023-06-30T16:33:56.631" v="1" actId="478"/>
        <pc:sldMkLst>
          <pc:docMk/>
          <pc:sldMk cId="1407661766" sldId="258"/>
        </pc:sldMkLst>
        <pc:inkChg chg="del">
          <ac:chgData name="Alan Huang" userId="e4f1e405-0684-4fff-9372-f77ae2d03020" providerId="ADAL" clId="{75BDF234-BF50-4436-98B9-D3ABD66798FA}" dt="2023-06-30T16:33:54.815" v="0" actId="478"/>
          <ac:inkMkLst>
            <pc:docMk/>
            <pc:sldMk cId="1407661766" sldId="258"/>
            <ac:inkMk id="4" creationId="{471EEC2A-4F8D-C3B1-EAC0-48D56B703C3F}"/>
          </ac:inkMkLst>
        </pc:inkChg>
        <pc:inkChg chg="del">
          <ac:chgData name="Alan Huang" userId="e4f1e405-0684-4fff-9372-f77ae2d03020" providerId="ADAL" clId="{75BDF234-BF50-4436-98B9-D3ABD66798FA}" dt="2023-06-30T16:33:56.631" v="1" actId="478"/>
          <ac:inkMkLst>
            <pc:docMk/>
            <pc:sldMk cId="1407661766" sldId="258"/>
            <ac:inkMk id="5" creationId="{9B2C5AEE-281A-A073-52E8-AEAF68BE9F98}"/>
          </ac:inkMkLst>
        </pc:inkChg>
      </pc:sldChg>
      <pc:sldChg chg="delSp mod">
        <pc:chgData name="Alan Huang" userId="e4f1e405-0684-4fff-9372-f77ae2d03020" providerId="ADAL" clId="{75BDF234-BF50-4436-98B9-D3ABD66798FA}" dt="2023-06-30T16:34:03.486" v="3" actId="478"/>
        <pc:sldMkLst>
          <pc:docMk/>
          <pc:sldMk cId="3892125330" sldId="649"/>
        </pc:sldMkLst>
        <pc:inkChg chg="del">
          <ac:chgData name="Alan Huang" userId="e4f1e405-0684-4fff-9372-f77ae2d03020" providerId="ADAL" clId="{75BDF234-BF50-4436-98B9-D3ABD66798FA}" dt="2023-06-30T16:34:01.327" v="2" actId="478"/>
          <ac:inkMkLst>
            <pc:docMk/>
            <pc:sldMk cId="3892125330" sldId="649"/>
            <ac:inkMk id="4" creationId="{10B0C3E4-60DD-319C-3CEC-AE7594D10EDE}"/>
          </ac:inkMkLst>
        </pc:inkChg>
        <pc:inkChg chg="del">
          <ac:chgData name="Alan Huang" userId="e4f1e405-0684-4fff-9372-f77ae2d03020" providerId="ADAL" clId="{75BDF234-BF50-4436-98B9-D3ABD66798FA}" dt="2023-06-30T16:34:03.486" v="3" actId="478"/>
          <ac:inkMkLst>
            <pc:docMk/>
            <pc:sldMk cId="3892125330" sldId="649"/>
            <ac:inkMk id="6" creationId="{E81F1250-1491-D208-266E-4657A01CAD24}"/>
          </ac:inkMkLst>
        </pc:inkChg>
      </pc:sldChg>
      <pc:sldChg chg="delSp mod">
        <pc:chgData name="Alan Huang" userId="e4f1e405-0684-4fff-9372-f77ae2d03020" providerId="ADAL" clId="{75BDF234-BF50-4436-98B9-D3ABD66798FA}" dt="2023-06-30T16:34:26.846" v="7" actId="478"/>
        <pc:sldMkLst>
          <pc:docMk/>
          <pc:sldMk cId="2252315663" sldId="735"/>
        </pc:sldMkLst>
        <pc:grpChg chg="del">
          <ac:chgData name="Alan Huang" userId="e4f1e405-0684-4fff-9372-f77ae2d03020" providerId="ADAL" clId="{75BDF234-BF50-4436-98B9-D3ABD66798FA}" dt="2023-06-30T16:34:14.518" v="5" actId="478"/>
          <ac:grpSpMkLst>
            <pc:docMk/>
            <pc:sldMk cId="2252315663" sldId="735"/>
            <ac:grpSpMk id="12" creationId="{D0C1FF01-8216-B88C-EB78-EBCFE90B6B1B}"/>
          </ac:grpSpMkLst>
        </pc:grpChg>
        <pc:grpChg chg="del">
          <ac:chgData name="Alan Huang" userId="e4f1e405-0684-4fff-9372-f77ae2d03020" providerId="ADAL" clId="{75BDF234-BF50-4436-98B9-D3ABD66798FA}" dt="2023-06-30T16:34:26.846" v="7" actId="478"/>
          <ac:grpSpMkLst>
            <pc:docMk/>
            <pc:sldMk cId="2252315663" sldId="735"/>
            <ac:grpSpMk id="16" creationId="{F6A27A32-AEDF-6600-64FE-062D296BBD48}"/>
          </ac:grpSpMkLst>
        </pc:grpChg>
        <pc:inkChg chg="del">
          <ac:chgData name="Alan Huang" userId="e4f1e405-0684-4fff-9372-f77ae2d03020" providerId="ADAL" clId="{75BDF234-BF50-4436-98B9-D3ABD66798FA}" dt="2023-06-30T16:34:08.399" v="4" actId="478"/>
          <ac:inkMkLst>
            <pc:docMk/>
            <pc:sldMk cId="2252315663" sldId="735"/>
            <ac:inkMk id="4" creationId="{981B4F30-CFF3-7A9D-7905-B773FD681892}"/>
          </ac:inkMkLst>
        </pc:inkChg>
        <pc:inkChg chg="del">
          <ac:chgData name="Alan Huang" userId="e4f1e405-0684-4fff-9372-f77ae2d03020" providerId="ADAL" clId="{75BDF234-BF50-4436-98B9-D3ABD66798FA}" dt="2023-06-30T16:34:24.271" v="6" actId="478"/>
          <ac:inkMkLst>
            <pc:docMk/>
            <pc:sldMk cId="2252315663" sldId="735"/>
            <ac:inkMk id="5" creationId="{DAE0E80E-97D0-A110-D66B-97444FF33702}"/>
          </ac:inkMkLst>
        </pc:inkChg>
      </pc:sldChg>
    </pc:docChg>
  </pc:docChgLst>
  <pc:docChgLst>
    <pc:chgData name="Alan Huang" userId="e4f1e405-0684-4fff-9372-f77ae2d03020" providerId="ADAL" clId="{57E95CF2-4EF9-40CE-990E-C5D419D4B100}"/>
    <pc:docChg chg="custSel delSld modSld">
      <pc:chgData name="Alan Huang" userId="e4f1e405-0684-4fff-9372-f77ae2d03020" providerId="ADAL" clId="{57E95CF2-4EF9-40CE-990E-C5D419D4B100}" dt="2024-03-13T22:43:22.581" v="15" actId="478"/>
      <pc:docMkLst>
        <pc:docMk/>
      </pc:docMkLst>
      <pc:sldChg chg="delSp mod">
        <pc:chgData name="Alan Huang" userId="e4f1e405-0684-4fff-9372-f77ae2d03020" providerId="ADAL" clId="{57E95CF2-4EF9-40CE-990E-C5D419D4B100}" dt="2024-03-13T22:43:03.172" v="9" actId="478"/>
        <pc:sldMkLst>
          <pc:docMk/>
          <pc:sldMk cId="2882206879" sldId="264"/>
        </pc:sldMkLst>
        <pc:grpChg chg="del">
          <ac:chgData name="Alan Huang" userId="e4f1e405-0684-4fff-9372-f77ae2d03020" providerId="ADAL" clId="{57E95CF2-4EF9-40CE-990E-C5D419D4B100}" dt="2024-03-13T22:43:03.172" v="9" actId="478"/>
          <ac:grpSpMkLst>
            <pc:docMk/>
            <pc:sldMk cId="2882206879" sldId="264"/>
            <ac:grpSpMk id="7" creationId="{514B771C-B78B-70BA-5476-FDB6FE4C5BCE}"/>
          </ac:grpSpMkLst>
        </pc:grpChg>
        <pc:inkChg chg="del">
          <ac:chgData name="Alan Huang" userId="e4f1e405-0684-4fff-9372-f77ae2d03020" providerId="ADAL" clId="{57E95CF2-4EF9-40CE-990E-C5D419D4B100}" dt="2024-03-13T22:43:00.125" v="8" actId="478"/>
          <ac:inkMkLst>
            <pc:docMk/>
            <pc:sldMk cId="2882206879" sldId="264"/>
            <ac:inkMk id="4" creationId="{ED8D6E7E-E377-57BD-EA26-FAC5DFAC5D3E}"/>
          </ac:inkMkLst>
        </pc:inkChg>
      </pc:sldChg>
      <pc:sldChg chg="delSp mod">
        <pc:chgData name="Alan Huang" userId="e4f1e405-0684-4fff-9372-f77ae2d03020" providerId="ADAL" clId="{57E95CF2-4EF9-40CE-990E-C5D419D4B100}" dt="2024-03-13T22:43:22.581" v="15" actId="478"/>
        <pc:sldMkLst>
          <pc:docMk/>
          <pc:sldMk cId="2517462547" sldId="268"/>
        </pc:sldMkLst>
        <pc:grpChg chg="del">
          <ac:chgData name="Alan Huang" userId="e4f1e405-0684-4fff-9372-f77ae2d03020" providerId="ADAL" clId="{57E95CF2-4EF9-40CE-990E-C5D419D4B100}" dt="2024-03-13T22:43:17.132" v="12" actId="478"/>
          <ac:grpSpMkLst>
            <pc:docMk/>
            <pc:sldMk cId="2517462547" sldId="268"/>
            <ac:grpSpMk id="10" creationId="{3EA16B75-89B5-28B7-0940-D2D595D6990C}"/>
          </ac:grpSpMkLst>
        </pc:grpChg>
        <pc:inkChg chg="del">
          <ac:chgData name="Alan Huang" userId="e4f1e405-0684-4fff-9372-f77ae2d03020" providerId="ADAL" clId="{57E95CF2-4EF9-40CE-990E-C5D419D4B100}" dt="2024-03-13T22:43:15.100" v="11" actId="478"/>
          <ac:inkMkLst>
            <pc:docMk/>
            <pc:sldMk cId="2517462547" sldId="268"/>
            <ac:inkMk id="5" creationId="{0D3171B8-C5C8-80CE-0EC7-976B360B6BEB}"/>
          </ac:inkMkLst>
        </pc:inkChg>
        <pc:inkChg chg="del">
          <ac:chgData name="Alan Huang" userId="e4f1e405-0684-4fff-9372-f77ae2d03020" providerId="ADAL" clId="{57E95CF2-4EF9-40CE-990E-C5D419D4B100}" dt="2024-03-13T22:43:18.749" v="13" actId="478"/>
          <ac:inkMkLst>
            <pc:docMk/>
            <pc:sldMk cId="2517462547" sldId="268"/>
            <ac:inkMk id="6" creationId="{BA574060-7EA8-693A-9977-B0B28104B1C6}"/>
          </ac:inkMkLst>
        </pc:inkChg>
        <pc:inkChg chg="del">
          <ac:chgData name="Alan Huang" userId="e4f1e405-0684-4fff-9372-f77ae2d03020" providerId="ADAL" clId="{57E95CF2-4EF9-40CE-990E-C5D419D4B100}" dt="2024-03-13T22:43:22.581" v="15" actId="478"/>
          <ac:inkMkLst>
            <pc:docMk/>
            <pc:sldMk cId="2517462547" sldId="268"/>
            <ac:inkMk id="11" creationId="{39C487EA-4F05-4066-06EE-4262086E46F2}"/>
          </ac:inkMkLst>
        </pc:inkChg>
        <pc:inkChg chg="del">
          <ac:chgData name="Alan Huang" userId="e4f1e405-0684-4fff-9372-f77ae2d03020" providerId="ADAL" clId="{57E95CF2-4EF9-40CE-990E-C5D419D4B100}" dt="2024-03-13T22:43:12.828" v="10" actId="478"/>
          <ac:inkMkLst>
            <pc:docMk/>
            <pc:sldMk cId="2517462547" sldId="268"/>
            <ac:inkMk id="12" creationId="{469749EF-3FD7-DE51-8163-D69105E5E96A}"/>
          </ac:inkMkLst>
        </pc:inkChg>
        <pc:inkChg chg="del">
          <ac:chgData name="Alan Huang" userId="e4f1e405-0684-4fff-9372-f77ae2d03020" providerId="ADAL" clId="{57E95CF2-4EF9-40CE-990E-C5D419D4B100}" dt="2024-03-13T22:43:20.709" v="14" actId="478"/>
          <ac:inkMkLst>
            <pc:docMk/>
            <pc:sldMk cId="2517462547" sldId="268"/>
            <ac:inkMk id="13" creationId="{6CBDBA89-6DE6-6AFA-86A6-7EE31F4DD143}"/>
          </ac:inkMkLst>
        </pc:inkChg>
      </pc:sldChg>
      <pc:sldChg chg="delSp mod">
        <pc:chgData name="Alan Huang" userId="e4f1e405-0684-4fff-9372-f77ae2d03020" providerId="ADAL" clId="{57E95CF2-4EF9-40CE-990E-C5D419D4B100}" dt="2024-03-13T22:42:35.252" v="2" actId="478"/>
        <pc:sldMkLst>
          <pc:docMk/>
          <pc:sldMk cId="2849231664" sldId="650"/>
        </pc:sldMkLst>
        <pc:grpChg chg="del">
          <ac:chgData name="Alan Huang" userId="e4f1e405-0684-4fff-9372-f77ae2d03020" providerId="ADAL" clId="{57E95CF2-4EF9-40CE-990E-C5D419D4B100}" dt="2024-03-13T22:42:33.389" v="1" actId="478"/>
          <ac:grpSpMkLst>
            <pc:docMk/>
            <pc:sldMk cId="2849231664" sldId="650"/>
            <ac:grpSpMk id="32" creationId="{88525C9A-E0AD-52EE-EFCD-BAE144630459}"/>
          </ac:grpSpMkLst>
        </pc:grpChg>
        <pc:inkChg chg="del">
          <ac:chgData name="Alan Huang" userId="e4f1e405-0684-4fff-9372-f77ae2d03020" providerId="ADAL" clId="{57E95CF2-4EF9-40CE-990E-C5D419D4B100}" dt="2024-03-13T22:42:35.252" v="2" actId="478"/>
          <ac:inkMkLst>
            <pc:docMk/>
            <pc:sldMk cId="2849231664" sldId="650"/>
            <ac:inkMk id="17" creationId="{A8C52978-08FF-461E-A5E2-0806B6E1D1DB}"/>
          </ac:inkMkLst>
        </pc:inkChg>
      </pc:sldChg>
      <pc:sldChg chg="delSp mod">
        <pc:chgData name="Alan Huang" userId="e4f1e405-0684-4fff-9372-f77ae2d03020" providerId="ADAL" clId="{57E95CF2-4EF9-40CE-990E-C5D419D4B100}" dt="2024-03-13T22:42:51.901" v="7" actId="478"/>
        <pc:sldMkLst>
          <pc:docMk/>
          <pc:sldMk cId="1143371425" sldId="714"/>
        </pc:sldMkLst>
        <pc:grpChg chg="del">
          <ac:chgData name="Alan Huang" userId="e4f1e405-0684-4fff-9372-f77ae2d03020" providerId="ADAL" clId="{57E95CF2-4EF9-40CE-990E-C5D419D4B100}" dt="2024-03-13T22:42:47.868" v="5" actId="478"/>
          <ac:grpSpMkLst>
            <pc:docMk/>
            <pc:sldMk cId="1143371425" sldId="714"/>
            <ac:grpSpMk id="12" creationId="{78FC9FD5-DEB2-1C05-8BB2-225E46D55FB8}"/>
          </ac:grpSpMkLst>
        </pc:grpChg>
        <pc:inkChg chg="del">
          <ac:chgData name="Alan Huang" userId="e4f1e405-0684-4fff-9372-f77ae2d03020" providerId="ADAL" clId="{57E95CF2-4EF9-40CE-990E-C5D419D4B100}" dt="2024-03-13T22:42:43.885" v="3" actId="478"/>
          <ac:inkMkLst>
            <pc:docMk/>
            <pc:sldMk cId="1143371425" sldId="714"/>
            <ac:inkMk id="5" creationId="{0AC54F0C-6EF1-8D17-374F-2AB1D98759C8}"/>
          </ac:inkMkLst>
        </pc:inkChg>
        <pc:inkChg chg="del">
          <ac:chgData name="Alan Huang" userId="e4f1e405-0684-4fff-9372-f77ae2d03020" providerId="ADAL" clId="{57E95CF2-4EF9-40CE-990E-C5D419D4B100}" dt="2024-03-13T22:42:45.939" v="4" actId="478"/>
          <ac:inkMkLst>
            <pc:docMk/>
            <pc:sldMk cId="1143371425" sldId="714"/>
            <ac:inkMk id="13" creationId="{B92E54D9-C822-3029-10A5-F45B9BA50902}"/>
          </ac:inkMkLst>
        </pc:inkChg>
        <pc:inkChg chg="del">
          <ac:chgData name="Alan Huang" userId="e4f1e405-0684-4fff-9372-f77ae2d03020" providerId="ADAL" clId="{57E95CF2-4EF9-40CE-990E-C5D419D4B100}" dt="2024-03-13T22:42:49.780" v="6" actId="478"/>
          <ac:inkMkLst>
            <pc:docMk/>
            <pc:sldMk cId="1143371425" sldId="714"/>
            <ac:inkMk id="14" creationId="{B4983856-6BB5-7308-F13B-2E1DDC04BA53}"/>
          </ac:inkMkLst>
        </pc:inkChg>
        <pc:inkChg chg="del">
          <ac:chgData name="Alan Huang" userId="e4f1e405-0684-4fff-9372-f77ae2d03020" providerId="ADAL" clId="{57E95CF2-4EF9-40CE-990E-C5D419D4B100}" dt="2024-03-13T22:42:51.901" v="7" actId="478"/>
          <ac:inkMkLst>
            <pc:docMk/>
            <pc:sldMk cId="1143371425" sldId="714"/>
            <ac:inkMk id="15" creationId="{1271991A-B2DD-B0BE-E1D1-B814F372F662}"/>
          </ac:inkMkLst>
        </pc:inkChg>
      </pc:sldChg>
      <pc:sldChg chg="del">
        <pc:chgData name="Alan Huang" userId="e4f1e405-0684-4fff-9372-f77ae2d03020" providerId="ADAL" clId="{57E95CF2-4EF9-40CE-990E-C5D419D4B100}" dt="2024-03-13T22:42:26.562" v="0" actId="47"/>
        <pc:sldMkLst>
          <pc:docMk/>
          <pc:sldMk cId="3112206004" sldId="739"/>
        </pc:sldMkLst>
      </pc:sldChg>
    </pc:docChg>
  </pc:docChgLst>
  <pc:docChgLst>
    <pc:chgData name="Alan Huang" userId="e4f1e405-0684-4fff-9372-f77ae2d03020" providerId="ADAL" clId="{0358876C-2FD9-4E48-895E-7D77E8CAA207}"/>
    <pc:docChg chg="modSld">
      <pc:chgData name="Alan Huang" userId="e4f1e405-0684-4fff-9372-f77ae2d03020" providerId="ADAL" clId="{0358876C-2FD9-4E48-895E-7D77E8CAA207}" dt="2023-03-22T21:17:37.081" v="16" actId="20577"/>
      <pc:docMkLst>
        <pc:docMk/>
      </pc:docMkLst>
      <pc:sldChg chg="modSp mod">
        <pc:chgData name="Alan Huang" userId="e4f1e405-0684-4fff-9372-f77ae2d03020" providerId="ADAL" clId="{0358876C-2FD9-4E48-895E-7D77E8CAA207}" dt="2023-03-22T20:54:04.705" v="14" actId="20577"/>
        <pc:sldMkLst>
          <pc:docMk/>
          <pc:sldMk cId="1305085325" sldId="262"/>
        </pc:sldMkLst>
        <pc:spChg chg="mod">
          <ac:chgData name="Alan Huang" userId="e4f1e405-0684-4fff-9372-f77ae2d03020" providerId="ADAL" clId="{0358876C-2FD9-4E48-895E-7D77E8CAA207}" dt="2023-03-22T20:54:04.705" v="14" actId="20577"/>
          <ac:spMkLst>
            <pc:docMk/>
            <pc:sldMk cId="1305085325" sldId="262"/>
            <ac:spMk id="2" creationId="{00000000-0000-0000-0000-000000000000}"/>
          </ac:spMkLst>
        </pc:spChg>
      </pc:sldChg>
      <pc:sldChg chg="modSp">
        <pc:chgData name="Alan Huang" userId="e4f1e405-0684-4fff-9372-f77ae2d03020" providerId="ADAL" clId="{0358876C-2FD9-4E48-895E-7D77E8CAA207}" dt="2023-03-22T21:17:37.081" v="16" actId="20577"/>
        <pc:sldMkLst>
          <pc:docMk/>
          <pc:sldMk cId="2539627573" sldId="267"/>
        </pc:sldMkLst>
        <pc:spChg chg="mod">
          <ac:chgData name="Alan Huang" userId="e4f1e405-0684-4fff-9372-f77ae2d03020" providerId="ADAL" clId="{0358876C-2FD9-4E48-895E-7D77E8CAA207}" dt="2023-03-22T21:17:37.081" v="16" actId="20577"/>
          <ac:spMkLst>
            <pc:docMk/>
            <pc:sldMk cId="2539627573" sldId="267"/>
            <ac:spMk id="3" creationId="{00000000-0000-0000-0000-000000000000}"/>
          </ac:spMkLst>
        </pc:spChg>
      </pc:sldChg>
      <pc:sldChg chg="modSp mod">
        <pc:chgData name="Alan Huang" userId="e4f1e405-0684-4fff-9372-f77ae2d03020" providerId="ADAL" clId="{0358876C-2FD9-4E48-895E-7D77E8CAA207}" dt="2023-03-22T20:30:11.843" v="0" actId="20577"/>
        <pc:sldMkLst>
          <pc:docMk/>
          <pc:sldMk cId="2252315663" sldId="735"/>
        </pc:sldMkLst>
        <pc:spChg chg="mod">
          <ac:chgData name="Alan Huang" userId="e4f1e405-0684-4fff-9372-f77ae2d03020" providerId="ADAL" clId="{0358876C-2FD9-4E48-895E-7D77E8CAA207}" dt="2023-03-22T20:30:11.843" v="0" actId="20577"/>
          <ac:spMkLst>
            <pc:docMk/>
            <pc:sldMk cId="2252315663" sldId="735"/>
            <ac:spMk id="3" creationId="{00000000-0000-0000-0000-000000000000}"/>
          </ac:spMkLst>
        </pc:spChg>
      </pc:sldChg>
    </pc:docChg>
  </pc:docChgLst>
  <pc:docChgLst>
    <pc:chgData name="Alan Huang" userId="e4f1e405-0684-4fff-9372-f77ae2d03020" providerId="ADAL" clId="{DB8C8C83-BCCB-4726-9720-FC0B2541417A}"/>
    <pc:docChg chg="custSel addSld modSld">
      <pc:chgData name="Alan Huang" userId="e4f1e405-0684-4fff-9372-f77ae2d03020" providerId="ADAL" clId="{DB8C8C83-BCCB-4726-9720-FC0B2541417A}" dt="2023-03-30T14:17:17.840" v="65" actId="9405"/>
      <pc:docMkLst>
        <pc:docMk/>
      </pc:docMkLst>
      <pc:sldChg chg="addSp">
        <pc:chgData name="Alan Huang" userId="e4f1e405-0684-4fff-9372-f77ae2d03020" providerId="ADAL" clId="{DB8C8C83-BCCB-4726-9720-FC0B2541417A}" dt="2023-03-23T15:55:56.166" v="1"/>
        <pc:sldMkLst>
          <pc:docMk/>
          <pc:sldMk cId="1407661766" sldId="258"/>
        </pc:sldMkLst>
        <pc:inkChg chg="add">
          <ac:chgData name="Alan Huang" userId="e4f1e405-0684-4fff-9372-f77ae2d03020" providerId="ADAL" clId="{DB8C8C83-BCCB-4726-9720-FC0B2541417A}" dt="2023-03-23T15:46:55.332" v="0"/>
          <ac:inkMkLst>
            <pc:docMk/>
            <pc:sldMk cId="1407661766" sldId="258"/>
            <ac:inkMk id="4" creationId="{471EEC2A-4F8D-C3B1-EAC0-48D56B703C3F}"/>
          </ac:inkMkLst>
        </pc:inkChg>
        <pc:inkChg chg="add">
          <ac:chgData name="Alan Huang" userId="e4f1e405-0684-4fff-9372-f77ae2d03020" providerId="ADAL" clId="{DB8C8C83-BCCB-4726-9720-FC0B2541417A}" dt="2023-03-23T15:55:56.166" v="1"/>
          <ac:inkMkLst>
            <pc:docMk/>
            <pc:sldMk cId="1407661766" sldId="258"/>
            <ac:inkMk id="5" creationId="{9B2C5AEE-281A-A073-52E8-AEAF68BE9F98}"/>
          </ac:inkMkLst>
        </pc:inkChg>
      </pc:sldChg>
      <pc:sldChg chg="addSp modSp mod">
        <pc:chgData name="Alan Huang" userId="e4f1e405-0684-4fff-9372-f77ae2d03020" providerId="ADAL" clId="{DB8C8C83-BCCB-4726-9720-FC0B2541417A}" dt="2023-03-28T14:41:18.881" v="7"/>
        <pc:sldMkLst>
          <pc:docMk/>
          <pc:sldMk cId="2882206879" sldId="264"/>
        </pc:sldMkLst>
        <pc:grpChg chg="mod">
          <ac:chgData name="Alan Huang" userId="e4f1e405-0684-4fff-9372-f77ae2d03020" providerId="ADAL" clId="{DB8C8C83-BCCB-4726-9720-FC0B2541417A}" dt="2023-03-28T14:41:18.881" v="7"/>
          <ac:grpSpMkLst>
            <pc:docMk/>
            <pc:sldMk cId="2882206879" sldId="264"/>
            <ac:grpSpMk id="7" creationId="{514B771C-B78B-70BA-5476-FDB6FE4C5BCE}"/>
          </ac:grpSpMkLst>
        </pc:grpChg>
        <pc:inkChg chg="add">
          <ac:chgData name="Alan Huang" userId="e4f1e405-0684-4fff-9372-f77ae2d03020" providerId="ADAL" clId="{DB8C8C83-BCCB-4726-9720-FC0B2541417A}" dt="2023-03-28T14:41:13.599" v="4" actId="9405"/>
          <ac:inkMkLst>
            <pc:docMk/>
            <pc:sldMk cId="2882206879" sldId="264"/>
            <ac:inkMk id="4" creationId="{ED8D6E7E-E377-57BD-EA26-FAC5DFAC5D3E}"/>
          </ac:inkMkLst>
        </pc:inkChg>
        <pc:inkChg chg="add mod">
          <ac:chgData name="Alan Huang" userId="e4f1e405-0684-4fff-9372-f77ae2d03020" providerId="ADAL" clId="{DB8C8C83-BCCB-4726-9720-FC0B2541417A}" dt="2023-03-28T14:41:18.881" v="7"/>
          <ac:inkMkLst>
            <pc:docMk/>
            <pc:sldMk cId="2882206879" sldId="264"/>
            <ac:inkMk id="5" creationId="{22DD4ED2-D8CF-0F94-83BC-6A4F597204B9}"/>
          </ac:inkMkLst>
        </pc:inkChg>
        <pc:inkChg chg="add mod">
          <ac:chgData name="Alan Huang" userId="e4f1e405-0684-4fff-9372-f77ae2d03020" providerId="ADAL" clId="{DB8C8C83-BCCB-4726-9720-FC0B2541417A}" dt="2023-03-28T14:41:18.881" v="7"/>
          <ac:inkMkLst>
            <pc:docMk/>
            <pc:sldMk cId="2882206879" sldId="264"/>
            <ac:inkMk id="6" creationId="{026A6616-CE0E-6A48-2493-A9E214D51AB4}"/>
          </ac:inkMkLst>
        </pc:inkChg>
      </pc:sldChg>
      <pc:sldChg chg="addSp delSp mod">
        <pc:chgData name="Alan Huang" userId="e4f1e405-0684-4fff-9372-f77ae2d03020" providerId="ADAL" clId="{DB8C8C83-BCCB-4726-9720-FC0B2541417A}" dt="2023-03-28T17:27:20.762" v="56" actId="478"/>
        <pc:sldMkLst>
          <pc:docMk/>
          <pc:sldMk cId="2539627573" sldId="267"/>
        </pc:sldMkLst>
        <pc:inkChg chg="add del">
          <ac:chgData name="Alan Huang" userId="e4f1e405-0684-4fff-9372-f77ae2d03020" providerId="ADAL" clId="{DB8C8C83-BCCB-4726-9720-FC0B2541417A}" dt="2023-03-28T17:27:20.762" v="56" actId="478"/>
          <ac:inkMkLst>
            <pc:docMk/>
            <pc:sldMk cId="2539627573" sldId="267"/>
            <ac:inkMk id="4" creationId="{CBAF0090-21BC-7F60-9C75-692B9FFF06D0}"/>
          </ac:inkMkLst>
        </pc:inkChg>
      </pc:sldChg>
      <pc:sldChg chg="addSp delSp modSp mod">
        <pc:chgData name="Alan Huang" userId="e4f1e405-0684-4fff-9372-f77ae2d03020" providerId="ADAL" clId="{DB8C8C83-BCCB-4726-9720-FC0B2541417A}" dt="2023-03-30T14:17:17.840" v="65" actId="9405"/>
        <pc:sldMkLst>
          <pc:docMk/>
          <pc:sldMk cId="2517462547" sldId="268"/>
        </pc:sldMkLst>
        <pc:grpChg chg="mod">
          <ac:chgData name="Alan Huang" userId="e4f1e405-0684-4fff-9372-f77ae2d03020" providerId="ADAL" clId="{DB8C8C83-BCCB-4726-9720-FC0B2541417A}" dt="2023-03-30T14:17:01.017" v="62"/>
          <ac:grpSpMkLst>
            <pc:docMk/>
            <pc:sldMk cId="2517462547" sldId="268"/>
            <ac:grpSpMk id="10" creationId="{3EA16B75-89B5-28B7-0940-D2D595D6990C}"/>
          </ac:grpSpMkLst>
        </pc:grpChg>
        <pc:inkChg chg="add">
          <ac:chgData name="Alan Huang" userId="e4f1e405-0684-4fff-9372-f77ae2d03020" providerId="ADAL" clId="{DB8C8C83-BCCB-4726-9720-FC0B2541417A}" dt="2023-03-30T14:16:47.767" v="57" actId="9405"/>
          <ac:inkMkLst>
            <pc:docMk/>
            <pc:sldMk cId="2517462547" sldId="268"/>
            <ac:inkMk id="5" creationId="{0D3171B8-C5C8-80CE-0EC7-976B360B6BEB}"/>
          </ac:inkMkLst>
        </pc:inkChg>
        <pc:inkChg chg="add del">
          <ac:chgData name="Alan Huang" userId="e4f1e405-0684-4fff-9372-f77ae2d03020" providerId="ADAL" clId="{DB8C8C83-BCCB-4726-9720-FC0B2541417A}" dt="2023-03-28T17:27:16.017" v="55" actId="478"/>
          <ac:inkMkLst>
            <pc:docMk/>
            <pc:sldMk cId="2517462547" sldId="268"/>
            <ac:inkMk id="5" creationId="{EF3896BD-81DF-240D-CB01-DCCF66669A15}"/>
          </ac:inkMkLst>
        </pc:inkChg>
        <pc:inkChg chg="add">
          <ac:chgData name="Alan Huang" userId="e4f1e405-0684-4fff-9372-f77ae2d03020" providerId="ADAL" clId="{DB8C8C83-BCCB-4726-9720-FC0B2541417A}" dt="2023-03-30T14:16:53.864" v="58" actId="9405"/>
          <ac:inkMkLst>
            <pc:docMk/>
            <pc:sldMk cId="2517462547" sldId="268"/>
            <ac:inkMk id="6" creationId="{BA574060-7EA8-693A-9977-B0B28104B1C6}"/>
          </ac:inkMkLst>
        </pc:inkChg>
        <pc:inkChg chg="add mod">
          <ac:chgData name="Alan Huang" userId="e4f1e405-0684-4fff-9372-f77ae2d03020" providerId="ADAL" clId="{DB8C8C83-BCCB-4726-9720-FC0B2541417A}" dt="2023-03-30T14:17:01.017" v="62"/>
          <ac:inkMkLst>
            <pc:docMk/>
            <pc:sldMk cId="2517462547" sldId="268"/>
            <ac:inkMk id="7" creationId="{3797AE26-B189-B7C7-6032-AEB0A11AC86F}"/>
          </ac:inkMkLst>
        </pc:inkChg>
        <pc:inkChg chg="add mod">
          <ac:chgData name="Alan Huang" userId="e4f1e405-0684-4fff-9372-f77ae2d03020" providerId="ADAL" clId="{DB8C8C83-BCCB-4726-9720-FC0B2541417A}" dt="2023-03-30T14:17:01.017" v="62"/>
          <ac:inkMkLst>
            <pc:docMk/>
            <pc:sldMk cId="2517462547" sldId="268"/>
            <ac:inkMk id="8" creationId="{FA4BF496-8C2F-FC44-3890-F3DD25FD927B}"/>
          </ac:inkMkLst>
        </pc:inkChg>
        <pc:inkChg chg="add mod">
          <ac:chgData name="Alan Huang" userId="e4f1e405-0684-4fff-9372-f77ae2d03020" providerId="ADAL" clId="{DB8C8C83-BCCB-4726-9720-FC0B2541417A}" dt="2023-03-30T14:17:01.017" v="62"/>
          <ac:inkMkLst>
            <pc:docMk/>
            <pc:sldMk cId="2517462547" sldId="268"/>
            <ac:inkMk id="9" creationId="{962C245B-D481-2713-7B4C-7FBED2D2EF50}"/>
          </ac:inkMkLst>
        </pc:inkChg>
        <pc:inkChg chg="add">
          <ac:chgData name="Alan Huang" userId="e4f1e405-0684-4fff-9372-f77ae2d03020" providerId="ADAL" clId="{DB8C8C83-BCCB-4726-9720-FC0B2541417A}" dt="2023-03-30T14:17:09.028" v="63" actId="9405"/>
          <ac:inkMkLst>
            <pc:docMk/>
            <pc:sldMk cId="2517462547" sldId="268"/>
            <ac:inkMk id="11" creationId="{39C487EA-4F05-4066-06EE-4262086E46F2}"/>
          </ac:inkMkLst>
        </pc:inkChg>
        <pc:inkChg chg="add">
          <ac:chgData name="Alan Huang" userId="e4f1e405-0684-4fff-9372-f77ae2d03020" providerId="ADAL" clId="{DB8C8C83-BCCB-4726-9720-FC0B2541417A}" dt="2023-03-30T14:17:12.176" v="64" actId="9405"/>
          <ac:inkMkLst>
            <pc:docMk/>
            <pc:sldMk cId="2517462547" sldId="268"/>
            <ac:inkMk id="12" creationId="{469749EF-3FD7-DE51-8163-D69105E5E96A}"/>
          </ac:inkMkLst>
        </pc:inkChg>
        <pc:inkChg chg="add">
          <ac:chgData name="Alan Huang" userId="e4f1e405-0684-4fff-9372-f77ae2d03020" providerId="ADAL" clId="{DB8C8C83-BCCB-4726-9720-FC0B2541417A}" dt="2023-03-30T14:17:17.840" v="65" actId="9405"/>
          <ac:inkMkLst>
            <pc:docMk/>
            <pc:sldMk cId="2517462547" sldId="268"/>
            <ac:inkMk id="13" creationId="{6CBDBA89-6DE6-6AFA-86A6-7EE31F4DD143}"/>
          </ac:inkMkLst>
        </pc:inkChg>
      </pc:sldChg>
      <pc:sldChg chg="addSp">
        <pc:chgData name="Alan Huang" userId="e4f1e405-0684-4fff-9372-f77ae2d03020" providerId="ADAL" clId="{DB8C8C83-BCCB-4726-9720-FC0B2541417A}" dt="2023-03-28T16:10:22.279" v="44"/>
        <pc:sldMkLst>
          <pc:docMk/>
          <pc:sldMk cId="3892125330" sldId="649"/>
        </pc:sldMkLst>
        <pc:inkChg chg="add">
          <ac:chgData name="Alan Huang" userId="e4f1e405-0684-4fff-9372-f77ae2d03020" providerId="ADAL" clId="{DB8C8C83-BCCB-4726-9720-FC0B2541417A}" dt="2023-03-23T15:46:55.332" v="0"/>
          <ac:inkMkLst>
            <pc:docMk/>
            <pc:sldMk cId="3892125330" sldId="649"/>
            <ac:inkMk id="4" creationId="{10B0C3E4-60DD-319C-3CEC-AE7594D10EDE}"/>
          </ac:inkMkLst>
        </pc:inkChg>
        <pc:inkChg chg="add">
          <ac:chgData name="Alan Huang" userId="e4f1e405-0684-4fff-9372-f77ae2d03020" providerId="ADAL" clId="{DB8C8C83-BCCB-4726-9720-FC0B2541417A}" dt="2023-03-28T16:10:22.279" v="44"/>
          <ac:inkMkLst>
            <pc:docMk/>
            <pc:sldMk cId="3892125330" sldId="649"/>
            <ac:inkMk id="6" creationId="{E81F1250-1491-D208-266E-4657A01CAD24}"/>
          </ac:inkMkLst>
        </pc:inkChg>
      </pc:sldChg>
      <pc:sldChg chg="addSp delSp modSp mod">
        <pc:chgData name="Alan Huang" userId="e4f1e405-0684-4fff-9372-f77ae2d03020" providerId="ADAL" clId="{DB8C8C83-BCCB-4726-9720-FC0B2541417A}" dt="2023-03-28T14:48:00.916" v="42"/>
        <pc:sldMkLst>
          <pc:docMk/>
          <pc:sldMk cId="2849231664" sldId="650"/>
        </pc:sldMkLst>
        <pc:grpChg chg="del mod">
          <ac:chgData name="Alan Huang" userId="e4f1e405-0684-4fff-9372-f77ae2d03020" providerId="ADAL" clId="{DB8C8C83-BCCB-4726-9720-FC0B2541417A}" dt="2023-03-28T14:47:53.124" v="34"/>
          <ac:grpSpMkLst>
            <pc:docMk/>
            <pc:sldMk cId="2849231664" sldId="650"/>
            <ac:grpSpMk id="15" creationId="{F066F715-B3E2-8001-16A3-61812474DC5A}"/>
          </ac:grpSpMkLst>
        </pc:grpChg>
        <pc:grpChg chg="del mod">
          <ac:chgData name="Alan Huang" userId="e4f1e405-0684-4fff-9372-f77ae2d03020" providerId="ADAL" clId="{DB8C8C83-BCCB-4726-9720-FC0B2541417A}" dt="2023-03-28T14:47:53.124" v="34"/>
          <ac:grpSpMkLst>
            <pc:docMk/>
            <pc:sldMk cId="2849231664" sldId="650"/>
            <ac:grpSpMk id="21" creationId="{EB4EB985-8EB7-E08C-28D7-C0EAFBF37824}"/>
          </ac:grpSpMkLst>
        </pc:grpChg>
        <pc:grpChg chg="del mod">
          <ac:chgData name="Alan Huang" userId="e4f1e405-0684-4fff-9372-f77ae2d03020" providerId="ADAL" clId="{DB8C8C83-BCCB-4726-9720-FC0B2541417A}" dt="2023-03-28T14:47:57.898" v="40"/>
          <ac:grpSpMkLst>
            <pc:docMk/>
            <pc:sldMk cId="2849231664" sldId="650"/>
            <ac:grpSpMk id="24" creationId="{ECE79F02-FBC2-CCB1-31A0-8FFADAFA6662}"/>
          </ac:grpSpMkLst>
        </pc:grpChg>
        <pc:grpChg chg="del mod">
          <ac:chgData name="Alan Huang" userId="e4f1e405-0684-4fff-9372-f77ae2d03020" providerId="ADAL" clId="{DB8C8C83-BCCB-4726-9720-FC0B2541417A}" dt="2023-03-28T14:48:00.916" v="42"/>
          <ac:grpSpMkLst>
            <pc:docMk/>
            <pc:sldMk cId="2849231664" sldId="650"/>
            <ac:grpSpMk id="30" creationId="{5140C9A2-0B23-0370-396E-C1155EF7DFE9}"/>
          </ac:grpSpMkLst>
        </pc:grpChg>
        <pc:grpChg chg="mod">
          <ac:chgData name="Alan Huang" userId="e4f1e405-0684-4fff-9372-f77ae2d03020" providerId="ADAL" clId="{DB8C8C83-BCCB-4726-9720-FC0B2541417A}" dt="2023-03-28T14:48:00.916" v="42"/>
          <ac:grpSpMkLst>
            <pc:docMk/>
            <pc:sldMk cId="2849231664" sldId="650"/>
            <ac:grpSpMk id="32" creationId="{88525C9A-E0AD-52EE-EFCD-BAE144630459}"/>
          </ac:grpSpMkLst>
        </pc:grpChg>
        <pc:inkChg chg="add mod">
          <ac:chgData name="Alan Huang" userId="e4f1e405-0684-4fff-9372-f77ae2d03020" providerId="ADAL" clId="{DB8C8C83-BCCB-4726-9720-FC0B2541417A}" dt="2023-03-28T14:48:00.916" v="42"/>
          <ac:inkMkLst>
            <pc:docMk/>
            <pc:sldMk cId="2849231664" sldId="650"/>
            <ac:inkMk id="10" creationId="{264D906A-4DE9-7DAA-8512-EB6AA102EF0D}"/>
          </ac:inkMkLst>
        </pc:inkChg>
        <pc:inkChg chg="add mod">
          <ac:chgData name="Alan Huang" userId="e4f1e405-0684-4fff-9372-f77ae2d03020" providerId="ADAL" clId="{DB8C8C83-BCCB-4726-9720-FC0B2541417A}" dt="2023-03-28T14:48:00.916" v="42"/>
          <ac:inkMkLst>
            <pc:docMk/>
            <pc:sldMk cId="2849231664" sldId="650"/>
            <ac:inkMk id="11" creationId="{31B6DBE0-1F4B-AEA9-A6BC-8C0D1585BC65}"/>
          </ac:inkMkLst>
        </pc:inkChg>
        <pc:inkChg chg="add mod">
          <ac:chgData name="Alan Huang" userId="e4f1e405-0684-4fff-9372-f77ae2d03020" providerId="ADAL" clId="{DB8C8C83-BCCB-4726-9720-FC0B2541417A}" dt="2023-03-28T14:48:00.916" v="42"/>
          <ac:inkMkLst>
            <pc:docMk/>
            <pc:sldMk cId="2849231664" sldId="650"/>
            <ac:inkMk id="12" creationId="{BE48EF7B-8A0B-DE40-4F51-B24B9446AD9E}"/>
          </ac:inkMkLst>
        </pc:inkChg>
        <pc:inkChg chg="add mod">
          <ac:chgData name="Alan Huang" userId="e4f1e405-0684-4fff-9372-f77ae2d03020" providerId="ADAL" clId="{DB8C8C83-BCCB-4726-9720-FC0B2541417A}" dt="2023-03-28T14:48:00.916" v="42"/>
          <ac:inkMkLst>
            <pc:docMk/>
            <pc:sldMk cId="2849231664" sldId="650"/>
            <ac:inkMk id="13" creationId="{49C8D2A5-C7CC-3C2F-C1F6-D290173E8CC3}"/>
          </ac:inkMkLst>
        </pc:inkChg>
        <pc:inkChg chg="add mod">
          <ac:chgData name="Alan Huang" userId="e4f1e405-0684-4fff-9372-f77ae2d03020" providerId="ADAL" clId="{DB8C8C83-BCCB-4726-9720-FC0B2541417A}" dt="2023-03-28T14:48:00.916" v="42"/>
          <ac:inkMkLst>
            <pc:docMk/>
            <pc:sldMk cId="2849231664" sldId="650"/>
            <ac:inkMk id="14" creationId="{5499B4A9-EC86-DF96-728E-8D5169E2A7FC}"/>
          </ac:inkMkLst>
        </pc:inkChg>
        <pc:inkChg chg="add mod">
          <ac:chgData name="Alan Huang" userId="e4f1e405-0684-4fff-9372-f77ae2d03020" providerId="ADAL" clId="{DB8C8C83-BCCB-4726-9720-FC0B2541417A}" dt="2023-03-28T14:48:00.916" v="42"/>
          <ac:inkMkLst>
            <pc:docMk/>
            <pc:sldMk cId="2849231664" sldId="650"/>
            <ac:inkMk id="16" creationId="{01806EA0-C022-6E63-1472-2817BAC2D370}"/>
          </ac:inkMkLst>
        </pc:inkChg>
        <pc:inkChg chg="add">
          <ac:chgData name="Alan Huang" userId="e4f1e405-0684-4fff-9372-f77ae2d03020" providerId="ADAL" clId="{DB8C8C83-BCCB-4726-9720-FC0B2541417A}" dt="2023-03-28T14:47:44.953" v="27" actId="9405"/>
          <ac:inkMkLst>
            <pc:docMk/>
            <pc:sldMk cId="2849231664" sldId="650"/>
            <ac:inkMk id="17" creationId="{A8C52978-08FF-461E-A5E2-0806B6E1D1DB}"/>
          </ac:inkMkLst>
        </pc:inkChg>
        <pc:inkChg chg="add mod">
          <ac:chgData name="Alan Huang" userId="e4f1e405-0684-4fff-9372-f77ae2d03020" providerId="ADAL" clId="{DB8C8C83-BCCB-4726-9720-FC0B2541417A}" dt="2023-03-28T14:48:00.916" v="42"/>
          <ac:inkMkLst>
            <pc:docMk/>
            <pc:sldMk cId="2849231664" sldId="650"/>
            <ac:inkMk id="18" creationId="{B440404C-F121-B26A-CDCB-AAFE92C742EA}"/>
          </ac:inkMkLst>
        </pc:inkChg>
        <pc:inkChg chg="add mod">
          <ac:chgData name="Alan Huang" userId="e4f1e405-0684-4fff-9372-f77ae2d03020" providerId="ADAL" clId="{DB8C8C83-BCCB-4726-9720-FC0B2541417A}" dt="2023-03-28T14:48:00.916" v="42"/>
          <ac:inkMkLst>
            <pc:docMk/>
            <pc:sldMk cId="2849231664" sldId="650"/>
            <ac:inkMk id="19" creationId="{2777F96D-35A6-5A23-37BA-D41A159AEC7C}"/>
          </ac:inkMkLst>
        </pc:inkChg>
        <pc:inkChg chg="add mod">
          <ac:chgData name="Alan Huang" userId="e4f1e405-0684-4fff-9372-f77ae2d03020" providerId="ADAL" clId="{DB8C8C83-BCCB-4726-9720-FC0B2541417A}" dt="2023-03-28T14:48:00.916" v="42"/>
          <ac:inkMkLst>
            <pc:docMk/>
            <pc:sldMk cId="2849231664" sldId="650"/>
            <ac:inkMk id="20" creationId="{7A0784DC-4ED5-F210-124C-FC2B06A2E4A8}"/>
          </ac:inkMkLst>
        </pc:inkChg>
        <pc:inkChg chg="add mod">
          <ac:chgData name="Alan Huang" userId="e4f1e405-0684-4fff-9372-f77ae2d03020" providerId="ADAL" clId="{DB8C8C83-BCCB-4726-9720-FC0B2541417A}" dt="2023-03-28T14:48:00.916" v="42"/>
          <ac:inkMkLst>
            <pc:docMk/>
            <pc:sldMk cId="2849231664" sldId="650"/>
            <ac:inkMk id="22" creationId="{A2B297A3-2A4C-F9D9-4546-62506A7434EF}"/>
          </ac:inkMkLst>
        </pc:inkChg>
        <pc:inkChg chg="add mod">
          <ac:chgData name="Alan Huang" userId="e4f1e405-0684-4fff-9372-f77ae2d03020" providerId="ADAL" clId="{DB8C8C83-BCCB-4726-9720-FC0B2541417A}" dt="2023-03-28T14:48:00.916" v="42"/>
          <ac:inkMkLst>
            <pc:docMk/>
            <pc:sldMk cId="2849231664" sldId="650"/>
            <ac:inkMk id="23" creationId="{CA45F4B0-66F5-6744-9C42-237E46CB6571}"/>
          </ac:inkMkLst>
        </pc:inkChg>
        <pc:inkChg chg="add mod">
          <ac:chgData name="Alan Huang" userId="e4f1e405-0684-4fff-9372-f77ae2d03020" providerId="ADAL" clId="{DB8C8C83-BCCB-4726-9720-FC0B2541417A}" dt="2023-03-28T14:48:00.916" v="42"/>
          <ac:inkMkLst>
            <pc:docMk/>
            <pc:sldMk cId="2849231664" sldId="650"/>
            <ac:inkMk id="25" creationId="{B8136A37-5796-05C4-36FE-EE133A915307}"/>
          </ac:inkMkLst>
        </pc:inkChg>
        <pc:inkChg chg="add mod">
          <ac:chgData name="Alan Huang" userId="e4f1e405-0684-4fff-9372-f77ae2d03020" providerId="ADAL" clId="{DB8C8C83-BCCB-4726-9720-FC0B2541417A}" dt="2023-03-28T14:48:00.916" v="42"/>
          <ac:inkMkLst>
            <pc:docMk/>
            <pc:sldMk cId="2849231664" sldId="650"/>
            <ac:inkMk id="26" creationId="{E4048256-70F0-D9EB-F01B-F6D70F6B0AB2}"/>
          </ac:inkMkLst>
        </pc:inkChg>
        <pc:inkChg chg="add mod">
          <ac:chgData name="Alan Huang" userId="e4f1e405-0684-4fff-9372-f77ae2d03020" providerId="ADAL" clId="{DB8C8C83-BCCB-4726-9720-FC0B2541417A}" dt="2023-03-28T14:48:00.916" v="42"/>
          <ac:inkMkLst>
            <pc:docMk/>
            <pc:sldMk cId="2849231664" sldId="650"/>
            <ac:inkMk id="27" creationId="{BA061CA7-0E80-DA9B-129F-67E7DAD8D984}"/>
          </ac:inkMkLst>
        </pc:inkChg>
        <pc:inkChg chg="add mod">
          <ac:chgData name="Alan Huang" userId="e4f1e405-0684-4fff-9372-f77ae2d03020" providerId="ADAL" clId="{DB8C8C83-BCCB-4726-9720-FC0B2541417A}" dt="2023-03-28T14:48:00.916" v="42"/>
          <ac:inkMkLst>
            <pc:docMk/>
            <pc:sldMk cId="2849231664" sldId="650"/>
            <ac:inkMk id="28" creationId="{A0FC3C13-172E-FA69-8112-4E6F2D57472A}"/>
          </ac:inkMkLst>
        </pc:inkChg>
        <pc:inkChg chg="add mod">
          <ac:chgData name="Alan Huang" userId="e4f1e405-0684-4fff-9372-f77ae2d03020" providerId="ADAL" clId="{DB8C8C83-BCCB-4726-9720-FC0B2541417A}" dt="2023-03-28T14:48:00.916" v="42"/>
          <ac:inkMkLst>
            <pc:docMk/>
            <pc:sldMk cId="2849231664" sldId="650"/>
            <ac:inkMk id="29" creationId="{AE1EBFCE-0B89-53A5-5A36-F9C94C853F6C}"/>
          </ac:inkMkLst>
        </pc:inkChg>
        <pc:inkChg chg="add mod">
          <ac:chgData name="Alan Huang" userId="e4f1e405-0684-4fff-9372-f77ae2d03020" providerId="ADAL" clId="{DB8C8C83-BCCB-4726-9720-FC0B2541417A}" dt="2023-03-28T14:48:00.916" v="42"/>
          <ac:inkMkLst>
            <pc:docMk/>
            <pc:sldMk cId="2849231664" sldId="650"/>
            <ac:inkMk id="31" creationId="{3A51D673-544E-5CA4-5258-E31D75C82A99}"/>
          </ac:inkMkLst>
        </pc:inkChg>
      </pc:sldChg>
      <pc:sldChg chg="addSp delSp modSp mod">
        <pc:chgData name="Alan Huang" userId="e4f1e405-0684-4fff-9372-f77ae2d03020" providerId="ADAL" clId="{DB8C8C83-BCCB-4726-9720-FC0B2541417A}" dt="2023-03-28T16:21:52.673" v="54" actId="9405"/>
        <pc:sldMkLst>
          <pc:docMk/>
          <pc:sldMk cId="1143371425" sldId="714"/>
        </pc:sldMkLst>
        <pc:grpChg chg="del mod">
          <ac:chgData name="Alan Huang" userId="e4f1e405-0684-4fff-9372-f77ae2d03020" providerId="ADAL" clId="{DB8C8C83-BCCB-4726-9720-FC0B2541417A}" dt="2023-03-28T16:21:35.379" v="49"/>
          <ac:grpSpMkLst>
            <pc:docMk/>
            <pc:sldMk cId="1143371425" sldId="714"/>
            <ac:grpSpMk id="8" creationId="{E102B797-B315-D50C-2A03-212068CD1795}"/>
          </ac:grpSpMkLst>
        </pc:grpChg>
        <pc:grpChg chg="del mod">
          <ac:chgData name="Alan Huang" userId="e4f1e405-0684-4fff-9372-f77ae2d03020" providerId="ADAL" clId="{DB8C8C83-BCCB-4726-9720-FC0B2541417A}" dt="2023-03-28T16:21:41.182" v="51"/>
          <ac:grpSpMkLst>
            <pc:docMk/>
            <pc:sldMk cId="1143371425" sldId="714"/>
            <ac:grpSpMk id="10" creationId="{8F8CCA89-F6FD-A707-9F1C-AE531A80D180}"/>
          </ac:grpSpMkLst>
        </pc:grpChg>
        <pc:grpChg chg="mod">
          <ac:chgData name="Alan Huang" userId="e4f1e405-0684-4fff-9372-f77ae2d03020" providerId="ADAL" clId="{DB8C8C83-BCCB-4726-9720-FC0B2541417A}" dt="2023-03-28T16:21:41.182" v="51"/>
          <ac:grpSpMkLst>
            <pc:docMk/>
            <pc:sldMk cId="1143371425" sldId="714"/>
            <ac:grpSpMk id="12" creationId="{78FC9FD5-DEB2-1C05-8BB2-225E46D55FB8}"/>
          </ac:grpSpMkLst>
        </pc:grpChg>
        <pc:inkChg chg="add">
          <ac:chgData name="Alan Huang" userId="e4f1e405-0684-4fff-9372-f77ae2d03020" providerId="ADAL" clId="{DB8C8C83-BCCB-4726-9720-FC0B2541417A}" dt="2023-03-28T14:48:30.014" v="43" actId="9405"/>
          <ac:inkMkLst>
            <pc:docMk/>
            <pc:sldMk cId="1143371425" sldId="714"/>
            <ac:inkMk id="5" creationId="{0AC54F0C-6EF1-8D17-374F-2AB1D98759C8}"/>
          </ac:inkMkLst>
        </pc:inkChg>
        <pc:inkChg chg="add mod">
          <ac:chgData name="Alan Huang" userId="e4f1e405-0684-4fff-9372-f77ae2d03020" providerId="ADAL" clId="{DB8C8C83-BCCB-4726-9720-FC0B2541417A}" dt="2023-03-28T16:21:41.182" v="51"/>
          <ac:inkMkLst>
            <pc:docMk/>
            <pc:sldMk cId="1143371425" sldId="714"/>
            <ac:inkMk id="6" creationId="{7B688D1B-6936-E639-6473-A0C61AFF0FE5}"/>
          </ac:inkMkLst>
        </pc:inkChg>
        <pc:inkChg chg="add mod">
          <ac:chgData name="Alan Huang" userId="e4f1e405-0684-4fff-9372-f77ae2d03020" providerId="ADAL" clId="{DB8C8C83-BCCB-4726-9720-FC0B2541417A}" dt="2023-03-28T16:21:41.182" v="51"/>
          <ac:inkMkLst>
            <pc:docMk/>
            <pc:sldMk cId="1143371425" sldId="714"/>
            <ac:inkMk id="7" creationId="{CCB8B044-DB20-9014-DB15-EF48296DC01B}"/>
          </ac:inkMkLst>
        </pc:inkChg>
        <pc:inkChg chg="add mod">
          <ac:chgData name="Alan Huang" userId="e4f1e405-0684-4fff-9372-f77ae2d03020" providerId="ADAL" clId="{DB8C8C83-BCCB-4726-9720-FC0B2541417A}" dt="2023-03-28T16:21:41.182" v="51"/>
          <ac:inkMkLst>
            <pc:docMk/>
            <pc:sldMk cId="1143371425" sldId="714"/>
            <ac:inkMk id="9" creationId="{791D33C1-0D16-C51A-DC35-447960C013B2}"/>
          </ac:inkMkLst>
        </pc:inkChg>
        <pc:inkChg chg="add mod">
          <ac:chgData name="Alan Huang" userId="e4f1e405-0684-4fff-9372-f77ae2d03020" providerId="ADAL" clId="{DB8C8C83-BCCB-4726-9720-FC0B2541417A}" dt="2023-03-28T16:21:41.182" v="51"/>
          <ac:inkMkLst>
            <pc:docMk/>
            <pc:sldMk cId="1143371425" sldId="714"/>
            <ac:inkMk id="11" creationId="{AAC0A053-04A7-8BC4-9F2B-1627D1F7D5B4}"/>
          </ac:inkMkLst>
        </pc:inkChg>
        <pc:inkChg chg="add">
          <ac:chgData name="Alan Huang" userId="e4f1e405-0684-4fff-9372-f77ae2d03020" providerId="ADAL" clId="{DB8C8C83-BCCB-4726-9720-FC0B2541417A}" dt="2023-03-28T16:21:45.331" v="52" actId="9405"/>
          <ac:inkMkLst>
            <pc:docMk/>
            <pc:sldMk cId="1143371425" sldId="714"/>
            <ac:inkMk id="13" creationId="{B92E54D9-C822-3029-10A5-F45B9BA50902}"/>
          </ac:inkMkLst>
        </pc:inkChg>
        <pc:inkChg chg="add">
          <ac:chgData name="Alan Huang" userId="e4f1e405-0684-4fff-9372-f77ae2d03020" providerId="ADAL" clId="{DB8C8C83-BCCB-4726-9720-FC0B2541417A}" dt="2023-03-28T16:21:51.331" v="53" actId="9405"/>
          <ac:inkMkLst>
            <pc:docMk/>
            <pc:sldMk cId="1143371425" sldId="714"/>
            <ac:inkMk id="14" creationId="{B4983856-6BB5-7308-F13B-2E1DDC04BA53}"/>
          </ac:inkMkLst>
        </pc:inkChg>
        <pc:inkChg chg="add">
          <ac:chgData name="Alan Huang" userId="e4f1e405-0684-4fff-9372-f77ae2d03020" providerId="ADAL" clId="{DB8C8C83-BCCB-4726-9720-FC0B2541417A}" dt="2023-03-28T16:21:52.673" v="54" actId="9405"/>
          <ac:inkMkLst>
            <pc:docMk/>
            <pc:sldMk cId="1143371425" sldId="714"/>
            <ac:inkMk id="15" creationId="{1271991A-B2DD-B0BE-E1D1-B814F372F662}"/>
          </ac:inkMkLst>
        </pc:inkChg>
      </pc:sldChg>
      <pc:sldChg chg="addSp modSp mod">
        <pc:chgData name="Alan Huang" userId="e4f1e405-0684-4fff-9372-f77ae2d03020" providerId="ADAL" clId="{DB8C8C83-BCCB-4726-9720-FC0B2541417A}" dt="2023-03-28T14:47:33.090" v="19"/>
        <pc:sldMkLst>
          <pc:docMk/>
          <pc:sldMk cId="2252315663" sldId="735"/>
        </pc:sldMkLst>
        <pc:grpChg chg="mod">
          <ac:chgData name="Alan Huang" userId="e4f1e405-0684-4fff-9372-f77ae2d03020" providerId="ADAL" clId="{DB8C8C83-BCCB-4726-9720-FC0B2541417A}" dt="2023-03-28T14:47:26.188" v="15"/>
          <ac:grpSpMkLst>
            <pc:docMk/>
            <pc:sldMk cId="2252315663" sldId="735"/>
            <ac:grpSpMk id="12" creationId="{D0C1FF01-8216-B88C-EB78-EBCFE90B6B1B}"/>
          </ac:grpSpMkLst>
        </pc:grpChg>
        <pc:grpChg chg="mod">
          <ac:chgData name="Alan Huang" userId="e4f1e405-0684-4fff-9372-f77ae2d03020" providerId="ADAL" clId="{DB8C8C83-BCCB-4726-9720-FC0B2541417A}" dt="2023-03-28T14:47:33.090" v="19"/>
          <ac:grpSpMkLst>
            <pc:docMk/>
            <pc:sldMk cId="2252315663" sldId="735"/>
            <ac:grpSpMk id="16" creationId="{F6A27A32-AEDF-6600-64FE-062D296BBD48}"/>
          </ac:grpSpMkLst>
        </pc:grpChg>
        <pc:inkChg chg="add">
          <ac:chgData name="Alan Huang" userId="e4f1e405-0684-4fff-9372-f77ae2d03020" providerId="ADAL" clId="{DB8C8C83-BCCB-4726-9720-FC0B2541417A}" dt="2023-03-23T15:55:56.166" v="1"/>
          <ac:inkMkLst>
            <pc:docMk/>
            <pc:sldMk cId="2252315663" sldId="735"/>
            <ac:inkMk id="4" creationId="{981B4F30-CFF3-7A9D-7905-B773FD681892}"/>
          </ac:inkMkLst>
        </pc:inkChg>
        <pc:inkChg chg="add">
          <ac:chgData name="Alan Huang" userId="e4f1e405-0684-4fff-9372-f77ae2d03020" providerId="ADAL" clId="{DB8C8C83-BCCB-4726-9720-FC0B2541417A}" dt="2023-03-28T14:47:23.115" v="8" actId="9405"/>
          <ac:inkMkLst>
            <pc:docMk/>
            <pc:sldMk cId="2252315663" sldId="735"/>
            <ac:inkMk id="5" creationId="{DAE0E80E-97D0-A110-D66B-97444FF33702}"/>
          </ac:inkMkLst>
        </pc:inkChg>
        <pc:inkChg chg="add mod">
          <ac:chgData name="Alan Huang" userId="e4f1e405-0684-4fff-9372-f77ae2d03020" providerId="ADAL" clId="{DB8C8C83-BCCB-4726-9720-FC0B2541417A}" dt="2023-03-28T14:47:26.188" v="15"/>
          <ac:inkMkLst>
            <pc:docMk/>
            <pc:sldMk cId="2252315663" sldId="735"/>
            <ac:inkMk id="6" creationId="{0257A74E-D855-F796-BDBD-669B4C0D2633}"/>
          </ac:inkMkLst>
        </pc:inkChg>
        <pc:inkChg chg="add mod">
          <ac:chgData name="Alan Huang" userId="e4f1e405-0684-4fff-9372-f77ae2d03020" providerId="ADAL" clId="{DB8C8C83-BCCB-4726-9720-FC0B2541417A}" dt="2023-03-28T14:47:26.188" v="15"/>
          <ac:inkMkLst>
            <pc:docMk/>
            <pc:sldMk cId="2252315663" sldId="735"/>
            <ac:inkMk id="7" creationId="{1127F982-7819-23F8-090C-F04205F5D020}"/>
          </ac:inkMkLst>
        </pc:inkChg>
        <pc:inkChg chg="add mod">
          <ac:chgData name="Alan Huang" userId="e4f1e405-0684-4fff-9372-f77ae2d03020" providerId="ADAL" clId="{DB8C8C83-BCCB-4726-9720-FC0B2541417A}" dt="2023-03-28T14:47:26.188" v="15"/>
          <ac:inkMkLst>
            <pc:docMk/>
            <pc:sldMk cId="2252315663" sldId="735"/>
            <ac:inkMk id="8" creationId="{05ABCBDE-79A0-10CA-BFFD-1AA8B3333107}"/>
          </ac:inkMkLst>
        </pc:inkChg>
        <pc:inkChg chg="add mod">
          <ac:chgData name="Alan Huang" userId="e4f1e405-0684-4fff-9372-f77ae2d03020" providerId="ADAL" clId="{DB8C8C83-BCCB-4726-9720-FC0B2541417A}" dt="2023-03-28T14:47:26.188" v="15"/>
          <ac:inkMkLst>
            <pc:docMk/>
            <pc:sldMk cId="2252315663" sldId="735"/>
            <ac:inkMk id="9" creationId="{D9E39CE7-3029-6812-A5E6-244EBA019017}"/>
          </ac:inkMkLst>
        </pc:inkChg>
        <pc:inkChg chg="add mod">
          <ac:chgData name="Alan Huang" userId="e4f1e405-0684-4fff-9372-f77ae2d03020" providerId="ADAL" clId="{DB8C8C83-BCCB-4726-9720-FC0B2541417A}" dt="2023-03-28T14:47:26.188" v="15"/>
          <ac:inkMkLst>
            <pc:docMk/>
            <pc:sldMk cId="2252315663" sldId="735"/>
            <ac:inkMk id="10" creationId="{0919F8DF-F502-0350-48DA-7844699620F9}"/>
          </ac:inkMkLst>
        </pc:inkChg>
        <pc:inkChg chg="add mod">
          <ac:chgData name="Alan Huang" userId="e4f1e405-0684-4fff-9372-f77ae2d03020" providerId="ADAL" clId="{DB8C8C83-BCCB-4726-9720-FC0B2541417A}" dt="2023-03-28T14:47:26.188" v="15"/>
          <ac:inkMkLst>
            <pc:docMk/>
            <pc:sldMk cId="2252315663" sldId="735"/>
            <ac:inkMk id="11" creationId="{D136611D-1D38-A57E-1F94-DCA5DD21D829}"/>
          </ac:inkMkLst>
        </pc:inkChg>
        <pc:inkChg chg="add mod">
          <ac:chgData name="Alan Huang" userId="e4f1e405-0684-4fff-9372-f77ae2d03020" providerId="ADAL" clId="{DB8C8C83-BCCB-4726-9720-FC0B2541417A}" dt="2023-03-28T14:47:33.090" v="19"/>
          <ac:inkMkLst>
            <pc:docMk/>
            <pc:sldMk cId="2252315663" sldId="735"/>
            <ac:inkMk id="13" creationId="{99699E97-EDD8-6095-3C59-C3A7DCAC5388}"/>
          </ac:inkMkLst>
        </pc:inkChg>
        <pc:inkChg chg="add mod">
          <ac:chgData name="Alan Huang" userId="e4f1e405-0684-4fff-9372-f77ae2d03020" providerId="ADAL" clId="{DB8C8C83-BCCB-4726-9720-FC0B2541417A}" dt="2023-03-28T14:47:33.090" v="19"/>
          <ac:inkMkLst>
            <pc:docMk/>
            <pc:sldMk cId="2252315663" sldId="735"/>
            <ac:inkMk id="14" creationId="{7379F9ED-E541-F99D-5055-B82D170F1F2B}"/>
          </ac:inkMkLst>
        </pc:inkChg>
        <pc:inkChg chg="add mod">
          <ac:chgData name="Alan Huang" userId="e4f1e405-0684-4fff-9372-f77ae2d03020" providerId="ADAL" clId="{DB8C8C83-BCCB-4726-9720-FC0B2541417A}" dt="2023-03-28T14:47:33.090" v="19"/>
          <ac:inkMkLst>
            <pc:docMk/>
            <pc:sldMk cId="2252315663" sldId="735"/>
            <ac:inkMk id="15" creationId="{96913835-AE66-57DB-8ED1-448D5EA73C46}"/>
          </ac:inkMkLst>
        </pc:inkChg>
      </pc:sldChg>
      <pc:sldChg chg="addSp new mod">
        <pc:chgData name="Alan Huang" userId="e4f1e405-0684-4fff-9372-f77ae2d03020" providerId="ADAL" clId="{DB8C8C83-BCCB-4726-9720-FC0B2541417A}" dt="2023-03-23T15:56:04.341" v="3" actId="9405"/>
        <pc:sldMkLst>
          <pc:docMk/>
          <pc:sldMk cId="3112206004" sldId="739"/>
        </pc:sldMkLst>
        <pc:inkChg chg="add">
          <ac:chgData name="Alan Huang" userId="e4f1e405-0684-4fff-9372-f77ae2d03020" providerId="ADAL" clId="{DB8C8C83-BCCB-4726-9720-FC0B2541417A}" dt="2023-03-23T15:56:04.341" v="3" actId="9405"/>
          <ac:inkMkLst>
            <pc:docMk/>
            <pc:sldMk cId="3112206004" sldId="739"/>
            <ac:inkMk id="5" creationId="{7C2956BD-0E75-7593-AC8B-59E09A072487}"/>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12291" name="Rectangle 3"/>
          <p:cNvSpPr>
            <a:spLocks noGrp="1" noChangeArrowheads="1"/>
          </p:cNvSpPr>
          <p:nvPr>
            <p:ph type="dt" sz="quarter" idx="1"/>
          </p:nvPr>
        </p:nvSpPr>
        <p:spPr bwMode="auto">
          <a:xfrm>
            <a:off x="4144963"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algn="r" defTabSz="966648">
              <a:defRPr sz="1300">
                <a:latin typeface="Arial" charset="0"/>
                <a:ea typeface="+mn-ea"/>
                <a:cs typeface="Arial" charset="0"/>
              </a:defRPr>
            </a:lvl1pPr>
          </a:lstStyle>
          <a:p>
            <a:pPr>
              <a:defRPr/>
            </a:pPr>
            <a:endParaRPr lang="en-US"/>
          </a:p>
        </p:txBody>
      </p:sp>
      <p:sp>
        <p:nvSpPr>
          <p:cNvPr id="12292"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12293" name="Rectangle 5"/>
          <p:cNvSpPr>
            <a:spLocks noGrp="1" noChangeArrowheads="1"/>
          </p:cNvSpPr>
          <p:nvPr>
            <p:ph type="sldNum" sz="quarter" idx="3"/>
          </p:nvPr>
        </p:nvSpPr>
        <p:spPr bwMode="auto">
          <a:xfrm>
            <a:off x="4144963" y="9118600"/>
            <a:ext cx="3168650"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algn="r" defTabSz="965200">
              <a:defRPr sz="1300"/>
            </a:lvl1pPr>
          </a:lstStyle>
          <a:p>
            <a:pPr>
              <a:defRPr/>
            </a:pPr>
            <a:fld id="{4C53939F-BFE5-45DF-A5CA-C957DD16AA43}" type="slidenum">
              <a:rPr lang="en-US"/>
              <a:pPr>
                <a:defRPr/>
              </a:pPr>
              <a:t>‹#›</a:t>
            </a:fld>
            <a:endParaRPr lang="en-US"/>
          </a:p>
        </p:txBody>
      </p:sp>
    </p:spTree>
    <p:extLst>
      <p:ext uri="{BB962C8B-B14F-4D97-AF65-F5344CB8AC3E}">
        <p14:creationId xmlns:p14="http://schemas.microsoft.com/office/powerpoint/2010/main" val="1276194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6147" name="Rectangle 3"/>
          <p:cNvSpPr>
            <a:spLocks noGrp="1" noChangeArrowheads="1"/>
          </p:cNvSpPr>
          <p:nvPr>
            <p:ph type="dt" idx="1"/>
          </p:nvPr>
        </p:nvSpPr>
        <p:spPr bwMode="auto">
          <a:xfrm>
            <a:off x="4144963"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algn="r" defTabSz="966648">
              <a:defRPr sz="1300">
                <a:latin typeface="Arial" charset="0"/>
                <a:ea typeface="+mn-ea"/>
                <a:cs typeface="Arial" charset="0"/>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295400" y="720725"/>
            <a:ext cx="47244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4144963" y="9118600"/>
            <a:ext cx="3168650"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algn="r" defTabSz="965200">
              <a:defRPr sz="1300"/>
            </a:lvl1pPr>
          </a:lstStyle>
          <a:p>
            <a:pPr>
              <a:defRPr/>
            </a:pPr>
            <a:fld id="{C3B1132C-A3A9-4F69-A6C8-1955D1396821}" type="slidenum">
              <a:rPr lang="en-US"/>
              <a:pPr>
                <a:defRPr/>
              </a:pPr>
              <a:t>‹#›</a:t>
            </a:fld>
            <a:endParaRPr lang="en-US"/>
          </a:p>
        </p:txBody>
      </p:sp>
    </p:spTree>
    <p:extLst>
      <p:ext uri="{BB962C8B-B14F-4D97-AF65-F5344CB8AC3E}">
        <p14:creationId xmlns:p14="http://schemas.microsoft.com/office/powerpoint/2010/main" val="16342862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4140200"/>
            <a:ext cx="9601200" cy="3175000"/>
          </a:xfrm>
          <a:prstGeom prst="rect">
            <a:avLst/>
          </a:prstGeom>
          <a:solidFill>
            <a:srgbClr val="0081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lvl1pPr defTabSz="966788" eaLnBrk="0" hangingPunct="0">
              <a:defRPr sz="1900">
                <a:solidFill>
                  <a:schemeClr val="tx1"/>
                </a:solidFill>
                <a:latin typeface="Arial" pitchFamily="34" charset="0"/>
                <a:ea typeface="ＭＳ Ｐゴシック" pitchFamily="34" charset="-128"/>
              </a:defRPr>
            </a:lvl1pPr>
            <a:lvl2pPr marL="742950" indent="-285750" defTabSz="966788" eaLnBrk="0" hangingPunct="0">
              <a:defRPr sz="1900">
                <a:solidFill>
                  <a:schemeClr val="tx1"/>
                </a:solidFill>
                <a:latin typeface="Arial" pitchFamily="34" charset="0"/>
                <a:ea typeface="ＭＳ Ｐゴシック" pitchFamily="34" charset="-128"/>
              </a:defRPr>
            </a:lvl2pPr>
            <a:lvl3pPr marL="1143000" indent="-228600" defTabSz="966788" eaLnBrk="0" hangingPunct="0">
              <a:defRPr sz="1900">
                <a:solidFill>
                  <a:schemeClr val="tx1"/>
                </a:solidFill>
                <a:latin typeface="Arial" pitchFamily="34" charset="0"/>
                <a:ea typeface="ＭＳ Ｐゴシック" pitchFamily="34" charset="-128"/>
              </a:defRPr>
            </a:lvl3pPr>
            <a:lvl4pPr marL="1600200" indent="-228600" defTabSz="966788" eaLnBrk="0" hangingPunct="0">
              <a:defRPr sz="1900">
                <a:solidFill>
                  <a:schemeClr val="tx1"/>
                </a:solidFill>
                <a:latin typeface="Arial" pitchFamily="34" charset="0"/>
                <a:ea typeface="ＭＳ Ｐゴシック" pitchFamily="34" charset="-128"/>
              </a:defRPr>
            </a:lvl4pPr>
            <a:lvl5pPr marL="2057400" indent="-228600" defTabSz="966788" eaLnBrk="0" hangingPunct="0">
              <a:defRPr sz="19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algn="ctr" eaLnBrk="1" hangingPunct="1"/>
            <a:endParaRPr lang="en-US" altLang="en-US">
              <a:solidFill>
                <a:schemeClr val="bg1"/>
              </a:solidFill>
            </a:endParaRPr>
          </a:p>
        </p:txBody>
      </p:sp>
      <p:sp>
        <p:nvSpPr>
          <p:cNvPr id="3074" name="Rectangle 2"/>
          <p:cNvSpPr>
            <a:spLocks noGrp="1" noChangeArrowheads="1"/>
          </p:cNvSpPr>
          <p:nvPr>
            <p:ph type="ctrTitle"/>
          </p:nvPr>
        </p:nvSpPr>
        <p:spPr>
          <a:xfrm>
            <a:off x="646113" y="911225"/>
            <a:ext cx="8161337" cy="1568450"/>
          </a:xfrm>
        </p:spPr>
        <p:txBody>
          <a:bodyPr/>
          <a:lstStyle>
            <a:lvl1pPr>
              <a:defRPr sz="3800">
                <a:solidFill>
                  <a:srgbClr val="0081CC"/>
                </a:solidFill>
              </a:defRPr>
            </a:lvl1pPr>
          </a:lstStyle>
          <a:p>
            <a:r>
              <a:rPr lang="en-US"/>
              <a:t>Click to edit Master title style</a:t>
            </a:r>
          </a:p>
        </p:txBody>
      </p:sp>
      <p:sp>
        <p:nvSpPr>
          <p:cNvPr id="3075" name="Rectangle 3"/>
          <p:cNvSpPr>
            <a:spLocks noGrp="1" noChangeArrowheads="1"/>
          </p:cNvSpPr>
          <p:nvPr>
            <p:ph type="subTitle" idx="1"/>
          </p:nvPr>
        </p:nvSpPr>
        <p:spPr bwMode="gray">
          <a:xfrm>
            <a:off x="646113" y="4470400"/>
            <a:ext cx="6719887" cy="2008188"/>
          </a:xfrm>
        </p:spPr>
        <p:txBody>
          <a:bodyPr/>
          <a:lstStyle>
            <a:lvl1pPr marL="0" indent="0">
              <a:lnSpc>
                <a:spcPts val="1800"/>
              </a:lnSpc>
              <a:buFont typeface="Arial" charset="0"/>
              <a:buNone/>
              <a:defRPr sz="1400">
                <a:solidFill>
                  <a:schemeClr val="bg1"/>
                </a:solidFill>
              </a:defRPr>
            </a:lvl1pPr>
          </a:lstStyle>
          <a:p>
            <a:r>
              <a:rPr lang="en-US"/>
              <a:t>Click to edit Master subtitle style</a:t>
            </a:r>
          </a:p>
        </p:txBody>
      </p:sp>
    </p:spTree>
    <p:extLst>
      <p:ext uri="{BB962C8B-B14F-4D97-AF65-F5344CB8AC3E}">
        <p14:creationId xmlns:p14="http://schemas.microsoft.com/office/powerpoint/2010/main" val="4012008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ACEB6D0-4F30-4C78-97DE-D09AF0EE7016}" type="slidenum">
              <a:rPr lang="en-US"/>
              <a:pPr>
                <a:defRPr/>
              </a:pPr>
              <a:t>‹#›</a:t>
            </a:fld>
            <a:endParaRPr lang="en-US"/>
          </a:p>
        </p:txBody>
      </p:sp>
    </p:spTree>
    <p:extLst>
      <p:ext uri="{BB962C8B-B14F-4D97-AF65-F5344CB8AC3E}">
        <p14:creationId xmlns:p14="http://schemas.microsoft.com/office/powerpoint/2010/main" val="170893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9300" y="-133350"/>
            <a:ext cx="2205038" cy="66675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9425" y="-133350"/>
            <a:ext cx="6467475" cy="6667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4EFA502D-724C-4245-9E5A-051B26763F8B}" type="slidenum">
              <a:rPr lang="en-US"/>
              <a:pPr>
                <a:defRPr/>
              </a:pPr>
              <a:t>‹#›</a:t>
            </a:fld>
            <a:endParaRPr lang="en-US"/>
          </a:p>
        </p:txBody>
      </p:sp>
    </p:spTree>
    <p:extLst>
      <p:ext uri="{BB962C8B-B14F-4D97-AF65-F5344CB8AC3E}">
        <p14:creationId xmlns:p14="http://schemas.microsoft.com/office/powerpoint/2010/main" val="50608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09365272-BA40-44CC-9448-31C16C70B020}" type="slidenum">
              <a:rPr lang="en-US"/>
              <a:pPr>
                <a:defRPr/>
              </a:pPr>
              <a:t>‹#›</a:t>
            </a:fld>
            <a:endParaRPr lang="en-US"/>
          </a:p>
        </p:txBody>
      </p:sp>
    </p:spTree>
    <p:extLst>
      <p:ext uri="{BB962C8B-B14F-4D97-AF65-F5344CB8AC3E}">
        <p14:creationId xmlns:p14="http://schemas.microsoft.com/office/powerpoint/2010/main" val="306989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825" y="4700588"/>
            <a:ext cx="8161338" cy="145256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58825" y="3100388"/>
            <a:ext cx="8161338" cy="1600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2C558CEF-8E91-455A-8046-54AC37505CA7}" type="slidenum">
              <a:rPr lang="en-US"/>
              <a:pPr>
                <a:defRPr/>
              </a:pPr>
              <a:t>‹#›</a:t>
            </a:fld>
            <a:endParaRPr lang="en-US"/>
          </a:p>
        </p:txBody>
      </p:sp>
    </p:spTree>
    <p:extLst>
      <p:ext uri="{BB962C8B-B14F-4D97-AF65-F5344CB8AC3E}">
        <p14:creationId xmlns:p14="http://schemas.microsoft.com/office/powerpoint/2010/main" val="146187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9425" y="1287463"/>
            <a:ext cx="4122738"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54563" y="1287463"/>
            <a:ext cx="4122737"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B3BCDA08-6B7B-4CD2-BC6F-6E91C276CC2A}" type="slidenum">
              <a:rPr lang="en-US"/>
              <a:pPr>
                <a:defRPr/>
              </a:pPr>
              <a:t>‹#›</a:t>
            </a:fld>
            <a:endParaRPr lang="en-US"/>
          </a:p>
        </p:txBody>
      </p:sp>
    </p:spTree>
    <p:extLst>
      <p:ext uri="{BB962C8B-B14F-4D97-AF65-F5344CB8AC3E}">
        <p14:creationId xmlns:p14="http://schemas.microsoft.com/office/powerpoint/2010/main" val="3108310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9425" y="293688"/>
            <a:ext cx="8642350" cy="1219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79425" y="1636713"/>
            <a:ext cx="4243388"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79425" y="2319338"/>
            <a:ext cx="4243388"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76800" y="1636713"/>
            <a:ext cx="4244975"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76800" y="2319338"/>
            <a:ext cx="4244975"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8E3797C3-9745-4F36-8CB8-1BD400AAF88D}" type="slidenum">
              <a:rPr lang="en-US"/>
              <a:pPr>
                <a:defRPr/>
              </a:pPr>
              <a:t>‹#›</a:t>
            </a:fld>
            <a:endParaRPr lang="en-US"/>
          </a:p>
        </p:txBody>
      </p:sp>
    </p:spTree>
    <p:extLst>
      <p:ext uri="{BB962C8B-B14F-4D97-AF65-F5344CB8AC3E}">
        <p14:creationId xmlns:p14="http://schemas.microsoft.com/office/powerpoint/2010/main" val="1387699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63C41465-ACAF-4CEB-8918-9E1A11053FD1}" type="slidenum">
              <a:rPr lang="en-US"/>
              <a:pPr>
                <a:defRPr/>
              </a:pPr>
              <a:t>‹#›</a:t>
            </a:fld>
            <a:endParaRPr lang="en-US"/>
          </a:p>
        </p:txBody>
      </p:sp>
    </p:spTree>
    <p:extLst>
      <p:ext uri="{BB962C8B-B14F-4D97-AF65-F5344CB8AC3E}">
        <p14:creationId xmlns:p14="http://schemas.microsoft.com/office/powerpoint/2010/main" val="4180699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06EEDE7-E10E-4B51-A2B6-B6DC1592DEB2}" type="slidenum">
              <a:rPr lang="en-US"/>
              <a:pPr>
                <a:defRPr/>
              </a:pPr>
              <a:t>‹#›</a:t>
            </a:fld>
            <a:endParaRPr lang="en-US"/>
          </a:p>
        </p:txBody>
      </p:sp>
    </p:spTree>
    <p:extLst>
      <p:ext uri="{BB962C8B-B14F-4D97-AF65-F5344CB8AC3E}">
        <p14:creationId xmlns:p14="http://schemas.microsoft.com/office/powerpoint/2010/main" val="49311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425" y="290513"/>
            <a:ext cx="3159125" cy="12398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754438" y="290513"/>
            <a:ext cx="5367337" cy="6243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9425" y="1530350"/>
            <a:ext cx="3159125" cy="5003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5C1C1050-532E-48AF-A500-FDC4AFF4500C}" type="slidenum">
              <a:rPr lang="en-US"/>
              <a:pPr>
                <a:defRPr/>
              </a:pPr>
              <a:t>‹#›</a:t>
            </a:fld>
            <a:endParaRPr lang="en-US"/>
          </a:p>
        </p:txBody>
      </p:sp>
    </p:spTree>
    <p:extLst>
      <p:ext uri="{BB962C8B-B14F-4D97-AF65-F5344CB8AC3E}">
        <p14:creationId xmlns:p14="http://schemas.microsoft.com/office/powerpoint/2010/main" val="44820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1188" y="5121275"/>
            <a:ext cx="5761037" cy="6032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881188" y="654050"/>
            <a:ext cx="5761037" cy="4389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881188" y="5724525"/>
            <a:ext cx="5761037" cy="858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165CD948-BD34-41FC-99CD-52D1804CE6C1}" type="slidenum">
              <a:rPr lang="en-US"/>
              <a:pPr>
                <a:defRPr/>
              </a:pPr>
              <a:t>‹#›</a:t>
            </a:fld>
            <a:endParaRPr lang="en-US"/>
          </a:p>
        </p:txBody>
      </p:sp>
    </p:spTree>
    <p:extLst>
      <p:ext uri="{BB962C8B-B14F-4D97-AF65-F5344CB8AC3E}">
        <p14:creationId xmlns:p14="http://schemas.microsoft.com/office/powerpoint/2010/main" val="3156020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p:nvSpPr>
        <p:spPr bwMode="auto">
          <a:xfrm>
            <a:off x="0" y="3175"/>
            <a:ext cx="9601200" cy="908050"/>
          </a:xfrm>
          <a:prstGeom prst="rect">
            <a:avLst/>
          </a:prstGeom>
          <a:solidFill>
            <a:srgbClr val="0081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endParaRPr lang="en-US" altLang="en-US"/>
          </a:p>
        </p:txBody>
      </p:sp>
      <p:sp>
        <p:nvSpPr>
          <p:cNvPr id="1027" name="Rectangle 2"/>
          <p:cNvSpPr>
            <a:spLocks noGrp="1" noChangeArrowheads="1"/>
          </p:cNvSpPr>
          <p:nvPr>
            <p:ph type="title"/>
          </p:nvPr>
        </p:nvSpPr>
        <p:spPr bwMode="auto">
          <a:xfrm>
            <a:off x="663575" y="-133350"/>
            <a:ext cx="864076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479425" y="1287463"/>
            <a:ext cx="8397875" cy="524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7210425" y="6905625"/>
            <a:ext cx="2239963" cy="50800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pPr>
              <a:defRPr/>
            </a:pPr>
            <a:fld id="{EF78FC0E-B6AA-4048-920C-1BB36C97C2E4}" type="slidenum">
              <a:rPr lang="en-US"/>
              <a:pPr>
                <a:defRPr/>
              </a:pPr>
              <a:t>‹#›</a:t>
            </a:fld>
            <a:endParaRPr lang="en-US"/>
          </a:p>
        </p:txBody>
      </p:sp>
      <p:sp>
        <p:nvSpPr>
          <p:cNvPr id="2" name="Line 10"/>
          <p:cNvSpPr>
            <a:spLocks noChangeShapeType="1"/>
          </p:cNvSpPr>
          <p:nvPr/>
        </p:nvSpPr>
        <p:spPr bwMode="auto">
          <a:xfrm>
            <a:off x="0" y="1031875"/>
            <a:ext cx="96012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Line 11"/>
          <p:cNvSpPr>
            <a:spLocks noChangeShapeType="1"/>
          </p:cNvSpPr>
          <p:nvPr/>
        </p:nvSpPr>
        <p:spPr bwMode="auto">
          <a:xfrm>
            <a:off x="9525" y="6796088"/>
            <a:ext cx="9601200" cy="0"/>
          </a:xfrm>
          <a:prstGeom prst="line">
            <a:avLst/>
          </a:prstGeom>
          <a:noFill/>
          <a:ln w="25400">
            <a:solidFill>
              <a:srgbClr val="0081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Line 12"/>
          <p:cNvSpPr>
            <a:spLocks noChangeShapeType="1"/>
          </p:cNvSpPr>
          <p:nvPr/>
        </p:nvSpPr>
        <p:spPr bwMode="auto">
          <a:xfrm>
            <a:off x="8961438" y="6797675"/>
            <a:ext cx="0" cy="517525"/>
          </a:xfrm>
          <a:prstGeom prst="line">
            <a:avLst/>
          </a:prstGeom>
          <a:noFill/>
          <a:ln w="12700">
            <a:solidFill>
              <a:srgbClr val="0081CC"/>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371" r:id="rId1"/>
    <p:sldLayoutId id="2147484361" r:id="rId2"/>
    <p:sldLayoutId id="2147484362" r:id="rId3"/>
    <p:sldLayoutId id="2147484363" r:id="rId4"/>
    <p:sldLayoutId id="2147484364" r:id="rId5"/>
    <p:sldLayoutId id="2147484365" r:id="rId6"/>
    <p:sldLayoutId id="2147484366" r:id="rId7"/>
    <p:sldLayoutId id="2147484367" r:id="rId8"/>
    <p:sldLayoutId id="2147484368" r:id="rId9"/>
    <p:sldLayoutId id="2147484369" r:id="rId10"/>
    <p:sldLayoutId id="2147484370" r:id="rId11"/>
  </p:sldLayoutIdLst>
  <p:hf hdr="0" ftr="0" dt="0"/>
  <p:txStyles>
    <p:titleStyle>
      <a:lvl1pPr algn="l" defTabSz="966788" rtl="0" eaLnBrk="1" fontAlgn="base" hangingPunct="1">
        <a:spcBef>
          <a:spcPct val="0"/>
        </a:spcBef>
        <a:spcAft>
          <a:spcPct val="0"/>
        </a:spcAft>
        <a:defRPr sz="2400" b="1">
          <a:solidFill>
            <a:schemeClr val="bg1"/>
          </a:solidFill>
          <a:latin typeface="+mj-lt"/>
          <a:ea typeface="ＭＳ Ｐゴシック" charset="0"/>
          <a:cs typeface="+mj-cs"/>
        </a:defRPr>
      </a:lvl1pPr>
      <a:lvl2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2pPr>
      <a:lvl3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3pPr>
      <a:lvl4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4pPr>
      <a:lvl5pPr algn="l" defTabSz="966788" rtl="0" eaLnBrk="1" fontAlgn="base" hangingPunct="1">
        <a:spcBef>
          <a:spcPct val="0"/>
        </a:spcBef>
        <a:spcAft>
          <a:spcPct val="0"/>
        </a:spcAft>
        <a:defRPr sz="2400" b="1">
          <a:solidFill>
            <a:schemeClr val="bg1"/>
          </a:solidFill>
          <a:latin typeface="Arial" charset="0"/>
          <a:ea typeface="ＭＳ Ｐゴシック" charset="0"/>
          <a:cs typeface="Arial" charset="0"/>
        </a:defRPr>
      </a:lvl5pPr>
      <a:lvl6pPr marL="457200" algn="l" defTabSz="966788" rtl="0" eaLnBrk="1" fontAlgn="base" hangingPunct="1">
        <a:spcBef>
          <a:spcPct val="0"/>
        </a:spcBef>
        <a:spcAft>
          <a:spcPct val="0"/>
        </a:spcAft>
        <a:defRPr sz="2400" b="1">
          <a:solidFill>
            <a:schemeClr val="bg1"/>
          </a:solidFill>
          <a:latin typeface="Arial" charset="0"/>
          <a:cs typeface="Arial" charset="0"/>
        </a:defRPr>
      </a:lvl6pPr>
      <a:lvl7pPr marL="914400" algn="l" defTabSz="966788" rtl="0" eaLnBrk="1" fontAlgn="base" hangingPunct="1">
        <a:spcBef>
          <a:spcPct val="0"/>
        </a:spcBef>
        <a:spcAft>
          <a:spcPct val="0"/>
        </a:spcAft>
        <a:defRPr sz="2400" b="1">
          <a:solidFill>
            <a:schemeClr val="bg1"/>
          </a:solidFill>
          <a:latin typeface="Arial" charset="0"/>
          <a:cs typeface="Arial" charset="0"/>
        </a:defRPr>
      </a:lvl7pPr>
      <a:lvl8pPr marL="1371600" algn="l" defTabSz="966788" rtl="0" eaLnBrk="1" fontAlgn="base" hangingPunct="1">
        <a:spcBef>
          <a:spcPct val="0"/>
        </a:spcBef>
        <a:spcAft>
          <a:spcPct val="0"/>
        </a:spcAft>
        <a:defRPr sz="2400" b="1">
          <a:solidFill>
            <a:schemeClr val="bg1"/>
          </a:solidFill>
          <a:latin typeface="Arial" charset="0"/>
          <a:cs typeface="Arial" charset="0"/>
        </a:defRPr>
      </a:lvl8pPr>
      <a:lvl9pPr marL="1828800" algn="l" defTabSz="966788" rtl="0" eaLnBrk="1" fontAlgn="base" hangingPunct="1">
        <a:spcBef>
          <a:spcPct val="0"/>
        </a:spcBef>
        <a:spcAft>
          <a:spcPct val="0"/>
        </a:spcAft>
        <a:defRPr sz="2400" b="1">
          <a:solidFill>
            <a:schemeClr val="bg1"/>
          </a:solidFill>
          <a:latin typeface="Arial" charset="0"/>
          <a:cs typeface="Arial" charset="0"/>
        </a:defRPr>
      </a:lvl9pPr>
    </p:titleStyle>
    <p:bodyStyle>
      <a:lvl1pPr marL="184150" indent="-184150" algn="l" defTabSz="966788" rtl="0" eaLnBrk="1" fontAlgn="base" hangingPunct="1">
        <a:lnSpc>
          <a:spcPts val="2600"/>
        </a:lnSpc>
        <a:spcBef>
          <a:spcPts val="1263"/>
        </a:spcBef>
        <a:spcAft>
          <a:spcPct val="0"/>
        </a:spcAft>
        <a:buSzPct val="75000"/>
        <a:buFont typeface="Arial" pitchFamily="34" charset="0"/>
        <a:buChar char="●"/>
        <a:defRPr>
          <a:solidFill>
            <a:schemeClr val="tx1"/>
          </a:solidFill>
          <a:latin typeface="+mn-lt"/>
          <a:ea typeface="ＭＳ Ｐゴシック" charset="0"/>
          <a:cs typeface="+mn-cs"/>
        </a:defRPr>
      </a:lvl1pPr>
      <a:lvl2pPr marL="536575" indent="-231775" algn="l" defTabSz="966788" rtl="0" eaLnBrk="1" fontAlgn="base" hangingPunct="1">
        <a:lnSpc>
          <a:spcPts val="2600"/>
        </a:lnSpc>
        <a:spcBef>
          <a:spcPts val="1300"/>
        </a:spcBef>
        <a:spcAft>
          <a:spcPct val="0"/>
        </a:spcAft>
        <a:buChar char="–"/>
        <a:defRPr>
          <a:solidFill>
            <a:schemeClr val="tx1"/>
          </a:solidFill>
          <a:latin typeface="+mn-lt"/>
          <a:ea typeface="Arial" charset="0"/>
          <a:cs typeface="+mn-cs"/>
        </a:defRPr>
      </a:lvl2pPr>
      <a:lvl3pPr marL="827088" indent="-169863" algn="l" defTabSz="966788" rtl="0" eaLnBrk="1" fontAlgn="base" hangingPunct="1">
        <a:lnSpc>
          <a:spcPts val="2600"/>
        </a:lnSpc>
        <a:spcBef>
          <a:spcPts val="1300"/>
        </a:spcBef>
        <a:spcAft>
          <a:spcPct val="0"/>
        </a:spcAft>
        <a:buChar char="•"/>
        <a:defRPr>
          <a:solidFill>
            <a:schemeClr val="tx1"/>
          </a:solidFill>
          <a:latin typeface="+mn-lt"/>
          <a:ea typeface="Arial" charset="0"/>
          <a:cs typeface="+mn-cs"/>
        </a:defRPr>
      </a:lvl3pPr>
      <a:lvl4pPr marL="1189038" indent="-241300" algn="l" defTabSz="966788" rtl="0" eaLnBrk="1" fontAlgn="base" hangingPunct="1">
        <a:lnSpc>
          <a:spcPts val="2600"/>
        </a:lnSpc>
        <a:spcBef>
          <a:spcPts val="1300"/>
        </a:spcBef>
        <a:spcAft>
          <a:spcPct val="0"/>
        </a:spcAft>
        <a:buChar char="–"/>
        <a:defRPr>
          <a:solidFill>
            <a:schemeClr val="tx1"/>
          </a:solidFill>
          <a:latin typeface="+mn-lt"/>
          <a:ea typeface="Arial" charset="0"/>
          <a:cs typeface="+mn-cs"/>
        </a:defRPr>
      </a:lvl4pPr>
      <a:lvl5pPr marL="1552575" indent="-241300" algn="l" defTabSz="966788" rtl="0" eaLnBrk="1" fontAlgn="base" hangingPunct="1">
        <a:lnSpc>
          <a:spcPts val="2600"/>
        </a:lnSpc>
        <a:spcBef>
          <a:spcPts val="1300"/>
        </a:spcBef>
        <a:spcAft>
          <a:spcPct val="0"/>
        </a:spcAft>
        <a:buChar char="»"/>
        <a:defRPr>
          <a:solidFill>
            <a:schemeClr val="tx1"/>
          </a:solidFill>
          <a:latin typeface="+mn-lt"/>
          <a:ea typeface="Arial" charset="0"/>
          <a:cs typeface="+mn-cs"/>
        </a:defRPr>
      </a:lvl5pPr>
      <a:lvl6pPr marL="2009775" indent="-241300" algn="l" defTabSz="966788" rtl="0" eaLnBrk="1" fontAlgn="base" hangingPunct="1">
        <a:lnSpc>
          <a:spcPts val="2600"/>
        </a:lnSpc>
        <a:spcBef>
          <a:spcPts val="1300"/>
        </a:spcBef>
        <a:spcAft>
          <a:spcPct val="0"/>
        </a:spcAft>
        <a:buChar char="»"/>
        <a:defRPr>
          <a:solidFill>
            <a:schemeClr val="tx1"/>
          </a:solidFill>
          <a:latin typeface="+mn-lt"/>
          <a:cs typeface="+mn-cs"/>
        </a:defRPr>
      </a:lvl6pPr>
      <a:lvl7pPr marL="2466975" indent="-241300" algn="l" defTabSz="966788" rtl="0" eaLnBrk="1" fontAlgn="base" hangingPunct="1">
        <a:lnSpc>
          <a:spcPts val="2600"/>
        </a:lnSpc>
        <a:spcBef>
          <a:spcPts val="1300"/>
        </a:spcBef>
        <a:spcAft>
          <a:spcPct val="0"/>
        </a:spcAft>
        <a:buChar char="»"/>
        <a:defRPr>
          <a:solidFill>
            <a:schemeClr val="tx1"/>
          </a:solidFill>
          <a:latin typeface="+mn-lt"/>
          <a:cs typeface="+mn-cs"/>
        </a:defRPr>
      </a:lvl7pPr>
      <a:lvl8pPr marL="2924175" indent="-241300" algn="l" defTabSz="966788" rtl="0" eaLnBrk="1" fontAlgn="base" hangingPunct="1">
        <a:lnSpc>
          <a:spcPts val="2600"/>
        </a:lnSpc>
        <a:spcBef>
          <a:spcPts val="1300"/>
        </a:spcBef>
        <a:spcAft>
          <a:spcPct val="0"/>
        </a:spcAft>
        <a:buChar char="»"/>
        <a:defRPr>
          <a:solidFill>
            <a:schemeClr val="tx1"/>
          </a:solidFill>
          <a:latin typeface="+mn-lt"/>
          <a:cs typeface="+mn-cs"/>
        </a:defRPr>
      </a:lvl8pPr>
      <a:lvl9pPr marL="3381375" indent="-241300" algn="l" defTabSz="966788" rtl="0" eaLnBrk="1" fontAlgn="base" hangingPunct="1">
        <a:lnSpc>
          <a:spcPts val="2600"/>
        </a:lnSpc>
        <a:spcBef>
          <a:spcPts val="13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tatisticshowto.com/shrinkage-estimator/" TargetMode="External"/><Relationship Id="rId2"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hyperlink" Target="https://www.datasklr.com/extensions-of-ols-regression/regularization-and-shrinkage-ridge-lasso-and-elastic-net-regression#:~:text=Shrinkage%20means%20that%20the%20coefficients,(more%20about%20this%20later.)" TargetMode="External"/><Relationship Id="rId4" Type="http://schemas.openxmlformats.org/officeDocument/2006/relationships/hyperlink" Target="https://amzn.to/3iDiUKt"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statisticshowto.com/lasso-regression/" TargetMode="External"/><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hyperlink" Target="https://www.statisticshowto.com/lasso-regression/"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hyperlink" Target="https://www.statisticshowto.com/ridge-regression/" TargetMode="External"/><Relationship Id="rId2" Type="http://schemas.openxmlformats.org/officeDocument/2006/relationships/image" Target="../media/image130.png"/><Relationship Id="rId1" Type="http://schemas.openxmlformats.org/officeDocument/2006/relationships/slideLayout" Target="../slideLayouts/slideLayout2.xml"/><Relationship Id="rId4" Type="http://schemas.openxmlformats.org/officeDocument/2006/relationships/hyperlink" Target="http://www.m-hikari.com/ams/ams-2010/ams-9-12-2010/dorugadeAMS9-12-2010.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datasklr.com/extensions-of-ols-regression/regularization-and-shrinkage-ridge-lasso-and-elastic-net-regression#:~:text=Shrinkage%20means%20that%20the%20coefficients,(more%20about%20this%20later.)" TargetMode="External"/><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mzn.to/3iDiUKt" TargetMode="External"/><Relationship Id="rId2" Type="http://schemas.openxmlformats.org/officeDocument/2006/relationships/hyperlink" Target="https://www.statisticshowto.com/shrinkage-estimator/" TargetMode="External"/><Relationship Id="rId1" Type="http://schemas.openxmlformats.org/officeDocument/2006/relationships/slideLayout" Target="../slideLayouts/slideLayout2.xml"/><Relationship Id="rId4" Type="http://schemas.openxmlformats.org/officeDocument/2006/relationships/hyperlink" Target="https://www.datasklr.com/extensions-of-ols-regression/regularization-and-shrinkage-ridge-lasso-and-elastic-net-regression#:~:text=Shrinkage%20means%20that%20the%20coefficients,(more%20about%20this%20later.)"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amzn.to/3iDiUKt" TargetMode="External"/><Relationship Id="rId2" Type="http://schemas.openxmlformats.org/officeDocument/2006/relationships/hyperlink" Target="https://www.statisticshowto.com/shrinkage-estimator/" TargetMode="External"/><Relationship Id="rId1" Type="http://schemas.openxmlformats.org/officeDocument/2006/relationships/slideLayout" Target="../slideLayouts/slideLayout2.xml"/><Relationship Id="rId4" Type="http://schemas.openxmlformats.org/officeDocument/2006/relationships/hyperlink" Target="https://www.datasklr.com/extensions-of-ols-regression/regularization-and-shrinkage-ridge-lasso-and-elastic-net-regression#:~:text=Shrinkage%20means%20that%20the%20coefficients,(more%20about%20this%20later.)"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statisticshowto.com/shrinkage-estimator/" TargetMode="External"/><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hyperlink" Target="https://www.datasklr.com/extensions-of-ols-regression/regularization-and-shrinkage-ridge-lasso-and-elastic-net-regression#:~:text=Shrinkage%20means%20that%20the%20coefficients,(more%20about%20this%20later.)" TargetMode="External"/><Relationship Id="rId4" Type="http://schemas.openxmlformats.org/officeDocument/2006/relationships/hyperlink" Target="https://amzn.to/3iDiUK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Machine Learning Basics on Linear Factor Models</a:t>
            </a:r>
            <a:br>
              <a:rPr lang="en-US" dirty="0"/>
            </a:br>
            <a:br>
              <a:rPr lang="en-US" dirty="0"/>
            </a:br>
            <a:r>
              <a:rPr lang="en-US" dirty="0"/>
              <a:t>2. Setup and Linear Models</a:t>
            </a:r>
          </a:p>
        </p:txBody>
      </p:sp>
      <p:sp>
        <p:nvSpPr>
          <p:cNvPr id="3" name="Subtitle 2"/>
          <p:cNvSpPr>
            <a:spLocks noGrp="1"/>
          </p:cNvSpPr>
          <p:nvPr>
            <p:ph type="subTitle" idx="1"/>
          </p:nvPr>
        </p:nvSpPr>
        <p:spPr>
          <a:xfrm>
            <a:off x="646113" y="4470400"/>
            <a:ext cx="7841584" cy="2008188"/>
          </a:xfrm>
        </p:spPr>
        <p:txBody>
          <a:bodyPr/>
          <a:lstStyle/>
          <a:p>
            <a:r>
              <a:rPr lang="en-US" dirty="0"/>
              <a:t>This slide set is largely based on Gu, Kelly, and Xiu (2020) and its Internet Appendix. </a:t>
            </a:r>
          </a:p>
        </p:txBody>
      </p:sp>
    </p:spTree>
    <p:extLst>
      <p:ext uri="{BB962C8B-B14F-4D97-AF65-F5344CB8AC3E}">
        <p14:creationId xmlns:p14="http://schemas.microsoft.com/office/powerpoint/2010/main" val="3836579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6538" y="1085850"/>
                <a:ext cx="8922209" cy="5772149"/>
              </a:xfrm>
            </p:spPr>
            <p:txBody>
              <a:bodyPr>
                <a:normAutofit lnSpcReduction="10000"/>
              </a:bodyPr>
              <a:lstStyle/>
              <a:p>
                <a:pPr>
                  <a:lnSpc>
                    <a:spcPct val="100000"/>
                  </a:lnSpc>
                  <a:spcBef>
                    <a:spcPts val="600"/>
                  </a:spcBef>
                </a:pPr>
                <a:r>
                  <a:rPr lang="en-US" sz="1700" b="1" dirty="0"/>
                  <a:t>Regularization works by biasing data towards particular values </a:t>
                </a:r>
                <a:r>
                  <a:rPr lang="en-US" sz="1700" dirty="0"/>
                  <a:t>(such as small values near zero). The bias is achieved by adding a </a:t>
                </a:r>
                <a:r>
                  <a:rPr lang="en-US" sz="1700" i="1" dirty="0"/>
                  <a:t>tuning parameter </a:t>
                </a:r>
                <a:r>
                  <a:rPr lang="en-US" sz="1700" dirty="0"/>
                  <a:t>to encourage those values: </a:t>
                </a:r>
              </a:p>
              <a:p>
                <a:pPr marL="0" indent="0">
                  <a:lnSpc>
                    <a:spcPct val="100000"/>
                  </a:lnSpc>
                  <a:spcBef>
                    <a:spcPts val="600"/>
                  </a:spcBef>
                  <a:buNone/>
                </a:pPr>
                <a:endParaRPr lang="en-US" sz="1700" dirty="0"/>
              </a:p>
              <a:p>
                <a:pPr lvl="1">
                  <a:lnSpc>
                    <a:spcPct val="100000"/>
                  </a:lnSpc>
                  <a:spcBef>
                    <a:spcPts val="600"/>
                  </a:spcBef>
                </a:pPr>
                <a14:m>
                  <m:oMath xmlns:m="http://schemas.openxmlformats.org/officeDocument/2006/math">
                    <m:sSub>
                      <m:sSubPr>
                        <m:ctrlPr>
                          <a:rPr lang="en-US" sz="1400" b="1" i="1" dirty="0" smtClean="0">
                            <a:latin typeface="Cambria Math" panose="02040503050406030204" pitchFamily="18" charset="0"/>
                          </a:rPr>
                        </m:ctrlPr>
                      </m:sSubPr>
                      <m:e>
                        <m:r>
                          <a:rPr lang="en-US" sz="1400" b="1" i="1" dirty="0" smtClean="0">
                            <a:latin typeface="Cambria Math" panose="02040503050406030204" pitchFamily="18" charset="0"/>
                          </a:rPr>
                          <m:t>𝒍</m:t>
                        </m:r>
                      </m:e>
                      <m:sub>
                        <m:r>
                          <a:rPr lang="en-US" sz="1400" b="1" i="1" dirty="0" smtClean="0">
                            <a:latin typeface="Cambria Math" panose="02040503050406030204" pitchFamily="18" charset="0"/>
                          </a:rPr>
                          <m:t>𝟏</m:t>
                        </m:r>
                      </m:sub>
                    </m:sSub>
                  </m:oMath>
                </a14:m>
                <a:r>
                  <a:rPr lang="en-US" sz="1400" b="1" dirty="0"/>
                  <a:t> regularization </a:t>
                </a:r>
                <a:r>
                  <a:rPr lang="en-US" sz="1400" dirty="0"/>
                  <a:t>adds an </a:t>
                </a:r>
                <a14:m>
                  <m:oMath xmlns:m="http://schemas.openxmlformats.org/officeDocument/2006/math">
                    <m:sSub>
                      <m:sSubPr>
                        <m:ctrlPr>
                          <a:rPr lang="en-US" sz="1400" b="1" i="1" dirty="0">
                            <a:latin typeface="Cambria Math" panose="02040503050406030204" pitchFamily="18" charset="0"/>
                          </a:rPr>
                        </m:ctrlPr>
                      </m:sSubPr>
                      <m:e>
                        <m:r>
                          <a:rPr lang="en-US" sz="1400" b="1" i="1" dirty="0">
                            <a:latin typeface="Cambria Math" panose="02040503050406030204" pitchFamily="18" charset="0"/>
                          </a:rPr>
                          <m:t>𝒍</m:t>
                        </m:r>
                      </m:e>
                      <m:sub>
                        <m:r>
                          <a:rPr lang="en-US" sz="1400" b="1" i="1" dirty="0">
                            <a:latin typeface="Cambria Math" panose="02040503050406030204" pitchFamily="18" charset="0"/>
                          </a:rPr>
                          <m:t>𝟏</m:t>
                        </m:r>
                      </m:sub>
                    </m:sSub>
                  </m:oMath>
                </a14:m>
                <a:r>
                  <a:rPr lang="en-US" sz="1400" b="1" dirty="0"/>
                  <a:t> penalty equal to the absolute value of the magnitude of coefficients</a:t>
                </a:r>
                <a:r>
                  <a:rPr lang="en-US" sz="1400" dirty="0"/>
                  <a:t>. In other words, it </a:t>
                </a:r>
                <a:r>
                  <a:rPr lang="en-US" sz="1400" b="1" dirty="0"/>
                  <a:t>limits the size of the coefficients</a:t>
                </a:r>
                <a:r>
                  <a:rPr lang="en-US" sz="1400" dirty="0"/>
                  <a:t>. </a:t>
                </a:r>
                <a14:m>
                  <m:oMath xmlns:m="http://schemas.openxmlformats.org/officeDocument/2006/math">
                    <m:sSub>
                      <m:sSubPr>
                        <m:ctrlPr>
                          <a:rPr lang="en-US" sz="1400" b="1" i="1" dirty="0">
                            <a:latin typeface="Cambria Math" panose="02040503050406030204" pitchFamily="18" charset="0"/>
                          </a:rPr>
                        </m:ctrlPr>
                      </m:sSubPr>
                      <m:e>
                        <m:r>
                          <a:rPr lang="en-US" sz="1400" b="1" i="1" dirty="0">
                            <a:latin typeface="Cambria Math" panose="02040503050406030204" pitchFamily="18" charset="0"/>
                          </a:rPr>
                          <m:t>𝒍</m:t>
                        </m:r>
                      </m:e>
                      <m:sub>
                        <m:r>
                          <a:rPr lang="en-US" sz="1400" b="1" i="1" dirty="0">
                            <a:latin typeface="Cambria Math" panose="02040503050406030204" pitchFamily="18" charset="0"/>
                          </a:rPr>
                          <m:t>𝟏</m:t>
                        </m:r>
                      </m:sub>
                    </m:sSub>
                  </m:oMath>
                </a14:m>
                <a:r>
                  <a:rPr lang="en-US" sz="1400" dirty="0"/>
                  <a:t> can yield sparse models (i.e. models with few coefficients) and it is used as a </a:t>
                </a:r>
                <a:r>
                  <a:rPr lang="en-US" sz="1400" b="1" dirty="0"/>
                  <a:t>variable selection method</a:t>
                </a:r>
                <a:r>
                  <a:rPr lang="en-US" sz="1400" dirty="0"/>
                  <a:t>. Some coefficients can become zero and eliminated from the model. </a:t>
                </a:r>
                <a:r>
                  <a:rPr lang="en-US" sz="1400" b="1" dirty="0"/>
                  <a:t>Lasso regression </a:t>
                </a:r>
                <a:r>
                  <a:rPr lang="en-US" sz="1400" dirty="0"/>
                  <a:t>uses this method</a:t>
                </a:r>
              </a:p>
              <a:p>
                <a:pPr marL="304800" lvl="1" indent="0">
                  <a:lnSpc>
                    <a:spcPct val="100000"/>
                  </a:lnSpc>
                  <a:spcBef>
                    <a:spcPts val="600"/>
                  </a:spcBef>
                  <a:buNone/>
                </a:pPr>
                <a14:m>
                  <m:oMathPara xmlns:m="http://schemas.openxmlformats.org/officeDocument/2006/math">
                    <m:oMathParaPr>
                      <m:jc m:val="centerGroup"/>
                    </m:oMathParaPr>
                    <m:oMath xmlns:m="http://schemas.openxmlformats.org/officeDocument/2006/math">
                      <m:r>
                        <a:rPr lang="en-US" sz="1500" i="1">
                          <a:latin typeface="Cambria Math" panose="02040503050406030204" pitchFamily="18" charset="0"/>
                          <a:ea typeface="Cambria Math" panose="02040503050406030204" pitchFamily="18" charset="0"/>
                        </a:rPr>
                        <m:t>𝜙</m:t>
                      </m:r>
                      <m:d>
                        <m:dPr>
                          <m:ctrlPr>
                            <a:rPr lang="en-US" sz="1500" i="1">
                              <a:latin typeface="Cambria Math" panose="02040503050406030204" pitchFamily="18" charset="0"/>
                              <a:ea typeface="Cambria Math" panose="02040503050406030204" pitchFamily="18" charset="0"/>
                            </a:rPr>
                          </m:ctrlPr>
                        </m:dPr>
                        <m:e>
                          <m:r>
                            <a:rPr lang="en-US" sz="1500" i="1">
                              <a:latin typeface="Cambria Math" panose="02040503050406030204" pitchFamily="18" charset="0"/>
                              <a:ea typeface="Cambria Math" panose="02040503050406030204" pitchFamily="18" charset="0"/>
                            </a:rPr>
                            <m:t>𝜃</m:t>
                          </m:r>
                          <m:r>
                            <a:rPr lang="en-US" sz="1500" i="1">
                              <a:latin typeface="Cambria Math" panose="02040503050406030204" pitchFamily="18" charset="0"/>
                              <a:ea typeface="Cambria Math" panose="02040503050406030204" pitchFamily="18" charset="0"/>
                            </a:rPr>
                            <m:t>;∙</m:t>
                          </m:r>
                        </m:e>
                      </m:d>
                      <m:r>
                        <a:rPr lang="en-US" sz="1500" i="1">
                          <a:latin typeface="Cambria Math" panose="02040503050406030204" pitchFamily="18" charset="0"/>
                          <a:ea typeface="Cambria Math" panose="02040503050406030204" pitchFamily="18" charset="0"/>
                        </a:rPr>
                        <m:t>=</m:t>
                      </m:r>
                      <m:r>
                        <a:rPr lang="en-US" sz="1500" i="1">
                          <a:latin typeface="Cambria Math" panose="02040503050406030204" pitchFamily="18" charset="0"/>
                          <a:ea typeface="Cambria Math" panose="02040503050406030204" pitchFamily="18" charset="0"/>
                        </a:rPr>
                        <m:t>𝜆</m:t>
                      </m:r>
                      <m:nary>
                        <m:naryPr>
                          <m:chr m:val="∑"/>
                          <m:ctrlPr>
                            <a:rPr lang="en-US" sz="1500" i="1">
                              <a:latin typeface="Cambria Math" panose="02040503050406030204" pitchFamily="18" charset="0"/>
                              <a:ea typeface="Cambria Math" panose="02040503050406030204" pitchFamily="18" charset="0"/>
                            </a:rPr>
                          </m:ctrlPr>
                        </m:naryPr>
                        <m:sub>
                          <m:r>
                            <m:rPr>
                              <m:brk m:alnAt="23"/>
                            </m:rPr>
                            <a:rPr lang="en-US" sz="1500" i="1">
                              <a:latin typeface="Cambria Math" panose="02040503050406030204" pitchFamily="18" charset="0"/>
                              <a:ea typeface="Cambria Math" panose="02040503050406030204" pitchFamily="18" charset="0"/>
                            </a:rPr>
                            <m:t>𝑗</m:t>
                          </m:r>
                          <m:r>
                            <a:rPr lang="en-US" sz="1500" i="1">
                              <a:latin typeface="Cambria Math" panose="02040503050406030204" pitchFamily="18" charset="0"/>
                              <a:ea typeface="Cambria Math" panose="02040503050406030204" pitchFamily="18" charset="0"/>
                            </a:rPr>
                            <m:t>=1</m:t>
                          </m:r>
                        </m:sub>
                        <m:sup>
                          <m:r>
                            <a:rPr lang="en-US" sz="1500" i="1">
                              <a:latin typeface="Cambria Math" panose="02040503050406030204" pitchFamily="18" charset="0"/>
                              <a:ea typeface="Cambria Math" panose="02040503050406030204" pitchFamily="18" charset="0"/>
                            </a:rPr>
                            <m:t>𝑃</m:t>
                          </m:r>
                        </m:sup>
                        <m:e>
                          <m:d>
                            <m:dPr>
                              <m:begChr m:val="|"/>
                              <m:endChr m:val="|"/>
                              <m:ctrlPr>
                                <a:rPr lang="en-US" sz="1500" i="1">
                                  <a:latin typeface="Cambria Math" panose="02040503050406030204" pitchFamily="18" charset="0"/>
                                  <a:ea typeface="Cambria Math" panose="02040503050406030204" pitchFamily="18" charset="0"/>
                                </a:rPr>
                              </m:ctrlPr>
                            </m:dPr>
                            <m:e>
                              <m:sSub>
                                <m:sSubPr>
                                  <m:ctrlPr>
                                    <a:rPr lang="en-US" sz="1500" i="1">
                                      <a:latin typeface="Cambria Math" panose="02040503050406030204" pitchFamily="18" charset="0"/>
                                      <a:ea typeface="Cambria Math" panose="02040503050406030204" pitchFamily="18" charset="0"/>
                                    </a:rPr>
                                  </m:ctrlPr>
                                </m:sSubPr>
                                <m:e>
                                  <m:r>
                                    <a:rPr lang="en-US" sz="1500" i="1">
                                      <a:latin typeface="Cambria Math" panose="02040503050406030204" pitchFamily="18" charset="0"/>
                                      <a:ea typeface="Cambria Math" panose="02040503050406030204" pitchFamily="18" charset="0"/>
                                    </a:rPr>
                                    <m:t>𝜃</m:t>
                                  </m:r>
                                </m:e>
                                <m:sub>
                                  <m:r>
                                    <a:rPr lang="en-US" sz="1500" i="1">
                                      <a:latin typeface="Cambria Math" panose="02040503050406030204" pitchFamily="18" charset="0"/>
                                      <a:ea typeface="Cambria Math" panose="02040503050406030204" pitchFamily="18" charset="0"/>
                                    </a:rPr>
                                    <m:t>𝑗</m:t>
                                  </m:r>
                                </m:sub>
                              </m:sSub>
                            </m:e>
                          </m:d>
                        </m:e>
                      </m:nary>
                    </m:oMath>
                  </m:oMathPara>
                </a14:m>
                <a:endParaRPr lang="en-US" sz="1500" dirty="0"/>
              </a:p>
              <a:p>
                <a:pPr lvl="1">
                  <a:lnSpc>
                    <a:spcPct val="100000"/>
                  </a:lnSpc>
                  <a:spcBef>
                    <a:spcPts val="600"/>
                  </a:spcBef>
                </a:pPr>
                <a14:m>
                  <m:oMath xmlns:m="http://schemas.openxmlformats.org/officeDocument/2006/math">
                    <m:sSub>
                      <m:sSubPr>
                        <m:ctrlPr>
                          <a:rPr lang="en-US" sz="1400" b="1" i="1" dirty="0">
                            <a:latin typeface="Cambria Math" panose="02040503050406030204" pitchFamily="18" charset="0"/>
                          </a:rPr>
                        </m:ctrlPr>
                      </m:sSubPr>
                      <m:e>
                        <m:r>
                          <a:rPr lang="en-US" sz="1400" b="1" i="1" dirty="0">
                            <a:latin typeface="Cambria Math" panose="02040503050406030204" pitchFamily="18" charset="0"/>
                          </a:rPr>
                          <m:t>𝒍</m:t>
                        </m:r>
                      </m:e>
                      <m:sub>
                        <m:r>
                          <a:rPr lang="en-US" sz="1400" b="1" i="1" dirty="0" smtClean="0">
                            <a:latin typeface="Cambria Math" panose="02040503050406030204" pitchFamily="18" charset="0"/>
                          </a:rPr>
                          <m:t>𝟐</m:t>
                        </m:r>
                      </m:sub>
                    </m:sSub>
                  </m:oMath>
                </a14:m>
                <a:r>
                  <a:rPr lang="en-US" sz="1400" b="1" dirty="0"/>
                  <a:t> regularization </a:t>
                </a:r>
                <a:r>
                  <a:rPr lang="en-US" sz="1400" dirty="0"/>
                  <a:t>adds an </a:t>
                </a:r>
                <a14:m>
                  <m:oMath xmlns:m="http://schemas.openxmlformats.org/officeDocument/2006/math">
                    <m:sSub>
                      <m:sSubPr>
                        <m:ctrlPr>
                          <a:rPr lang="en-US" sz="1400" b="1" i="1" dirty="0">
                            <a:latin typeface="Cambria Math" panose="02040503050406030204" pitchFamily="18" charset="0"/>
                          </a:rPr>
                        </m:ctrlPr>
                      </m:sSubPr>
                      <m:e>
                        <m:r>
                          <a:rPr lang="en-US" sz="1400" b="1" i="1" dirty="0">
                            <a:latin typeface="Cambria Math" panose="02040503050406030204" pitchFamily="18" charset="0"/>
                          </a:rPr>
                          <m:t>𝒍</m:t>
                        </m:r>
                      </m:e>
                      <m:sub>
                        <m:r>
                          <a:rPr lang="en-US" sz="1400" b="1" i="1" dirty="0">
                            <a:latin typeface="Cambria Math" panose="02040503050406030204" pitchFamily="18" charset="0"/>
                          </a:rPr>
                          <m:t>𝟐</m:t>
                        </m:r>
                      </m:sub>
                    </m:sSub>
                  </m:oMath>
                </a14:m>
                <a:r>
                  <a:rPr lang="en-US" sz="1400" b="1" dirty="0"/>
                  <a:t> penalty equal to the square of the magnitude of coefficients</a:t>
                </a:r>
                <a:r>
                  <a:rPr lang="en-US" sz="1400" dirty="0"/>
                  <a:t>. </a:t>
                </a:r>
                <a14:m>
                  <m:oMath xmlns:m="http://schemas.openxmlformats.org/officeDocument/2006/math">
                    <m:sSub>
                      <m:sSubPr>
                        <m:ctrlPr>
                          <a:rPr lang="en-US" sz="1400" b="1" i="1" dirty="0">
                            <a:latin typeface="Cambria Math" panose="02040503050406030204" pitchFamily="18" charset="0"/>
                          </a:rPr>
                        </m:ctrlPr>
                      </m:sSubPr>
                      <m:e>
                        <m:r>
                          <a:rPr lang="en-US" sz="1400" b="1" i="1" dirty="0">
                            <a:latin typeface="Cambria Math" panose="02040503050406030204" pitchFamily="18" charset="0"/>
                          </a:rPr>
                          <m:t>𝒍</m:t>
                        </m:r>
                      </m:e>
                      <m:sub>
                        <m:r>
                          <a:rPr lang="en-US" sz="1400" b="1" i="1" dirty="0">
                            <a:latin typeface="Cambria Math" panose="02040503050406030204" pitchFamily="18" charset="0"/>
                          </a:rPr>
                          <m:t>𝟐</m:t>
                        </m:r>
                      </m:sub>
                    </m:sSub>
                  </m:oMath>
                </a14:m>
                <a:r>
                  <a:rPr lang="en-US" sz="1400" dirty="0"/>
                  <a:t> will not yield sparse models and </a:t>
                </a:r>
                <a:r>
                  <a:rPr lang="en-US" sz="1400" b="1" dirty="0"/>
                  <a:t>all coefficients are shrunk </a:t>
                </a:r>
                <a:r>
                  <a:rPr lang="en-US" sz="1400" dirty="0"/>
                  <a:t>by the same factor (none are eliminated). </a:t>
                </a:r>
                <a14:m>
                  <m:oMath xmlns:m="http://schemas.openxmlformats.org/officeDocument/2006/math">
                    <m:sSub>
                      <m:sSubPr>
                        <m:ctrlPr>
                          <a:rPr lang="en-US" sz="1400" b="1" i="1" dirty="0">
                            <a:latin typeface="Cambria Math" panose="02040503050406030204" pitchFamily="18" charset="0"/>
                          </a:rPr>
                        </m:ctrlPr>
                      </m:sSubPr>
                      <m:e>
                        <m:r>
                          <a:rPr lang="en-US" sz="1400" b="1" i="1" dirty="0">
                            <a:latin typeface="Cambria Math" panose="02040503050406030204" pitchFamily="18" charset="0"/>
                          </a:rPr>
                          <m:t>𝒍</m:t>
                        </m:r>
                      </m:e>
                      <m:sub>
                        <m:r>
                          <a:rPr lang="en-US" sz="1400" b="1" i="1" dirty="0">
                            <a:latin typeface="Cambria Math" panose="02040503050406030204" pitchFamily="18" charset="0"/>
                          </a:rPr>
                          <m:t>𝟐</m:t>
                        </m:r>
                      </m:sub>
                    </m:sSub>
                  </m:oMath>
                </a14:m>
                <a:r>
                  <a:rPr lang="en-US" sz="1400" b="1" dirty="0"/>
                  <a:t> </a:t>
                </a:r>
                <a:r>
                  <a:rPr lang="en-US" sz="1400" dirty="0"/>
                  <a:t>parameter draws all coefficients to zero but does not impose exact zeros anywhere. Often knowns as </a:t>
                </a:r>
                <a:r>
                  <a:rPr lang="en-US" sz="1400" b="1" dirty="0"/>
                  <a:t>Ridge Regression</a:t>
                </a:r>
                <a:r>
                  <a:rPr lang="en-US" sz="1400" dirty="0"/>
                  <a:t>, a shrinkage method that helps prevent coefficients from becoming unduly large in magnitude: </a:t>
                </a:r>
              </a:p>
              <a:p>
                <a:pPr marL="304800" lvl="1" indent="0">
                  <a:lnSpc>
                    <a:spcPct val="100000"/>
                  </a:lnSpc>
                  <a:spcBef>
                    <a:spcPts val="600"/>
                  </a:spcBef>
                  <a:buNone/>
                </a:pPr>
                <a14:m>
                  <m:oMathPara xmlns:m="http://schemas.openxmlformats.org/officeDocument/2006/math">
                    <m:oMathParaPr>
                      <m:jc m:val="centerGroup"/>
                    </m:oMathParaPr>
                    <m:oMath xmlns:m="http://schemas.openxmlformats.org/officeDocument/2006/math">
                      <m:r>
                        <a:rPr lang="en-US" sz="1500" i="1">
                          <a:latin typeface="Cambria Math" panose="02040503050406030204" pitchFamily="18" charset="0"/>
                          <a:ea typeface="Cambria Math" panose="02040503050406030204" pitchFamily="18" charset="0"/>
                        </a:rPr>
                        <m:t>𝜙</m:t>
                      </m:r>
                      <m:d>
                        <m:dPr>
                          <m:ctrlPr>
                            <a:rPr lang="en-US" sz="1500" i="1">
                              <a:latin typeface="Cambria Math" panose="02040503050406030204" pitchFamily="18" charset="0"/>
                              <a:ea typeface="Cambria Math" panose="02040503050406030204" pitchFamily="18" charset="0"/>
                            </a:rPr>
                          </m:ctrlPr>
                        </m:dPr>
                        <m:e>
                          <m:r>
                            <a:rPr lang="en-US" sz="1500" i="1">
                              <a:latin typeface="Cambria Math" panose="02040503050406030204" pitchFamily="18" charset="0"/>
                              <a:ea typeface="Cambria Math" panose="02040503050406030204" pitchFamily="18" charset="0"/>
                            </a:rPr>
                            <m:t>𝜃</m:t>
                          </m:r>
                          <m:r>
                            <a:rPr lang="en-US" sz="1500" i="1">
                              <a:latin typeface="Cambria Math" panose="02040503050406030204" pitchFamily="18" charset="0"/>
                              <a:ea typeface="Cambria Math" panose="02040503050406030204" pitchFamily="18" charset="0"/>
                            </a:rPr>
                            <m:t>;∙</m:t>
                          </m:r>
                        </m:e>
                      </m:d>
                      <m:r>
                        <a:rPr lang="en-US" sz="1500" i="1">
                          <a:latin typeface="Cambria Math" panose="02040503050406030204" pitchFamily="18" charset="0"/>
                          <a:ea typeface="Cambria Math" panose="02040503050406030204" pitchFamily="18" charset="0"/>
                        </a:rPr>
                        <m:t>=</m:t>
                      </m:r>
                      <m:f>
                        <m:fPr>
                          <m:ctrlPr>
                            <a:rPr lang="en-US" sz="1500" i="1">
                              <a:latin typeface="Cambria Math" panose="02040503050406030204" pitchFamily="18" charset="0"/>
                              <a:ea typeface="Cambria Math" panose="02040503050406030204" pitchFamily="18" charset="0"/>
                            </a:rPr>
                          </m:ctrlPr>
                        </m:fPr>
                        <m:num>
                          <m:r>
                            <a:rPr lang="en-US" sz="1500" i="1">
                              <a:latin typeface="Cambria Math" panose="02040503050406030204" pitchFamily="18" charset="0"/>
                              <a:ea typeface="Cambria Math" panose="02040503050406030204" pitchFamily="18" charset="0"/>
                            </a:rPr>
                            <m:t>1</m:t>
                          </m:r>
                        </m:num>
                        <m:den>
                          <m:r>
                            <a:rPr lang="en-US" sz="1500" i="1">
                              <a:latin typeface="Cambria Math" panose="02040503050406030204" pitchFamily="18" charset="0"/>
                              <a:ea typeface="Cambria Math" panose="02040503050406030204" pitchFamily="18" charset="0"/>
                            </a:rPr>
                            <m:t>2</m:t>
                          </m:r>
                        </m:den>
                      </m:f>
                      <m:r>
                        <a:rPr lang="en-US" sz="1500" i="1">
                          <a:latin typeface="Cambria Math" panose="02040503050406030204" pitchFamily="18" charset="0"/>
                          <a:ea typeface="Cambria Math" panose="02040503050406030204" pitchFamily="18" charset="0"/>
                        </a:rPr>
                        <m:t>𝜆</m:t>
                      </m:r>
                      <m:nary>
                        <m:naryPr>
                          <m:chr m:val="∑"/>
                          <m:ctrlPr>
                            <a:rPr lang="en-US" sz="1500" i="1">
                              <a:latin typeface="Cambria Math" panose="02040503050406030204" pitchFamily="18" charset="0"/>
                              <a:ea typeface="Cambria Math" panose="02040503050406030204" pitchFamily="18" charset="0"/>
                            </a:rPr>
                          </m:ctrlPr>
                        </m:naryPr>
                        <m:sub>
                          <m:r>
                            <m:rPr>
                              <m:brk m:alnAt="23"/>
                            </m:rPr>
                            <a:rPr lang="en-US" sz="1500" i="1">
                              <a:latin typeface="Cambria Math" panose="02040503050406030204" pitchFamily="18" charset="0"/>
                              <a:ea typeface="Cambria Math" panose="02040503050406030204" pitchFamily="18" charset="0"/>
                            </a:rPr>
                            <m:t>𝑗</m:t>
                          </m:r>
                          <m:r>
                            <a:rPr lang="en-US" sz="1500" i="1">
                              <a:latin typeface="Cambria Math" panose="02040503050406030204" pitchFamily="18" charset="0"/>
                              <a:ea typeface="Cambria Math" panose="02040503050406030204" pitchFamily="18" charset="0"/>
                            </a:rPr>
                            <m:t>=1</m:t>
                          </m:r>
                        </m:sub>
                        <m:sup>
                          <m:r>
                            <a:rPr lang="en-US" sz="1500" i="1">
                              <a:latin typeface="Cambria Math" panose="02040503050406030204" pitchFamily="18" charset="0"/>
                              <a:ea typeface="Cambria Math" panose="02040503050406030204" pitchFamily="18" charset="0"/>
                            </a:rPr>
                            <m:t>𝑃</m:t>
                          </m:r>
                        </m:sup>
                        <m:e>
                          <m:sSubSup>
                            <m:sSubSupPr>
                              <m:ctrlPr>
                                <a:rPr lang="en-US" sz="1500" i="1">
                                  <a:latin typeface="Cambria Math" panose="02040503050406030204" pitchFamily="18" charset="0"/>
                                  <a:ea typeface="Cambria Math" panose="02040503050406030204" pitchFamily="18" charset="0"/>
                                </a:rPr>
                              </m:ctrlPr>
                            </m:sSubSupPr>
                            <m:e>
                              <m:r>
                                <a:rPr lang="en-US" sz="1500" i="1">
                                  <a:latin typeface="Cambria Math" panose="02040503050406030204" pitchFamily="18" charset="0"/>
                                  <a:ea typeface="Cambria Math" panose="02040503050406030204" pitchFamily="18" charset="0"/>
                                </a:rPr>
                                <m:t>𝜃</m:t>
                              </m:r>
                            </m:e>
                            <m:sub>
                              <m:r>
                                <a:rPr lang="en-US" sz="1500" i="1">
                                  <a:latin typeface="Cambria Math" panose="02040503050406030204" pitchFamily="18" charset="0"/>
                                  <a:ea typeface="Cambria Math" panose="02040503050406030204" pitchFamily="18" charset="0"/>
                                </a:rPr>
                                <m:t>𝑗</m:t>
                              </m:r>
                            </m:sub>
                            <m:sup>
                              <m:r>
                                <a:rPr lang="en-US" sz="1500" i="1">
                                  <a:latin typeface="Cambria Math" panose="02040503050406030204" pitchFamily="18" charset="0"/>
                                  <a:ea typeface="Cambria Math" panose="02040503050406030204" pitchFamily="18" charset="0"/>
                                </a:rPr>
                                <m:t>2</m:t>
                              </m:r>
                            </m:sup>
                          </m:sSubSup>
                        </m:e>
                      </m:nary>
                    </m:oMath>
                  </m:oMathPara>
                </a14:m>
                <a:endParaRPr lang="en-US" sz="1500" dirty="0"/>
              </a:p>
              <a:p>
                <a:pPr lvl="1">
                  <a:lnSpc>
                    <a:spcPct val="100000"/>
                  </a:lnSpc>
                  <a:spcBef>
                    <a:spcPts val="600"/>
                  </a:spcBef>
                </a:pPr>
                <a:r>
                  <a:rPr lang="en-US" sz="1400" b="1" dirty="0"/>
                  <a:t>Elastic nets </a:t>
                </a:r>
                <a:r>
                  <a:rPr lang="en-US" sz="1400" dirty="0"/>
                  <a:t>combine </a:t>
                </a:r>
                <a14:m>
                  <m:oMath xmlns:m="http://schemas.openxmlformats.org/officeDocument/2006/math">
                    <m:sSub>
                      <m:sSubPr>
                        <m:ctrlPr>
                          <a:rPr lang="en-US" sz="1400" b="1" i="1" dirty="0">
                            <a:latin typeface="Cambria Math" panose="02040503050406030204" pitchFamily="18" charset="0"/>
                          </a:rPr>
                        </m:ctrlPr>
                      </m:sSubPr>
                      <m:e>
                        <m:r>
                          <a:rPr lang="en-US" sz="1400" b="1" i="1" dirty="0">
                            <a:latin typeface="Cambria Math" panose="02040503050406030204" pitchFamily="18" charset="0"/>
                          </a:rPr>
                          <m:t>𝒍</m:t>
                        </m:r>
                      </m:e>
                      <m:sub>
                        <m:r>
                          <a:rPr lang="en-US" sz="1400" b="1" i="1" dirty="0">
                            <a:latin typeface="Cambria Math" panose="02040503050406030204" pitchFamily="18" charset="0"/>
                          </a:rPr>
                          <m:t>𝟏</m:t>
                        </m:r>
                      </m:sub>
                    </m:sSub>
                  </m:oMath>
                </a14:m>
                <a:r>
                  <a:rPr lang="en-US" sz="1400" dirty="0"/>
                  <a:t> &amp; </a:t>
                </a:r>
                <a14:m>
                  <m:oMath xmlns:m="http://schemas.openxmlformats.org/officeDocument/2006/math">
                    <m:sSub>
                      <m:sSubPr>
                        <m:ctrlPr>
                          <a:rPr lang="en-US" sz="1400" b="1" i="1" dirty="0">
                            <a:latin typeface="Cambria Math" panose="02040503050406030204" pitchFamily="18" charset="0"/>
                          </a:rPr>
                        </m:ctrlPr>
                      </m:sSubPr>
                      <m:e>
                        <m:r>
                          <a:rPr lang="en-US" sz="1400" b="1" i="1" dirty="0">
                            <a:latin typeface="Cambria Math" panose="02040503050406030204" pitchFamily="18" charset="0"/>
                          </a:rPr>
                          <m:t>𝒍</m:t>
                        </m:r>
                      </m:e>
                      <m:sub>
                        <m:r>
                          <a:rPr lang="en-US" sz="1400" b="1" i="1" dirty="0">
                            <a:latin typeface="Cambria Math" panose="02040503050406030204" pitchFamily="18" charset="0"/>
                          </a:rPr>
                          <m:t>𝟐</m:t>
                        </m:r>
                      </m:sub>
                    </m:sSub>
                  </m:oMath>
                </a14:m>
                <a:r>
                  <a:rPr lang="en-US" sz="1400" dirty="0"/>
                  <a:t> methods, but do add a </a:t>
                </a:r>
                <a:r>
                  <a:rPr lang="en-US" sz="1400" dirty="0" err="1"/>
                  <a:t>hyperparameter</a:t>
                </a:r>
                <a:r>
                  <a:rPr lang="en-US" sz="1400" dirty="0"/>
                  <a:t> (see Zou and Hastie). The “elastic net” penalty, takes the form</a:t>
                </a:r>
                <a:endParaRPr lang="en-US" sz="1600" dirty="0"/>
              </a:p>
              <a:p>
                <a:pPr marL="0" indent="0">
                  <a:lnSpc>
                    <a:spcPct val="100000"/>
                  </a:lnSpc>
                  <a:buNone/>
                </a:pPr>
                <a14:m>
                  <m:oMathPara xmlns:m="http://schemas.openxmlformats.org/officeDocument/2006/math">
                    <m:oMathParaPr>
                      <m:jc m:val="centerGroup"/>
                    </m:oMathParaPr>
                    <m:oMath xmlns:m="http://schemas.openxmlformats.org/officeDocument/2006/math">
                      <m:r>
                        <a:rPr lang="en-US" sz="1500" i="1">
                          <a:latin typeface="Cambria Math" panose="02040503050406030204" pitchFamily="18" charset="0"/>
                          <a:ea typeface="Cambria Math" panose="02040503050406030204" pitchFamily="18" charset="0"/>
                        </a:rPr>
                        <m:t>𝜙</m:t>
                      </m:r>
                      <m:d>
                        <m:dPr>
                          <m:ctrlPr>
                            <a:rPr lang="en-US" sz="1500" i="1">
                              <a:latin typeface="Cambria Math" panose="02040503050406030204" pitchFamily="18" charset="0"/>
                              <a:ea typeface="Cambria Math" panose="02040503050406030204" pitchFamily="18" charset="0"/>
                            </a:rPr>
                          </m:ctrlPr>
                        </m:dPr>
                        <m:e>
                          <m:r>
                            <a:rPr lang="en-US" sz="1500" i="1">
                              <a:latin typeface="Cambria Math" panose="02040503050406030204" pitchFamily="18" charset="0"/>
                              <a:ea typeface="Cambria Math" panose="02040503050406030204" pitchFamily="18" charset="0"/>
                            </a:rPr>
                            <m:t>𝜃</m:t>
                          </m:r>
                          <m:r>
                            <a:rPr lang="en-US" sz="1500" i="1">
                              <a:latin typeface="Cambria Math" panose="02040503050406030204" pitchFamily="18" charset="0"/>
                              <a:ea typeface="Cambria Math" panose="02040503050406030204" pitchFamily="18" charset="0"/>
                            </a:rPr>
                            <m:t>;</m:t>
                          </m:r>
                          <m:r>
                            <a:rPr lang="en-US" sz="1500" i="1" smtClean="0">
                              <a:latin typeface="Cambria Math" panose="02040503050406030204" pitchFamily="18" charset="0"/>
                              <a:ea typeface="Cambria Math" panose="02040503050406030204" pitchFamily="18" charset="0"/>
                            </a:rPr>
                            <m:t>𝜆</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𝜌</m:t>
                          </m:r>
                        </m:e>
                      </m:d>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𝜆</m:t>
                      </m:r>
                      <m:d>
                        <m:dPr>
                          <m:ctrlPr>
                            <a:rPr lang="en-US" sz="1500" b="0" i="1" smtClean="0">
                              <a:latin typeface="Cambria Math" panose="02040503050406030204" pitchFamily="18" charset="0"/>
                              <a:ea typeface="Cambria Math" panose="02040503050406030204" pitchFamily="18" charset="0"/>
                            </a:rPr>
                          </m:ctrlPr>
                        </m:dPr>
                        <m:e>
                          <m:r>
                            <a:rPr lang="en-US" sz="1500" b="0" i="1" smtClean="0">
                              <a:latin typeface="Cambria Math" panose="02040503050406030204" pitchFamily="18" charset="0"/>
                              <a:ea typeface="Cambria Math" panose="02040503050406030204" pitchFamily="18" charset="0"/>
                            </a:rPr>
                            <m:t>1−</m:t>
                          </m:r>
                          <m:r>
                            <a:rPr lang="en-US" sz="1500" b="0" i="1" smtClean="0">
                              <a:latin typeface="Cambria Math" panose="02040503050406030204" pitchFamily="18" charset="0"/>
                              <a:ea typeface="Cambria Math" panose="02040503050406030204" pitchFamily="18" charset="0"/>
                            </a:rPr>
                            <m:t>𝜌</m:t>
                          </m:r>
                        </m:e>
                      </m:d>
                      <m:nary>
                        <m:naryPr>
                          <m:chr m:val="∑"/>
                          <m:ctrlPr>
                            <a:rPr lang="en-US" sz="1500" b="0" i="1" smtClean="0">
                              <a:latin typeface="Cambria Math" panose="02040503050406030204" pitchFamily="18" charset="0"/>
                              <a:ea typeface="Cambria Math" panose="02040503050406030204" pitchFamily="18" charset="0"/>
                            </a:rPr>
                          </m:ctrlPr>
                        </m:naryPr>
                        <m:sub>
                          <m:r>
                            <m:rPr>
                              <m:brk m:alnAt="23"/>
                            </m:rPr>
                            <a:rPr lang="en-US" sz="1500" b="0" i="1" smtClean="0">
                              <a:latin typeface="Cambria Math" panose="02040503050406030204" pitchFamily="18" charset="0"/>
                              <a:ea typeface="Cambria Math" panose="02040503050406030204" pitchFamily="18" charset="0"/>
                            </a:rPr>
                            <m:t>𝑗</m:t>
                          </m:r>
                          <m:r>
                            <a:rPr lang="en-US" sz="1500" b="0" i="1" smtClean="0">
                              <a:latin typeface="Cambria Math" panose="02040503050406030204" pitchFamily="18" charset="0"/>
                              <a:ea typeface="Cambria Math" panose="02040503050406030204" pitchFamily="18" charset="0"/>
                            </a:rPr>
                            <m:t>=1</m:t>
                          </m:r>
                        </m:sub>
                        <m:sup>
                          <m:r>
                            <a:rPr lang="en-US" sz="1500" b="0" i="1" smtClean="0">
                              <a:latin typeface="Cambria Math" panose="02040503050406030204" pitchFamily="18" charset="0"/>
                              <a:ea typeface="Cambria Math" panose="02040503050406030204" pitchFamily="18" charset="0"/>
                            </a:rPr>
                            <m:t>𝑃</m:t>
                          </m:r>
                        </m:sup>
                        <m:e>
                          <m:d>
                            <m:dPr>
                              <m:begChr m:val="|"/>
                              <m:endChr m:val="|"/>
                              <m:ctrlPr>
                                <a:rPr lang="en-US" sz="1500" b="0" i="1" smtClean="0">
                                  <a:latin typeface="Cambria Math" panose="02040503050406030204" pitchFamily="18" charset="0"/>
                                  <a:ea typeface="Cambria Math" panose="02040503050406030204" pitchFamily="18" charset="0"/>
                                </a:rPr>
                              </m:ctrlPr>
                            </m:dPr>
                            <m:e>
                              <m:sSub>
                                <m:sSubPr>
                                  <m:ctrlPr>
                                    <a:rPr lang="en-US" sz="1500" b="0" i="1" smtClean="0">
                                      <a:latin typeface="Cambria Math" panose="02040503050406030204" pitchFamily="18" charset="0"/>
                                      <a:ea typeface="Cambria Math" panose="02040503050406030204" pitchFamily="18" charset="0"/>
                                    </a:rPr>
                                  </m:ctrlPr>
                                </m:sSubPr>
                                <m:e>
                                  <m:r>
                                    <a:rPr lang="en-US" sz="1500" b="0" i="1" smtClean="0">
                                      <a:latin typeface="Cambria Math" panose="02040503050406030204" pitchFamily="18" charset="0"/>
                                      <a:ea typeface="Cambria Math" panose="02040503050406030204" pitchFamily="18" charset="0"/>
                                    </a:rPr>
                                    <m:t>𝜃</m:t>
                                  </m:r>
                                </m:e>
                                <m:sub>
                                  <m:r>
                                    <a:rPr lang="en-US" sz="1500" b="0" i="1" smtClean="0">
                                      <a:latin typeface="Cambria Math" panose="02040503050406030204" pitchFamily="18" charset="0"/>
                                      <a:ea typeface="Cambria Math" panose="02040503050406030204" pitchFamily="18" charset="0"/>
                                    </a:rPr>
                                    <m:t>𝑗</m:t>
                                  </m:r>
                                </m:sub>
                              </m:sSub>
                            </m:e>
                          </m:d>
                        </m:e>
                      </m:nary>
                      <m:r>
                        <a:rPr lang="en-US" sz="1500" b="0" i="1" smtClean="0">
                          <a:latin typeface="Cambria Math" panose="02040503050406030204" pitchFamily="18" charset="0"/>
                          <a:ea typeface="Cambria Math" panose="02040503050406030204" pitchFamily="18" charset="0"/>
                        </a:rPr>
                        <m:t>+</m:t>
                      </m:r>
                      <m:f>
                        <m:fPr>
                          <m:ctrlPr>
                            <a:rPr lang="en-US" sz="1500" b="0" i="1" smtClean="0">
                              <a:latin typeface="Cambria Math" panose="02040503050406030204" pitchFamily="18" charset="0"/>
                              <a:ea typeface="Cambria Math" panose="02040503050406030204" pitchFamily="18" charset="0"/>
                            </a:rPr>
                          </m:ctrlPr>
                        </m:fPr>
                        <m:num>
                          <m:r>
                            <a:rPr lang="en-US" sz="1500" b="0" i="1" smtClean="0">
                              <a:latin typeface="Cambria Math" panose="02040503050406030204" pitchFamily="18" charset="0"/>
                              <a:ea typeface="Cambria Math" panose="02040503050406030204" pitchFamily="18" charset="0"/>
                            </a:rPr>
                            <m:t>1</m:t>
                          </m:r>
                        </m:num>
                        <m:den>
                          <m:r>
                            <a:rPr lang="en-US" sz="1500" b="0" i="1" smtClean="0">
                              <a:latin typeface="Cambria Math" panose="02040503050406030204" pitchFamily="18" charset="0"/>
                              <a:ea typeface="Cambria Math" panose="02040503050406030204" pitchFamily="18" charset="0"/>
                            </a:rPr>
                            <m:t>2</m:t>
                          </m:r>
                        </m:den>
                      </m:f>
                      <m:r>
                        <a:rPr lang="en-US" sz="1500" b="0" i="1" smtClean="0">
                          <a:latin typeface="Cambria Math" panose="02040503050406030204" pitchFamily="18" charset="0"/>
                          <a:ea typeface="Cambria Math" panose="02040503050406030204" pitchFamily="18" charset="0"/>
                        </a:rPr>
                        <m:t>𝜆𝜌</m:t>
                      </m:r>
                      <m:nary>
                        <m:naryPr>
                          <m:chr m:val="∑"/>
                          <m:ctrlPr>
                            <a:rPr lang="en-US" sz="1500" b="0" i="1" smtClean="0">
                              <a:latin typeface="Cambria Math" panose="02040503050406030204" pitchFamily="18" charset="0"/>
                              <a:ea typeface="Cambria Math" panose="02040503050406030204" pitchFamily="18" charset="0"/>
                            </a:rPr>
                          </m:ctrlPr>
                        </m:naryPr>
                        <m:sub>
                          <m:r>
                            <m:rPr>
                              <m:brk m:alnAt="23"/>
                            </m:rPr>
                            <a:rPr lang="en-US" sz="1500" b="0" i="1" smtClean="0">
                              <a:latin typeface="Cambria Math" panose="02040503050406030204" pitchFamily="18" charset="0"/>
                              <a:ea typeface="Cambria Math" panose="02040503050406030204" pitchFamily="18" charset="0"/>
                            </a:rPr>
                            <m:t>𝑗</m:t>
                          </m:r>
                          <m:r>
                            <a:rPr lang="en-US" sz="1500" b="0" i="1" smtClean="0">
                              <a:latin typeface="Cambria Math" panose="02040503050406030204" pitchFamily="18" charset="0"/>
                              <a:ea typeface="Cambria Math" panose="02040503050406030204" pitchFamily="18" charset="0"/>
                            </a:rPr>
                            <m:t>=1</m:t>
                          </m:r>
                        </m:sub>
                        <m:sup>
                          <m:r>
                            <a:rPr lang="en-US" sz="1500" b="0" i="1" smtClean="0">
                              <a:latin typeface="Cambria Math" panose="02040503050406030204" pitchFamily="18" charset="0"/>
                              <a:ea typeface="Cambria Math" panose="02040503050406030204" pitchFamily="18" charset="0"/>
                            </a:rPr>
                            <m:t>𝑃</m:t>
                          </m:r>
                        </m:sup>
                        <m:e>
                          <m:sSubSup>
                            <m:sSubSupPr>
                              <m:ctrlPr>
                                <a:rPr lang="en-US" sz="1500" b="0" i="1" smtClean="0">
                                  <a:latin typeface="Cambria Math" panose="02040503050406030204" pitchFamily="18" charset="0"/>
                                  <a:ea typeface="Cambria Math" panose="02040503050406030204" pitchFamily="18" charset="0"/>
                                </a:rPr>
                              </m:ctrlPr>
                            </m:sSubSupPr>
                            <m:e>
                              <m:r>
                                <a:rPr lang="en-US" sz="1500" b="0" i="1" smtClean="0">
                                  <a:latin typeface="Cambria Math" panose="02040503050406030204" pitchFamily="18" charset="0"/>
                                  <a:ea typeface="Cambria Math" panose="02040503050406030204" pitchFamily="18" charset="0"/>
                                </a:rPr>
                                <m:t>𝜃</m:t>
                              </m:r>
                            </m:e>
                            <m:sub>
                              <m:r>
                                <a:rPr lang="en-US" sz="1500" b="0" i="1" smtClean="0">
                                  <a:latin typeface="Cambria Math" panose="02040503050406030204" pitchFamily="18" charset="0"/>
                                  <a:ea typeface="Cambria Math" panose="02040503050406030204" pitchFamily="18" charset="0"/>
                                </a:rPr>
                                <m:t>𝑗</m:t>
                              </m:r>
                            </m:sub>
                            <m:sup>
                              <m:r>
                                <a:rPr lang="en-US" sz="1500" b="0" i="1" smtClean="0">
                                  <a:latin typeface="Cambria Math" panose="02040503050406030204" pitchFamily="18" charset="0"/>
                                  <a:ea typeface="Cambria Math" panose="02040503050406030204" pitchFamily="18" charset="0"/>
                                </a:rPr>
                                <m:t>2</m:t>
                              </m:r>
                            </m:sup>
                          </m:sSubSup>
                        </m:e>
                      </m:nary>
                    </m:oMath>
                  </m:oMathPara>
                </a14:m>
                <a:endParaRPr lang="en-US" sz="1500" dirty="0"/>
              </a:p>
              <a:p>
                <a:pPr lvl="1">
                  <a:lnSpc>
                    <a:spcPct val="100000"/>
                  </a:lnSpc>
                </a:pPr>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6538" y="1085850"/>
                <a:ext cx="8922209" cy="5772149"/>
              </a:xfrm>
              <a:blipFill>
                <a:blip r:embed="rId2"/>
                <a:stretch>
                  <a:fillRect t="-739" r="-273"/>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Linear prediction with shrinkage / regularization</a:t>
            </a:r>
          </a:p>
        </p:txBody>
      </p:sp>
      <p:sp>
        <p:nvSpPr>
          <p:cNvPr id="4" name="TextBox 3"/>
          <p:cNvSpPr txBox="1"/>
          <p:nvPr/>
        </p:nvSpPr>
        <p:spPr>
          <a:xfrm>
            <a:off x="0" y="6765740"/>
            <a:ext cx="8991600" cy="586314"/>
          </a:xfrm>
          <a:prstGeom prst="rect">
            <a:avLst/>
          </a:prstGeom>
          <a:noFill/>
        </p:spPr>
        <p:txBody>
          <a:bodyPr wrap="square" rtlCol="0">
            <a:spAutoFit/>
          </a:bodyPr>
          <a:lstStyle/>
          <a:p>
            <a:pPr>
              <a:lnSpc>
                <a:spcPct val="107000"/>
              </a:lnSpc>
              <a:spcBef>
                <a:spcPts val="0"/>
              </a:spcBef>
              <a:spcAft>
                <a:spcPts val="0"/>
              </a:spcAft>
            </a:pPr>
            <a:r>
              <a:rPr lang="en-US" sz="1000" dirty="0">
                <a:ea typeface="Times New Roman" panose="02020603050405020304" pitchFamily="18" charset="0"/>
                <a:cs typeface="Times New Roman" panose="02020603050405020304" pitchFamily="18" charset="0"/>
              </a:rPr>
              <a:t>Efron B, Morris C. Data analysis using Stein’s estimator and its </a:t>
            </a:r>
            <a:r>
              <a:rPr lang="en-US" sz="1000" dirty="0" err="1">
                <a:ea typeface="Times New Roman" panose="02020603050405020304" pitchFamily="18" charset="0"/>
                <a:cs typeface="Times New Roman" panose="02020603050405020304" pitchFamily="18" charset="0"/>
              </a:rPr>
              <a:t>generalisation</a:t>
            </a:r>
            <a:r>
              <a:rPr lang="en-US" sz="1000" dirty="0">
                <a:ea typeface="Times New Roman" panose="02020603050405020304" pitchFamily="18" charset="0"/>
                <a:cs typeface="Times New Roman" panose="02020603050405020304" pitchFamily="18" charset="0"/>
              </a:rPr>
              <a:t>. J. Am. Stat. Assoc. 1975;70:311–319. </a:t>
            </a:r>
            <a:r>
              <a:rPr lang="en-CA" sz="1000" dirty="0">
                <a:ea typeface="Times New Roman" panose="02020603050405020304" pitchFamily="18" charset="0"/>
                <a:cs typeface="Times New Roman" panose="02020603050405020304" pitchFamily="18" charset="0"/>
                <a:hlinkClick r:id="rId3"/>
              </a:rPr>
              <a:t>https://www.statisticshowto.com/shrinkage-estimator/</a:t>
            </a:r>
            <a:r>
              <a:rPr lang="en-CA" sz="1000" dirty="0">
                <a:ea typeface="Times New Roman" panose="02020603050405020304" pitchFamily="18" charset="0"/>
                <a:cs typeface="Times New Roman" panose="02020603050405020304" pitchFamily="18" charset="0"/>
              </a:rPr>
              <a:t> </a:t>
            </a:r>
            <a:r>
              <a:rPr lang="en-CA" sz="1000" dirty="0">
                <a:latin typeface="+mj-lt"/>
                <a:ea typeface="Times New Roman" panose="02020603050405020304" pitchFamily="18" charset="0"/>
                <a:cs typeface="Times New Roman" panose="02020603050405020304" pitchFamily="18" charset="0"/>
              </a:rPr>
              <a:t>Bühlmann, P.; Van De Geer, S. (2011). “</a:t>
            </a:r>
            <a:r>
              <a:rPr lang="en-CA" sz="1000" u="sng" dirty="0">
                <a:latin typeface="+mj-lt"/>
                <a:ea typeface="Times New Roman" panose="02020603050405020304" pitchFamily="18" charset="0"/>
                <a:cs typeface="Times New Roman" panose="02020603050405020304" pitchFamily="18" charset="0"/>
                <a:hlinkClick r:id="rId4"/>
              </a:rPr>
              <a:t>Statistics for High-Dimensional Data</a:t>
            </a:r>
            <a:r>
              <a:rPr lang="en-CA" sz="1000" dirty="0">
                <a:latin typeface="+mj-lt"/>
                <a:ea typeface="Times New Roman" panose="02020603050405020304" pitchFamily="18" charset="0"/>
                <a:cs typeface="Times New Roman" panose="02020603050405020304" pitchFamily="18" charset="0"/>
              </a:rPr>
              <a:t>“. Springer Series in Statistics. https://www.statisticshowto.com/regularization/. </a:t>
            </a:r>
            <a:r>
              <a:rPr lang="en-CA" sz="1000" dirty="0">
                <a:latin typeface="+mj-lt"/>
                <a:ea typeface="Times New Roman" panose="02020603050405020304" pitchFamily="18" charset="0"/>
                <a:cs typeface="Times New Roman" panose="02020603050405020304" pitchFamily="18" charset="0"/>
                <a:hlinkClick r:id="rId5"/>
              </a:rPr>
              <a:t>Regularization and Shrinkage.</a:t>
            </a:r>
            <a:r>
              <a:rPr lang="en-CA" sz="1000" dirty="0">
                <a:latin typeface="+mj-lt"/>
                <a:ea typeface="Times New Roman" panose="02020603050405020304" pitchFamily="18" charset="0"/>
                <a:cs typeface="Times New Roman" panose="02020603050405020304" pitchFamily="18" charset="0"/>
              </a:rPr>
              <a:t> </a:t>
            </a:r>
            <a:endParaRPr lang="en-US" sz="1100" dirty="0">
              <a:latin typeface="+mj-lt"/>
              <a:ea typeface="DengXian"/>
              <a:cs typeface="Times New Roman" panose="02020603050405020304" pitchFamily="18" charset="0"/>
            </a:endParaRPr>
          </a:p>
        </p:txBody>
      </p:sp>
    </p:spTree>
    <p:extLst>
      <p:ext uri="{BB962C8B-B14F-4D97-AF65-F5344CB8AC3E}">
        <p14:creationId xmlns:p14="http://schemas.microsoft.com/office/powerpoint/2010/main" val="1143371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Lasso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2343" y="1240312"/>
                <a:ext cx="9001995" cy="5426047"/>
              </a:xfrm>
            </p:spPr>
            <p:txBody>
              <a:bodyPr/>
              <a:lstStyle/>
              <a:p>
                <a:pPr>
                  <a:lnSpc>
                    <a:spcPct val="100000"/>
                  </a:lnSpc>
                  <a:spcBef>
                    <a:spcPts val="0"/>
                  </a:spcBef>
                </a:pPr>
                <a:r>
                  <a:rPr lang="en-US" b="1" dirty="0"/>
                  <a:t>Lasso</a:t>
                </a:r>
                <a:r>
                  <a:rPr lang="en-US" dirty="0"/>
                  <a:t> is the abbreviation for “least absolute shrinkage and selection operator”</a:t>
                </a:r>
              </a:p>
              <a:p>
                <a:pPr marL="0" indent="0">
                  <a:lnSpc>
                    <a:spcPct val="100000"/>
                  </a:lnSpc>
                  <a:spcBef>
                    <a:spcPts val="0"/>
                  </a:spcBef>
                  <a:buNone/>
                </a:pPr>
                <a:endParaRPr lang="en-US" dirty="0"/>
              </a:p>
              <a:p>
                <a:pPr>
                  <a:lnSpc>
                    <a:spcPct val="100000"/>
                  </a:lnSpc>
                  <a:spcBef>
                    <a:spcPts val="0"/>
                  </a:spcBef>
                </a:pPr>
                <a:r>
                  <a:rPr lang="en-US" dirty="0"/>
                  <a:t>Given that lasso’s parameter penalization,</a:t>
                </a:r>
                <a:r>
                  <a:rPr lang="en-US" b="1" dirty="0"/>
                  <a:t> </a:t>
                </a:r>
                <a14:m>
                  <m:oMath xmlns:m="http://schemas.openxmlformats.org/officeDocument/2006/math">
                    <m:sSub>
                      <m:sSubPr>
                        <m:ctrlPr>
                          <a:rPr lang="en-US" b="1" i="1" dirty="0">
                            <a:latin typeface="Cambria Math" panose="02040503050406030204" pitchFamily="18" charset="0"/>
                          </a:rPr>
                        </m:ctrlPr>
                      </m:sSubPr>
                      <m:e>
                        <m:r>
                          <a:rPr lang="en-US" b="1" i="1" dirty="0">
                            <a:latin typeface="Cambria Math" panose="02040503050406030204" pitchFamily="18" charset="0"/>
                          </a:rPr>
                          <m:t>𝒍</m:t>
                        </m:r>
                      </m:e>
                      <m:sub>
                        <m:r>
                          <a:rPr lang="en-US" b="1" i="1" dirty="0">
                            <a:latin typeface="Cambria Math" panose="02040503050406030204" pitchFamily="18" charset="0"/>
                          </a:rPr>
                          <m:t>𝟏</m:t>
                        </m:r>
                      </m:sub>
                    </m:sSub>
                  </m:oMath>
                </a14:m>
                <a:r>
                  <a:rPr lang="en-US" b="1" dirty="0"/>
                  <a:t>, uses an absolute value, </a:t>
                </a:r>
                <a:r>
                  <a:rPr lang="en-US" dirty="0"/>
                  <a:t>it </a:t>
                </a:r>
                <a:r>
                  <a:rPr lang="en-US" b="1" dirty="0"/>
                  <a:t>sets coefficients </a:t>
                </a:r>
                <a:r>
                  <a:rPr lang="en-US" dirty="0"/>
                  <a:t>on a subset of covariates</a:t>
                </a:r>
                <a:r>
                  <a:rPr lang="en-US" b="1" dirty="0"/>
                  <a:t> to exactly zero</a:t>
                </a:r>
                <a:r>
                  <a:rPr lang="en-US" dirty="0"/>
                  <a:t>. In this sense, the lasso imposes sparsity on the specification and can thus be thought of as a </a:t>
                </a:r>
                <a:r>
                  <a:rPr lang="en-US" b="1" dirty="0"/>
                  <a:t>variable selection (parameter elimination) method</a:t>
                </a:r>
              </a:p>
              <a:p>
                <a:pPr>
                  <a:lnSpc>
                    <a:spcPct val="100000"/>
                  </a:lnSpc>
                  <a:spcBef>
                    <a:spcPts val="0"/>
                  </a:spcBef>
                </a:pPr>
                <a:endParaRPr lang="en-US" b="1" dirty="0"/>
              </a:p>
              <a:p>
                <a:pPr>
                  <a:lnSpc>
                    <a:spcPct val="100000"/>
                  </a:lnSpc>
                  <a:spcBef>
                    <a:spcPts val="0"/>
                  </a:spcBef>
                </a:pPr>
                <a:r>
                  <a:rPr lang="en-US" dirty="0"/>
                  <a:t>This particular type of regression is </a:t>
                </a:r>
                <a:r>
                  <a:rPr lang="en-US" b="1" dirty="0"/>
                  <a:t>well-suited for models showing high levels of multicollinearity</a:t>
                </a:r>
                <a:r>
                  <a:rPr lang="en-US" dirty="0"/>
                  <a:t> or when you want to </a:t>
                </a:r>
                <a:r>
                  <a:rPr lang="en-US" b="1" dirty="0"/>
                  <a:t>automate certain parts of model selection</a:t>
                </a:r>
                <a:r>
                  <a:rPr lang="en-US" dirty="0"/>
                  <a:t> (e.g., variable selection / parameter elimination)</a:t>
                </a:r>
              </a:p>
              <a:p>
                <a:pPr>
                  <a:lnSpc>
                    <a:spcPct val="100000"/>
                  </a:lnSpc>
                  <a:spcBef>
                    <a:spcPts val="0"/>
                  </a:spcBef>
                </a:pPr>
                <a:endParaRPr lang="en-US" dirty="0"/>
              </a:p>
              <a:p>
                <a:pPr>
                  <a:lnSpc>
                    <a:spcPct val="100000"/>
                  </a:lnSpc>
                  <a:spcBef>
                    <a:spcPts val="0"/>
                  </a:spcBef>
                </a:pPr>
                <a:r>
                  <a:rPr lang="en-US" dirty="0"/>
                  <a:t>A </a:t>
                </a:r>
                <a:r>
                  <a:rPr lang="en-US" b="1" dirty="0"/>
                  <a:t>tuning / complexity parameter </a:t>
                </a:r>
                <a14:m>
                  <m:oMath xmlns:m="http://schemas.openxmlformats.org/officeDocument/2006/math">
                    <m:r>
                      <a:rPr lang="en-US" b="1" i="1" dirty="0">
                        <a:latin typeface="Cambria Math" panose="02040503050406030204" pitchFamily="18" charset="0"/>
                      </a:rPr>
                      <m:t>𝝀</m:t>
                    </m:r>
                  </m:oMath>
                </a14:m>
                <a:r>
                  <a:rPr lang="en-US" b="1" dirty="0"/>
                  <a:t> </a:t>
                </a:r>
                <a:r>
                  <a:rPr lang="en-US" dirty="0"/>
                  <a:t>controls the strength of the </a:t>
                </a:r>
                <a14:m>
                  <m:oMath xmlns:m="http://schemas.openxmlformats.org/officeDocument/2006/math">
                    <m:sSub>
                      <m:sSubPr>
                        <m:ctrlPr>
                          <a:rPr lang="en-US" b="1" i="1" dirty="0">
                            <a:latin typeface="Cambria Math" panose="02040503050406030204" pitchFamily="18" charset="0"/>
                          </a:rPr>
                        </m:ctrlPr>
                      </m:sSubPr>
                      <m:e>
                        <m:r>
                          <a:rPr lang="en-US" b="1" i="1" dirty="0">
                            <a:latin typeface="Cambria Math" panose="02040503050406030204" pitchFamily="18" charset="0"/>
                          </a:rPr>
                          <m:t>𝒍</m:t>
                        </m:r>
                      </m:e>
                      <m:sub>
                        <m:r>
                          <a:rPr lang="en-US" b="1" i="1" dirty="0">
                            <a:latin typeface="Cambria Math" panose="02040503050406030204" pitchFamily="18" charset="0"/>
                          </a:rPr>
                          <m:t>𝟏</m:t>
                        </m:r>
                      </m:sub>
                    </m:sSub>
                  </m:oMath>
                </a14:m>
                <a:r>
                  <a:rPr lang="en-US" dirty="0"/>
                  <a:t> penalty. </a:t>
                </a:r>
                <a14:m>
                  <m:oMath xmlns:m="http://schemas.openxmlformats.org/officeDocument/2006/math">
                    <m:r>
                      <a:rPr lang="en-US" b="1" i="1" dirty="0">
                        <a:latin typeface="Cambria Math" panose="02040503050406030204" pitchFamily="18" charset="0"/>
                      </a:rPr>
                      <m:t>𝝀</m:t>
                    </m:r>
                  </m:oMath>
                </a14:m>
                <a:r>
                  <a:rPr lang="en-US" b="1" dirty="0"/>
                  <a:t> is basically the amount of shrinkage</a:t>
                </a:r>
                <a:r>
                  <a:rPr lang="en-US" dirty="0"/>
                  <a:t>:</a:t>
                </a:r>
              </a:p>
              <a:p>
                <a:pPr lvl="1">
                  <a:lnSpc>
                    <a:spcPct val="100000"/>
                  </a:lnSpc>
                  <a:spcBef>
                    <a:spcPts val="0"/>
                  </a:spcBef>
                </a:pPr>
                <a:r>
                  <a:rPr lang="en-US" sz="1600" dirty="0"/>
                  <a:t>When </a:t>
                </a:r>
                <a14:m>
                  <m:oMath xmlns:m="http://schemas.openxmlformats.org/officeDocument/2006/math">
                    <m:r>
                      <a:rPr lang="en-US" sz="1600" i="1">
                        <a:latin typeface="Cambria Math" panose="02040503050406030204" pitchFamily="18" charset="0"/>
                        <a:ea typeface="Cambria Math" panose="02040503050406030204" pitchFamily="18" charset="0"/>
                      </a:rPr>
                      <m:t>𝜆</m:t>
                    </m:r>
                    <m:r>
                      <a:rPr lang="en-US" sz="1600" i="1">
                        <a:latin typeface="Cambria Math" panose="02040503050406030204" pitchFamily="18" charset="0"/>
                        <a:ea typeface="Cambria Math" panose="02040503050406030204" pitchFamily="18" charset="0"/>
                      </a:rPr>
                      <m:t>=0</m:t>
                    </m:r>
                  </m:oMath>
                </a14:m>
                <a:r>
                  <a:rPr lang="en-US" sz="1600" dirty="0"/>
                  <a:t>, no parameters are eliminated. The estimate is equal to the one found with linear regression</a:t>
                </a:r>
              </a:p>
              <a:p>
                <a:pPr lvl="1">
                  <a:lnSpc>
                    <a:spcPct val="100000"/>
                  </a:lnSpc>
                  <a:spcBef>
                    <a:spcPts val="0"/>
                  </a:spcBef>
                </a:pPr>
                <a:r>
                  <a:rPr lang="en-US" sz="1600" dirty="0"/>
                  <a:t>As </a:t>
                </a:r>
                <a14:m>
                  <m:oMath xmlns:m="http://schemas.openxmlformats.org/officeDocument/2006/math">
                    <m:r>
                      <a:rPr lang="en-US" sz="1600" i="1">
                        <a:latin typeface="Cambria Math" panose="02040503050406030204" pitchFamily="18" charset="0"/>
                        <a:ea typeface="Cambria Math" panose="02040503050406030204" pitchFamily="18" charset="0"/>
                      </a:rPr>
                      <m:t>𝜆</m:t>
                    </m:r>
                  </m:oMath>
                </a14:m>
                <a:r>
                  <a:rPr lang="en-US" sz="1600" dirty="0"/>
                  <a:t> increases, more and more coefficients are set to zero and eliminated (theoretically, when </a:t>
                </a:r>
                <a14:m>
                  <m:oMath xmlns:m="http://schemas.openxmlformats.org/officeDocument/2006/math">
                    <m:r>
                      <a:rPr lang="en-US" sz="1600" i="1">
                        <a:latin typeface="Cambria Math" panose="02040503050406030204" pitchFamily="18" charset="0"/>
                        <a:ea typeface="Cambria Math" panose="02040503050406030204" pitchFamily="18" charset="0"/>
                      </a:rPr>
                      <m:t>𝜆</m:t>
                    </m:r>
                    <m:r>
                      <a:rPr lang="en-US" sz="1600" i="1">
                        <a:latin typeface="Cambria Math" panose="02040503050406030204" pitchFamily="18" charset="0"/>
                        <a:ea typeface="Cambria Math" panose="02040503050406030204" pitchFamily="18" charset="0"/>
                      </a:rPr>
                      <m:t>=∞</m:t>
                    </m:r>
                  </m:oMath>
                </a14:m>
                <a:r>
                  <a:rPr lang="en-US" sz="1600" dirty="0"/>
                  <a:t>, all coefficients are eliminated)</a:t>
                </a:r>
              </a:p>
              <a:p>
                <a:pPr lvl="1">
                  <a:lnSpc>
                    <a:spcPct val="100000"/>
                  </a:lnSpc>
                  <a:spcBef>
                    <a:spcPts val="0"/>
                  </a:spcBef>
                </a:pPr>
                <a:r>
                  <a:rPr lang="en-US" sz="1600" dirty="0"/>
                  <a:t>As </a:t>
                </a:r>
                <a14:m>
                  <m:oMath xmlns:m="http://schemas.openxmlformats.org/officeDocument/2006/math">
                    <m:r>
                      <a:rPr lang="en-US" sz="1600" i="1">
                        <a:latin typeface="Cambria Math" panose="02040503050406030204" pitchFamily="18" charset="0"/>
                        <a:ea typeface="Cambria Math" panose="02040503050406030204" pitchFamily="18" charset="0"/>
                      </a:rPr>
                      <m:t>𝜆</m:t>
                    </m:r>
                  </m:oMath>
                </a14:m>
                <a:r>
                  <a:rPr lang="en-US" sz="1600" dirty="0"/>
                  <a:t> decreases, the coefficient values change in a piecewise linear fashion. The slope only changes if coefficients leave or enter the set of active coefficients </a:t>
                </a:r>
              </a:p>
              <a:p>
                <a:pPr lvl="1">
                  <a:lnSpc>
                    <a:spcPct val="100000"/>
                  </a:lnSpc>
                  <a:spcBef>
                    <a:spcPts val="0"/>
                  </a:spcBef>
                </a:pPr>
                <a:r>
                  <a:rPr lang="en-US" sz="1600" dirty="0"/>
                  <a:t> As </a:t>
                </a:r>
                <a14:m>
                  <m:oMath xmlns:m="http://schemas.openxmlformats.org/officeDocument/2006/math">
                    <m:r>
                      <a:rPr lang="en-US" sz="1600" i="1">
                        <a:latin typeface="Cambria Math" panose="02040503050406030204" pitchFamily="18" charset="0"/>
                        <a:ea typeface="Cambria Math" panose="02040503050406030204" pitchFamily="18" charset="0"/>
                      </a:rPr>
                      <m:t>𝜆</m:t>
                    </m:r>
                  </m:oMath>
                </a14:m>
                <a:r>
                  <a:rPr lang="en-US" sz="1600" dirty="0"/>
                  <a:t> increases (decreases), bias (variance) increases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2343" y="1240312"/>
                <a:ext cx="9001995" cy="5426047"/>
              </a:xfrm>
              <a:blipFill>
                <a:blip r:embed="rId2"/>
                <a:stretch>
                  <a:fillRect l="-68" t="-561" r="-203" b="-337"/>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09365272-BA40-44CC-9448-31C16C70B020}" type="slidenum">
              <a:rPr lang="en-US" smtClean="0"/>
              <a:pPr>
                <a:defRPr/>
              </a:pPr>
              <a:t>11</a:t>
            </a:fld>
            <a:endParaRPr lang="en-US"/>
          </a:p>
        </p:txBody>
      </p:sp>
      <p:sp>
        <p:nvSpPr>
          <p:cNvPr id="6" name="TextBox 5"/>
          <p:cNvSpPr txBox="1"/>
          <p:nvPr/>
        </p:nvSpPr>
        <p:spPr>
          <a:xfrm>
            <a:off x="51619" y="6820821"/>
            <a:ext cx="8991600" cy="438133"/>
          </a:xfrm>
          <a:prstGeom prst="rect">
            <a:avLst/>
          </a:prstGeom>
          <a:noFill/>
        </p:spPr>
        <p:txBody>
          <a:bodyPr wrap="square" rtlCol="0">
            <a:spAutoFit/>
          </a:bodyPr>
          <a:lstStyle/>
          <a:p>
            <a:pPr>
              <a:lnSpc>
                <a:spcPct val="107000"/>
              </a:lnSpc>
              <a:spcBef>
                <a:spcPts val="0"/>
              </a:spcBef>
              <a:spcAft>
                <a:spcPts val="0"/>
              </a:spcAft>
            </a:pPr>
            <a:r>
              <a:rPr lang="en-US" sz="1000" dirty="0">
                <a:ea typeface="Times New Roman" panose="02020603050405020304" pitchFamily="18" charset="0"/>
                <a:cs typeface="Times New Roman" panose="02020603050405020304" pitchFamily="18" charset="0"/>
              </a:rPr>
              <a:t>Lasso Regression: </a:t>
            </a:r>
            <a:r>
              <a:rPr lang="en-US" sz="1000" dirty="0">
                <a:ea typeface="Times New Roman" panose="02020603050405020304" pitchFamily="18" charset="0"/>
                <a:cs typeface="Times New Roman" panose="02020603050405020304" pitchFamily="18" charset="0"/>
                <a:hlinkClick r:id="rId3"/>
              </a:rPr>
              <a:t>https://www.statisticshowto.com/lasso-regression/</a:t>
            </a:r>
            <a:endParaRPr lang="en-US" sz="1000" dirty="0">
              <a:ea typeface="Times New Roman" panose="02020603050405020304" pitchFamily="18" charset="0"/>
              <a:cs typeface="Times New Roman" panose="02020603050405020304" pitchFamily="18" charset="0"/>
            </a:endParaRPr>
          </a:p>
          <a:p>
            <a:pPr>
              <a:lnSpc>
                <a:spcPct val="107000"/>
              </a:lnSpc>
              <a:spcBef>
                <a:spcPts val="0"/>
              </a:spcBef>
              <a:spcAft>
                <a:spcPts val="0"/>
              </a:spcAft>
            </a:pPr>
            <a:r>
              <a:rPr lang="en-US" sz="1100" dirty="0">
                <a:latin typeface="+mj-lt"/>
                <a:ea typeface="DengXian"/>
                <a:cs typeface="Times New Roman" panose="02020603050405020304" pitchFamily="18" charset="0"/>
              </a:rPr>
              <a:t>https://statweb.stanford.edu/~jtaylo/courses/stats203/notes/penalized.pdf</a:t>
            </a:r>
          </a:p>
        </p:txBody>
      </p:sp>
    </p:spTree>
    <p:extLst>
      <p:ext uri="{BB962C8B-B14F-4D97-AF65-F5344CB8AC3E}">
        <p14:creationId xmlns:p14="http://schemas.microsoft.com/office/powerpoint/2010/main" val="303122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Lasso regression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spcBef>
                    <a:spcPts val="600"/>
                  </a:spcBef>
                </a:pPr>
                <a:r>
                  <a:rPr lang="en-US" dirty="0"/>
                  <a:t>The intercept term in the regression equation is not shrunken</a:t>
                </a:r>
              </a:p>
              <a:p>
                <a:pPr>
                  <a:spcBef>
                    <a:spcPts val="600"/>
                  </a:spcBef>
                </a:pPr>
                <a:r>
                  <a:rPr lang="en-US" dirty="0"/>
                  <a:t>The lasso solutions are not equivalent under scaling of the </a:t>
                </a:r>
                <a:r>
                  <a:rPr lang="en-US" dirty="0" err="1"/>
                  <a:t>regressors</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one normally standardizes the </a:t>
                </a:r>
                <a:r>
                  <a:rPr lang="en-US" dirty="0" err="1"/>
                  <a:t>regressors</a:t>
                </a:r>
                <a:r>
                  <a:rPr lang="en-US" dirty="0"/>
                  <a:t> before analysis</a:t>
                </a:r>
              </a:p>
              <a:p>
                <a:pPr>
                  <a:spcBef>
                    <a:spcPts val="600"/>
                  </a:spcBef>
                </a:pPr>
                <a:r>
                  <a:rPr lang="en-US" dirty="0"/>
                  <a:t>The solution cannot be given in closed form, but efficient algorithms exist to compute the entire path of solutions as </a:t>
                </a:r>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US" dirty="0"/>
                  <a:t> is varied</a:t>
                </a:r>
              </a:p>
              <a:p>
                <a:pPr lvl="1">
                  <a:spcBef>
                    <a:spcPts val="600"/>
                  </a:spcBef>
                </a:pPr>
                <a:r>
                  <a:rPr lang="en-US" sz="1600" dirty="0"/>
                  <a:t>The entire path for all </a:t>
                </a:r>
                <a14:m>
                  <m:oMath xmlns:m="http://schemas.openxmlformats.org/officeDocument/2006/math">
                    <m:r>
                      <a:rPr lang="en-US" sz="1600" i="1">
                        <a:latin typeface="Cambria Math" panose="02040503050406030204" pitchFamily="18" charset="0"/>
                        <a:ea typeface="Cambria Math" panose="02040503050406030204" pitchFamily="18" charset="0"/>
                      </a:rPr>
                      <m:t>𝜆</m:t>
                    </m:r>
                  </m:oMath>
                </a14:m>
                <a:r>
                  <a:rPr lang="en-US" sz="1600" dirty="0"/>
                  <a:t> values can be determined in a computationally efficient way using a similar algorithm as least angle regression (LAR)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09365272-BA40-44CC-9448-31C16C70B020}" type="slidenum">
              <a:rPr lang="en-US" smtClean="0"/>
              <a:pPr>
                <a:defRPr/>
              </a:pPr>
              <a:t>12</a:t>
            </a:fld>
            <a:endParaRPr lang="en-US"/>
          </a:p>
        </p:txBody>
      </p:sp>
      <p:pic>
        <p:nvPicPr>
          <p:cNvPr id="5" name="Picture 4"/>
          <p:cNvPicPr>
            <a:picLocks noChangeAspect="1"/>
          </p:cNvPicPr>
          <p:nvPr/>
        </p:nvPicPr>
        <p:blipFill rotWithShape="1">
          <a:blip r:embed="rId3"/>
          <a:srcRect t="9768"/>
          <a:stretch/>
        </p:blipFill>
        <p:spPr>
          <a:xfrm>
            <a:off x="5094462" y="4155394"/>
            <a:ext cx="2093410" cy="1872343"/>
          </a:xfrm>
          <a:prstGeom prst="rect">
            <a:avLst/>
          </a:prstGeom>
        </p:spPr>
      </p:pic>
      <p:pic>
        <p:nvPicPr>
          <p:cNvPr id="7" name="Picture 6"/>
          <p:cNvPicPr>
            <a:picLocks noChangeAspect="1"/>
          </p:cNvPicPr>
          <p:nvPr/>
        </p:nvPicPr>
        <p:blipFill rotWithShape="1">
          <a:blip r:embed="rId4"/>
          <a:srcRect t="4833"/>
          <a:stretch/>
        </p:blipFill>
        <p:spPr>
          <a:xfrm>
            <a:off x="1863303" y="4110586"/>
            <a:ext cx="1742935" cy="2320074"/>
          </a:xfrm>
          <a:prstGeom prst="rect">
            <a:avLst/>
          </a:prstGeom>
        </p:spPr>
      </p:pic>
      <p:sp>
        <p:nvSpPr>
          <p:cNvPr id="8" name="TextBox 7"/>
          <p:cNvSpPr txBox="1"/>
          <p:nvPr/>
        </p:nvSpPr>
        <p:spPr>
          <a:xfrm>
            <a:off x="0" y="6883372"/>
            <a:ext cx="8991600" cy="438133"/>
          </a:xfrm>
          <a:prstGeom prst="rect">
            <a:avLst/>
          </a:prstGeom>
          <a:noFill/>
        </p:spPr>
        <p:txBody>
          <a:bodyPr wrap="square" rtlCol="0">
            <a:spAutoFit/>
          </a:bodyPr>
          <a:lstStyle/>
          <a:p>
            <a:pPr>
              <a:lnSpc>
                <a:spcPct val="107000"/>
              </a:lnSpc>
              <a:spcBef>
                <a:spcPts val="0"/>
              </a:spcBef>
              <a:spcAft>
                <a:spcPts val="0"/>
              </a:spcAft>
            </a:pPr>
            <a:r>
              <a:rPr lang="en-US" sz="1000" dirty="0">
                <a:ea typeface="Times New Roman" panose="02020603050405020304" pitchFamily="18" charset="0"/>
                <a:cs typeface="Times New Roman" panose="02020603050405020304" pitchFamily="18" charset="0"/>
              </a:rPr>
              <a:t>Lasso Regression: </a:t>
            </a:r>
            <a:r>
              <a:rPr lang="en-US" sz="1000" dirty="0">
                <a:ea typeface="Times New Roman" panose="02020603050405020304" pitchFamily="18" charset="0"/>
                <a:cs typeface="Times New Roman" panose="02020603050405020304" pitchFamily="18" charset="0"/>
                <a:hlinkClick r:id="rId5"/>
              </a:rPr>
              <a:t>https://www.statisticshowto.com/lasso-regression/</a:t>
            </a:r>
            <a:endParaRPr lang="en-US" sz="1000" dirty="0">
              <a:ea typeface="Times New Roman" panose="02020603050405020304" pitchFamily="18" charset="0"/>
              <a:cs typeface="Times New Roman" panose="02020603050405020304" pitchFamily="18" charset="0"/>
            </a:endParaRPr>
          </a:p>
          <a:p>
            <a:pPr>
              <a:lnSpc>
                <a:spcPct val="107000"/>
              </a:lnSpc>
              <a:spcBef>
                <a:spcPts val="0"/>
              </a:spcBef>
              <a:spcAft>
                <a:spcPts val="0"/>
              </a:spcAft>
            </a:pPr>
            <a:r>
              <a:rPr lang="en-US" sz="1100" dirty="0">
                <a:latin typeface="+mj-lt"/>
                <a:ea typeface="DengXian"/>
                <a:cs typeface="Times New Roman" panose="02020603050405020304" pitchFamily="18" charset="0"/>
              </a:rPr>
              <a:t>https://statweb.stanford.edu/~jtaylo/courses/stats203/notes/penalized.pdf</a:t>
            </a:r>
          </a:p>
        </p:txBody>
      </p:sp>
    </p:spTree>
    <p:extLst>
      <p:ext uri="{BB962C8B-B14F-4D97-AF65-F5344CB8AC3E}">
        <p14:creationId xmlns:p14="http://schemas.microsoft.com/office/powerpoint/2010/main" val="2412897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Ridge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1225" y="1219740"/>
                <a:ext cx="9158749" cy="5246687"/>
              </a:xfrm>
            </p:spPr>
            <p:txBody>
              <a:bodyPr/>
              <a:lstStyle/>
              <a:p>
                <a:pPr>
                  <a:lnSpc>
                    <a:spcPct val="100000"/>
                  </a:lnSpc>
                  <a:spcBef>
                    <a:spcPts val="0"/>
                  </a:spcBef>
                </a:pPr>
                <a:r>
                  <a:rPr lang="en-US" dirty="0"/>
                  <a:t>Ridge regression is a way to create a parsimonious model when the number of predictor variables in a set exceeds the number of observations, or when a data set has multicollinearity (correlations between predictor variables)</a:t>
                </a:r>
              </a:p>
              <a:p>
                <a:pPr>
                  <a:lnSpc>
                    <a:spcPct val="100000"/>
                  </a:lnSpc>
                  <a:spcBef>
                    <a:spcPts val="0"/>
                  </a:spcBef>
                </a:pPr>
                <a:endParaRPr lang="en-US" dirty="0"/>
              </a:p>
              <a:p>
                <a:pPr>
                  <a:lnSpc>
                    <a:spcPct val="100000"/>
                  </a:lnSpc>
                  <a:spcBef>
                    <a:spcPts val="0"/>
                  </a:spcBef>
                </a:pPr>
                <a:r>
                  <a:rPr lang="en-US" dirty="0"/>
                  <a:t>The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𝑙</m:t>
                        </m:r>
                      </m:e>
                      <m:sub>
                        <m:r>
                          <a:rPr lang="en-US" b="0" i="1" dirty="0" smtClean="0">
                            <a:latin typeface="Cambria Math" panose="02040503050406030204" pitchFamily="18" charset="0"/>
                          </a:rPr>
                          <m:t>2</m:t>
                        </m:r>
                      </m:sub>
                    </m:sSub>
                  </m:oMath>
                </a14:m>
                <a:r>
                  <a:rPr lang="en-US" dirty="0"/>
                  <a:t> parameter penalization draws coefficients closer to zero, preventing them from becoming unduly large in magnitude. Unlike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𝑙</m:t>
                        </m:r>
                      </m:e>
                      <m:sub>
                        <m:r>
                          <a:rPr lang="en-US" b="0" i="1" dirty="0" smtClean="0">
                            <a:latin typeface="Cambria Math" panose="02040503050406030204" pitchFamily="18" charset="0"/>
                          </a:rPr>
                          <m:t>1</m:t>
                        </m:r>
                      </m:sub>
                    </m:sSub>
                  </m:oMath>
                </a14:m>
                <a:r>
                  <a:rPr lang="en-US" dirty="0"/>
                  <a:t> regularization,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𝑙</m:t>
                        </m:r>
                      </m:e>
                      <m:sub>
                        <m:r>
                          <a:rPr lang="en-US" b="0" i="1" dirty="0" smtClean="0">
                            <a:latin typeface="Cambria Math" panose="02040503050406030204" pitchFamily="18" charset="0"/>
                          </a:rPr>
                          <m:t>2</m:t>
                        </m:r>
                      </m:sub>
                    </m:sSub>
                  </m:oMath>
                </a14:m>
                <a:r>
                  <a:rPr lang="en-US" dirty="0"/>
                  <a:t> will not result in sparse models</a:t>
                </a:r>
              </a:p>
              <a:p>
                <a:pPr>
                  <a:lnSpc>
                    <a:spcPct val="100000"/>
                  </a:lnSpc>
                  <a:spcBef>
                    <a:spcPts val="0"/>
                  </a:spcBef>
                </a:pPr>
                <a:endParaRPr lang="en-US" dirty="0"/>
              </a:p>
              <a:p>
                <a:pPr>
                  <a:lnSpc>
                    <a:spcPct val="100000"/>
                  </a:lnSpc>
                  <a:spcBef>
                    <a:spcPts val="0"/>
                  </a:spcBef>
                </a:pPr>
                <a:r>
                  <a:rPr lang="en-US" dirty="0"/>
                  <a:t>Ridge regression works because it adds just enough bias to make estimates reasonably reliable approximations to true population values. The goal is similar to least squares estimates, to minimize residual sum of squares</a:t>
                </a:r>
              </a:p>
              <a:p>
                <a:pPr>
                  <a:lnSpc>
                    <a:spcPct val="100000"/>
                  </a:lnSpc>
                  <a:spcBef>
                    <a:spcPts val="0"/>
                  </a:spcBef>
                </a:pPr>
                <a:endParaRPr lang="en-US" dirty="0"/>
              </a:p>
              <a:p>
                <a:pPr>
                  <a:lnSpc>
                    <a:spcPct val="100000"/>
                  </a:lnSpc>
                  <a:spcBef>
                    <a:spcPts val="0"/>
                  </a:spcBef>
                </a:pPr>
                <a:r>
                  <a:rPr lang="en-US" dirty="0"/>
                  <a:t>A tuning / complexity parameter </a:t>
                </a:r>
                <a14:m>
                  <m:oMath xmlns:m="http://schemas.openxmlformats.org/officeDocument/2006/math">
                    <m:r>
                      <a:rPr lang="en-US" b="0" i="1" dirty="0" smtClean="0">
                        <a:latin typeface="Cambria Math" panose="02040503050406030204" pitchFamily="18" charset="0"/>
                      </a:rPr>
                      <m:t>𝜆</m:t>
                    </m:r>
                  </m:oMath>
                </a14:m>
                <a:r>
                  <a:rPr lang="en-US" dirty="0"/>
                  <a:t> controls the strength of the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𝑙</m:t>
                        </m:r>
                      </m:e>
                      <m:sub>
                        <m:r>
                          <a:rPr lang="en-US" b="0" i="1" dirty="0" smtClean="0">
                            <a:latin typeface="Cambria Math" panose="02040503050406030204" pitchFamily="18" charset="0"/>
                          </a:rPr>
                          <m:t>2</m:t>
                        </m:r>
                      </m:sub>
                    </m:sSub>
                  </m:oMath>
                </a14:m>
                <a:r>
                  <a:rPr lang="en-US" dirty="0"/>
                  <a:t> penalty, which is a value greater than or equal to zero </a:t>
                </a:r>
              </a:p>
              <a:p>
                <a:pPr lvl="1">
                  <a:lnSpc>
                    <a:spcPct val="100000"/>
                  </a:lnSpc>
                  <a:spcBef>
                    <a:spcPts val="0"/>
                  </a:spcBef>
                </a:pPr>
                <a:r>
                  <a:rPr lang="en-US" sz="1600" dirty="0"/>
                  <a:t>When </a:t>
                </a:r>
                <a14:m>
                  <m:oMath xmlns:m="http://schemas.openxmlformats.org/officeDocument/2006/math">
                    <m:r>
                      <a:rPr lang="en-US" sz="1600" b="0" i="1" smtClean="0">
                        <a:latin typeface="Cambria Math" panose="02040503050406030204" pitchFamily="18" charset="0"/>
                        <a:ea typeface="Cambria Math" panose="02040503050406030204" pitchFamily="18" charset="0"/>
                      </a:rPr>
                      <m:t>𝜆</m:t>
                    </m:r>
                    <m:r>
                      <a:rPr lang="en-US" sz="1600" b="0" i="1" smtClean="0">
                        <a:latin typeface="Cambria Math" panose="02040503050406030204" pitchFamily="18" charset="0"/>
                        <a:ea typeface="Cambria Math" panose="02040503050406030204" pitchFamily="18" charset="0"/>
                      </a:rPr>
                      <m:t>=0</m:t>
                    </m:r>
                  </m:oMath>
                </a14:m>
                <a:r>
                  <a:rPr lang="en-US" sz="1600" dirty="0"/>
                  <a:t>, ridge regression equals to least squares linear regression</a:t>
                </a:r>
              </a:p>
              <a:p>
                <a:pPr lvl="1">
                  <a:lnSpc>
                    <a:spcPct val="100000"/>
                  </a:lnSpc>
                  <a:spcBef>
                    <a:spcPts val="0"/>
                  </a:spcBef>
                </a:pPr>
                <a:r>
                  <a:rPr lang="en-US" sz="1600" dirty="0"/>
                  <a:t>If </a:t>
                </a:r>
                <a14:m>
                  <m:oMath xmlns:m="http://schemas.openxmlformats.org/officeDocument/2006/math">
                    <m:r>
                      <a:rPr lang="en-US" sz="1600" b="0" i="1" smtClean="0">
                        <a:latin typeface="Cambria Math" panose="02040503050406030204" pitchFamily="18" charset="0"/>
                        <a:ea typeface="Cambria Math" panose="02040503050406030204" pitchFamily="18" charset="0"/>
                      </a:rPr>
                      <m:t>𝜆</m:t>
                    </m:r>
                    <m:r>
                      <a:rPr lang="en-US" sz="1600" b="0" i="1" smtClean="0">
                        <a:latin typeface="Cambria Math" panose="02040503050406030204" pitchFamily="18" charset="0"/>
                        <a:ea typeface="Cambria Math" panose="02040503050406030204" pitchFamily="18" charset="0"/>
                      </a:rPr>
                      <m:t>=∞</m:t>
                    </m:r>
                  </m:oMath>
                </a14:m>
                <a:r>
                  <a:rPr lang="en-US" sz="1600" dirty="0"/>
                  <a:t>, the shrinkage penalty becomes very large and all coefficient estimates are shrunk to zero</a:t>
                </a:r>
              </a:p>
              <a:p>
                <a:pPr lvl="1">
                  <a:lnSpc>
                    <a:spcPct val="100000"/>
                  </a:lnSpc>
                  <a:spcBef>
                    <a:spcPts val="0"/>
                  </a:spcBef>
                </a:pPr>
                <a:r>
                  <a:rPr lang="en-US" sz="1600" dirty="0"/>
                  <a:t>The ideal penalty lies between </a:t>
                </a:r>
                <a14:m>
                  <m:oMath xmlns:m="http://schemas.openxmlformats.org/officeDocument/2006/math">
                    <m:r>
                      <a:rPr lang="en-US" sz="1600" b="0" i="1" smtClean="0">
                        <a:latin typeface="Cambria Math" panose="02040503050406030204" pitchFamily="18" charset="0"/>
                        <a:ea typeface="Cambria Math" panose="02040503050406030204" pitchFamily="18" charset="0"/>
                      </a:rPr>
                      <m:t>0</m:t>
                    </m:r>
                  </m:oMath>
                </a14:m>
                <a:r>
                  <a:rPr lang="en-US" sz="1600" dirty="0"/>
                  <a:t> and </a:t>
                </a:r>
                <a14:m>
                  <m:oMath xmlns:m="http://schemas.openxmlformats.org/officeDocument/2006/math">
                    <m:r>
                      <a:rPr lang="en-US" sz="1600" b="0" i="1" smtClean="0">
                        <a:latin typeface="Cambria Math" panose="02040503050406030204" pitchFamily="18" charset="0"/>
                        <a:ea typeface="Cambria Math" panose="02040503050406030204" pitchFamily="18" charset="0"/>
                      </a:rPr>
                      <m:t>∞</m:t>
                    </m:r>
                  </m:oMath>
                </a14:m>
                <a:r>
                  <a:rPr lang="en-US" sz="1600" dirty="0"/>
                  <a:t>, which is not a simple task but can be done using cross-validation. To find the tuning parameter, please see </a:t>
                </a:r>
                <a:r>
                  <a:rPr lang="en-US" sz="1600" dirty="0" err="1"/>
                  <a:t>Dorugade</a:t>
                </a:r>
                <a:r>
                  <a:rPr lang="en-US" sz="1600" dirty="0"/>
                  <a:t> and </a:t>
                </a:r>
                <a:r>
                  <a:rPr lang="en-US" sz="1600" dirty="0" err="1"/>
                  <a:t>Kashid’s</a:t>
                </a:r>
                <a:r>
                  <a:rPr lang="en-US" sz="1600" dirty="0"/>
                  <a:t> (2017) paper Alternative Method for Choosing Ridge Parameter for Regression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1225" y="1219740"/>
                <a:ext cx="9158749" cy="5246687"/>
              </a:xfrm>
              <a:blipFill>
                <a:blip r:embed="rId2"/>
                <a:stretch>
                  <a:fillRect t="-581" r="-532" b="-4413"/>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09365272-BA40-44CC-9448-31C16C70B020}" type="slidenum">
              <a:rPr lang="en-US" smtClean="0"/>
              <a:pPr>
                <a:defRPr/>
              </a:pPr>
              <a:t>13</a:t>
            </a:fld>
            <a:endParaRPr lang="en-US"/>
          </a:p>
        </p:txBody>
      </p:sp>
      <p:sp>
        <p:nvSpPr>
          <p:cNvPr id="6" name="TextBox 5"/>
          <p:cNvSpPr txBox="1"/>
          <p:nvPr/>
        </p:nvSpPr>
        <p:spPr>
          <a:xfrm>
            <a:off x="0" y="6771735"/>
            <a:ext cx="8991600" cy="574324"/>
          </a:xfrm>
          <a:prstGeom prst="rect">
            <a:avLst/>
          </a:prstGeom>
          <a:noFill/>
        </p:spPr>
        <p:txBody>
          <a:bodyPr wrap="square" rtlCol="0">
            <a:spAutoFit/>
          </a:bodyPr>
          <a:lstStyle/>
          <a:p>
            <a:pPr>
              <a:lnSpc>
                <a:spcPct val="107000"/>
              </a:lnSpc>
              <a:spcBef>
                <a:spcPts val="0"/>
              </a:spcBef>
              <a:spcAft>
                <a:spcPts val="0"/>
              </a:spcAft>
            </a:pPr>
            <a:r>
              <a:rPr lang="en-US" sz="1000" dirty="0">
                <a:ea typeface="Times New Roman" panose="02020603050405020304" pitchFamily="18" charset="0"/>
                <a:cs typeface="Times New Roman" panose="02020603050405020304" pitchFamily="18" charset="0"/>
              </a:rPr>
              <a:t>Ridge Regression: </a:t>
            </a:r>
            <a:r>
              <a:rPr lang="en-US" sz="1000" dirty="0">
                <a:ea typeface="Times New Roman" panose="02020603050405020304" pitchFamily="18" charset="0"/>
                <a:cs typeface="Times New Roman" panose="02020603050405020304" pitchFamily="18" charset="0"/>
                <a:hlinkClick r:id="rId3"/>
              </a:rPr>
              <a:t>https://www.statisticshowto.com/ridge-regression/</a:t>
            </a:r>
            <a:endParaRPr lang="en-US" sz="1000" dirty="0">
              <a:ea typeface="Times New Roman" panose="02020603050405020304" pitchFamily="18" charset="0"/>
              <a:cs typeface="Times New Roman" panose="02020603050405020304" pitchFamily="18" charset="0"/>
            </a:endParaRPr>
          </a:p>
          <a:p>
            <a:pPr>
              <a:lnSpc>
                <a:spcPct val="107000"/>
              </a:lnSpc>
              <a:spcBef>
                <a:spcPts val="0"/>
              </a:spcBef>
              <a:spcAft>
                <a:spcPts val="0"/>
              </a:spcAft>
            </a:pPr>
            <a:r>
              <a:rPr lang="en-CA" sz="1000" dirty="0" err="1"/>
              <a:t>Dorugade</a:t>
            </a:r>
            <a:r>
              <a:rPr lang="en-CA" sz="1000" dirty="0"/>
              <a:t> and D. N. </a:t>
            </a:r>
            <a:r>
              <a:rPr lang="en-CA" sz="1000" dirty="0" err="1"/>
              <a:t>Kashid</a:t>
            </a:r>
            <a:r>
              <a:rPr lang="en-CA" sz="1000" dirty="0"/>
              <a:t>. </a:t>
            </a:r>
            <a:r>
              <a:rPr lang="en-CA" sz="1000" dirty="0">
                <a:hlinkClick r:id="rId4"/>
              </a:rPr>
              <a:t>Alternative Method for Choosing Ridge Parameter for Regression</a:t>
            </a:r>
            <a:r>
              <a:rPr lang="en-CA" sz="1000" dirty="0"/>
              <a:t>. Applied Mathematical Sciences, Vol. 4, 2010, no. 9, 447 – 456. Retrieved July 29, 2017 from: http://www.m-hikari.com/ams/ams-2010/ams-9-12-2010/dorugadeAMS9-12-2010.pdf.</a:t>
            </a:r>
            <a:endParaRPr lang="en-US" sz="1000"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0589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 net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4859" y="1172497"/>
                <a:ext cx="8722442" cy="5361653"/>
              </a:xfrm>
            </p:spPr>
            <p:txBody>
              <a:bodyPr>
                <a:noAutofit/>
              </a:bodyPr>
              <a:lstStyle/>
              <a:p>
                <a:pPr>
                  <a:lnSpc>
                    <a:spcPct val="100000"/>
                  </a:lnSpc>
                </a:pPr>
                <a:r>
                  <a:rPr lang="en-US" sz="1600" dirty="0"/>
                  <a:t>The </a:t>
                </a:r>
                <a:r>
                  <a:rPr lang="en-US" sz="1600" b="1" dirty="0"/>
                  <a:t>elastic net involves two non-negative hyperparameters</a:t>
                </a:r>
                <a:r>
                  <a:rPr lang="en-US" sz="1600" dirty="0"/>
                  <a:t>, </a:t>
                </a:r>
                <a14:m>
                  <m:oMath xmlns:m="http://schemas.openxmlformats.org/officeDocument/2006/math">
                    <m:r>
                      <a:rPr lang="en-US" sz="1600" i="1">
                        <a:latin typeface="Cambria Math" panose="02040503050406030204" pitchFamily="18" charset="0"/>
                        <a:ea typeface="Cambria Math" panose="02040503050406030204" pitchFamily="18" charset="0"/>
                      </a:rPr>
                      <m:t>𝜆</m:t>
                    </m:r>
                  </m:oMath>
                </a14:m>
                <a:r>
                  <a:rPr lang="en-US" sz="1600" dirty="0"/>
                  <a:t> and </a:t>
                </a:r>
                <a14:m>
                  <m:oMath xmlns:m="http://schemas.openxmlformats.org/officeDocument/2006/math">
                    <m:r>
                      <a:rPr lang="en-US" sz="1600" i="1">
                        <a:latin typeface="Cambria Math" panose="02040503050406030204" pitchFamily="18" charset="0"/>
                        <a:ea typeface="Cambria Math" panose="02040503050406030204" pitchFamily="18" charset="0"/>
                      </a:rPr>
                      <m:t>𝜌</m:t>
                    </m:r>
                  </m:oMath>
                </a14:m>
                <a:r>
                  <a:rPr lang="en-US" sz="1600" dirty="0"/>
                  <a:t>, and includes two well-known </a:t>
                </a:r>
                <a:r>
                  <a:rPr lang="en-US" sz="1600" dirty="0" err="1"/>
                  <a:t>regularizers</a:t>
                </a:r>
                <a:r>
                  <a:rPr lang="en-US" sz="1600" dirty="0"/>
                  <a:t> as special cases</a:t>
                </a:r>
              </a:p>
              <a:p>
                <a:pPr lvl="1">
                  <a:lnSpc>
                    <a:spcPct val="100000"/>
                  </a:lnSpc>
                </a:pPr>
                <a14:m>
                  <m:oMath xmlns:m="http://schemas.openxmlformats.org/officeDocument/2006/math">
                    <m:r>
                      <a:rPr lang="en-US" sz="1600" i="1">
                        <a:latin typeface="Cambria Math" panose="02040503050406030204" pitchFamily="18" charset="0"/>
                        <a:ea typeface="Cambria Math" panose="02040503050406030204" pitchFamily="18" charset="0"/>
                      </a:rPr>
                      <m:t>𝜌</m:t>
                    </m:r>
                    <m:r>
                      <a:rPr lang="en-US" sz="1600" i="1">
                        <a:latin typeface="Cambria Math" panose="02040503050406030204" pitchFamily="18" charset="0"/>
                        <a:ea typeface="Cambria Math" panose="02040503050406030204" pitchFamily="18" charset="0"/>
                      </a:rPr>
                      <m:t>=0 ~</m:t>
                    </m:r>
                  </m:oMath>
                </a14:m>
                <a:r>
                  <a:rPr lang="en-US" sz="1600" dirty="0"/>
                  <a:t> variable selection method </a:t>
                </a:r>
              </a:p>
              <a:p>
                <a:pPr lvl="2">
                  <a:lnSpc>
                    <a:spcPct val="100000"/>
                  </a:lnSpc>
                </a:pPr>
                <a:r>
                  <a:rPr lang="en-US" sz="1600" dirty="0"/>
                  <a:t>This case corresponds to the lasso.</a:t>
                </a:r>
              </a:p>
              <a:p>
                <a:pPr lvl="1">
                  <a:lnSpc>
                    <a:spcPct val="100000"/>
                  </a:lnSpc>
                </a:pPr>
                <a14:m>
                  <m:oMath xmlns:m="http://schemas.openxmlformats.org/officeDocument/2006/math">
                    <m:r>
                      <a:rPr lang="en-US" sz="1600" i="1">
                        <a:latin typeface="Cambria Math" panose="02040503050406030204" pitchFamily="18" charset="0"/>
                        <a:ea typeface="Cambria Math" panose="02040503050406030204" pitchFamily="18" charset="0"/>
                      </a:rPr>
                      <m:t>𝜌</m:t>
                    </m:r>
                    <m:r>
                      <a:rPr lang="en-US" sz="1600" i="1">
                        <a:latin typeface="Cambria Math" panose="02040503050406030204" pitchFamily="18" charset="0"/>
                        <a:ea typeface="Cambria Math" panose="02040503050406030204" pitchFamily="18" charset="0"/>
                      </a:rPr>
                      <m:t>=1 ~</m:t>
                    </m:r>
                  </m:oMath>
                </a14:m>
                <a:r>
                  <a:rPr lang="en-US" sz="1600" dirty="0"/>
                  <a:t> shrinkage method</a:t>
                </a:r>
              </a:p>
              <a:p>
                <a:pPr lvl="2">
                  <a:lnSpc>
                    <a:spcPct val="100000"/>
                  </a:lnSpc>
                </a:pPr>
                <a:r>
                  <a:rPr lang="en-US" sz="1600" dirty="0"/>
                  <a:t>This case corresponds to the ridge regression. For intermediate values of </a:t>
                </a:r>
                <a14:m>
                  <m:oMath xmlns:m="http://schemas.openxmlformats.org/officeDocument/2006/math">
                    <m:r>
                      <a:rPr lang="en-US" sz="1600" i="1">
                        <a:latin typeface="Cambria Math" panose="02040503050406030204" pitchFamily="18" charset="0"/>
                        <a:ea typeface="Cambria Math" panose="02040503050406030204" pitchFamily="18" charset="0"/>
                      </a:rPr>
                      <m:t>𝜌</m:t>
                    </m:r>
                  </m:oMath>
                </a14:m>
                <a:r>
                  <a:rPr lang="en-US" sz="1600" dirty="0"/>
                  <a:t>, the elastic net encourages simple models through both selection and shrinkage</a:t>
                </a:r>
              </a:p>
              <a:p>
                <a:pPr>
                  <a:lnSpc>
                    <a:spcPct val="100000"/>
                  </a:lnSpc>
                </a:pPr>
                <a:r>
                  <a:rPr lang="en-US" sz="1600" dirty="0"/>
                  <a:t>Both methods limit the regression’s degrees of freedom</a:t>
                </a:r>
              </a:p>
              <a:p>
                <a:pPr>
                  <a:lnSpc>
                    <a:spcPct val="100000"/>
                  </a:lnSpc>
                </a:pPr>
                <a:r>
                  <a:rPr lang="en-US" sz="1600" dirty="0"/>
                  <a:t>Tuning parameters </a:t>
                </a:r>
                <a14:m>
                  <m:oMath xmlns:m="http://schemas.openxmlformats.org/officeDocument/2006/math">
                    <m:r>
                      <a:rPr lang="en-US" sz="1600" i="1">
                        <a:latin typeface="Cambria Math" panose="02040503050406030204" pitchFamily="18" charset="0"/>
                        <a:ea typeface="Cambria Math" panose="02040503050406030204" pitchFamily="18" charset="0"/>
                      </a:rPr>
                      <m:t>𝜆</m:t>
                    </m:r>
                  </m:oMath>
                </a14:m>
                <a:r>
                  <a:rPr lang="en-US" sz="1600" dirty="0"/>
                  <a:t> and </a:t>
                </a:r>
                <a14:m>
                  <m:oMath xmlns:m="http://schemas.openxmlformats.org/officeDocument/2006/math">
                    <m:r>
                      <a:rPr lang="en-US" sz="1600" i="1">
                        <a:latin typeface="Cambria Math" panose="02040503050406030204" pitchFamily="18" charset="0"/>
                        <a:ea typeface="Cambria Math" panose="02040503050406030204" pitchFamily="18" charset="0"/>
                      </a:rPr>
                      <m:t>𝜌</m:t>
                    </m:r>
                  </m:oMath>
                </a14:m>
                <a:r>
                  <a:rPr lang="en-US" sz="1600" dirty="0"/>
                  <a:t> are </a:t>
                </a:r>
                <a:r>
                  <a:rPr lang="en-US" sz="1600" b="1" dirty="0"/>
                  <a:t>adaptively optimized using the validation sample</a:t>
                </a:r>
              </a:p>
              <a:p>
                <a:pPr>
                  <a:lnSpc>
                    <a:spcPct val="100000"/>
                  </a:lnSpc>
                </a:pPr>
                <a:r>
                  <a:rPr lang="en-US" sz="1600" dirty="0"/>
                  <a:t>Cons = when predictors are highly correlated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4859" y="1172497"/>
                <a:ext cx="8722442" cy="5361653"/>
              </a:xfrm>
              <a:blipFill>
                <a:blip r:embed="rId2"/>
                <a:stretch>
                  <a:fillRect t="-227"/>
                </a:stretch>
              </a:blipFill>
            </p:spPr>
            <p:txBody>
              <a:bodyPr/>
              <a:lstStyle/>
              <a:p>
                <a:r>
                  <a:rPr lang="en-US">
                    <a:noFill/>
                  </a:rPr>
                  <a:t> </a:t>
                </a:r>
              </a:p>
            </p:txBody>
          </p:sp>
        </mc:Fallback>
      </mc:AlternateContent>
      <p:sp>
        <p:nvSpPr>
          <p:cNvPr id="4" name="TextBox 3"/>
          <p:cNvSpPr txBox="1"/>
          <p:nvPr/>
        </p:nvSpPr>
        <p:spPr>
          <a:xfrm>
            <a:off x="0" y="6765740"/>
            <a:ext cx="8991600" cy="256993"/>
          </a:xfrm>
          <a:prstGeom prst="rect">
            <a:avLst/>
          </a:prstGeom>
          <a:noFill/>
        </p:spPr>
        <p:txBody>
          <a:bodyPr wrap="square" rtlCol="0">
            <a:spAutoFit/>
          </a:bodyPr>
          <a:lstStyle/>
          <a:p>
            <a:pPr>
              <a:lnSpc>
                <a:spcPct val="107000"/>
              </a:lnSpc>
              <a:spcBef>
                <a:spcPts val="0"/>
              </a:spcBef>
              <a:spcAft>
                <a:spcPts val="0"/>
              </a:spcAft>
            </a:pPr>
            <a:r>
              <a:rPr lang="en-CA" sz="1000" dirty="0">
                <a:latin typeface="+mj-lt"/>
                <a:ea typeface="Times New Roman" panose="02020603050405020304" pitchFamily="18" charset="0"/>
                <a:cs typeface="Times New Roman" panose="02020603050405020304" pitchFamily="18" charset="0"/>
                <a:hlinkClick r:id="rId3"/>
              </a:rPr>
              <a:t>Regularization and Shrinkage.</a:t>
            </a:r>
            <a:r>
              <a:rPr lang="en-CA" sz="1000" dirty="0">
                <a:latin typeface="+mj-lt"/>
                <a:ea typeface="Times New Roman" panose="02020603050405020304" pitchFamily="18" charset="0"/>
                <a:cs typeface="Times New Roman" panose="02020603050405020304" pitchFamily="18" charset="0"/>
              </a:rPr>
              <a:t> </a:t>
            </a:r>
            <a:endParaRPr lang="en-US" sz="1100" dirty="0">
              <a:latin typeface="+mj-lt"/>
              <a:ea typeface="DengXian"/>
              <a:cs typeface="Times New Roman" panose="02020603050405020304" pitchFamily="18" charset="0"/>
            </a:endParaRPr>
          </a:p>
        </p:txBody>
      </p:sp>
    </p:spTree>
    <p:extLst>
      <p:ext uri="{BB962C8B-B14F-4D97-AF65-F5344CB8AC3E}">
        <p14:creationId xmlns:p14="http://schemas.microsoft.com/office/powerpoint/2010/main" val="3728779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Sample splitting: Training, validation, and testing</a:t>
            </a:r>
          </a:p>
        </p:txBody>
      </p:sp>
      <p:sp>
        <p:nvSpPr>
          <p:cNvPr id="4" name="Slide Number Placeholder 3"/>
          <p:cNvSpPr>
            <a:spLocks noGrp="1"/>
          </p:cNvSpPr>
          <p:nvPr>
            <p:ph type="sldNum" sz="quarter" idx="10"/>
          </p:nvPr>
        </p:nvSpPr>
        <p:spPr/>
        <p:txBody>
          <a:bodyPr/>
          <a:lstStyle/>
          <a:p>
            <a:pPr>
              <a:defRPr/>
            </a:pPr>
            <a:fld id="{09365272-BA40-44CC-9448-31C16C70B020}" type="slidenum">
              <a:rPr lang="en-US" smtClean="0"/>
              <a:pPr>
                <a:defRPr/>
              </a:pPr>
              <a:t>15</a:t>
            </a:fld>
            <a:endParaRPr lang="en-US"/>
          </a:p>
        </p:txBody>
      </p:sp>
      <p:sp>
        <p:nvSpPr>
          <p:cNvPr id="5" name="Rectangle 4"/>
          <p:cNvSpPr/>
          <p:nvPr/>
        </p:nvSpPr>
        <p:spPr bwMode="auto">
          <a:xfrm>
            <a:off x="567604" y="1374438"/>
            <a:ext cx="2299062" cy="40494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66788" rtl="0" eaLnBrk="1" fontAlgn="base" latinLnBrk="0" hangingPunct="1">
              <a:lnSpc>
                <a:spcPct val="100000"/>
              </a:lnSpc>
              <a:spcBef>
                <a:spcPct val="0"/>
              </a:spcBef>
              <a:spcAft>
                <a:spcPct val="0"/>
              </a:spcAft>
              <a:buClrTx/>
              <a:buSzTx/>
              <a:buFontTx/>
              <a:buNone/>
              <a:tabLst/>
            </a:pPr>
            <a:r>
              <a:rPr lang="en-US" sz="1400" dirty="0">
                <a:latin typeface="Arial" charset="0"/>
                <a:cs typeface="Arial" charset="0"/>
              </a:rPr>
              <a:t>Training subsample</a:t>
            </a:r>
            <a:endParaRPr kumimoji="0" lang="en-US" sz="1400" b="0" i="0" u="none" strike="noStrike" cap="none" normalizeH="0" baseline="0" dirty="0">
              <a:ln>
                <a:noFill/>
              </a:ln>
              <a:solidFill>
                <a:schemeClr val="tx1"/>
              </a:solidFill>
              <a:effectLst/>
              <a:latin typeface="Arial" charset="0"/>
              <a:cs typeface="Arial" charset="0"/>
            </a:endParaRPr>
          </a:p>
        </p:txBody>
      </p:sp>
      <p:sp>
        <p:nvSpPr>
          <p:cNvPr id="8" name="Rectangle 7"/>
          <p:cNvSpPr/>
          <p:nvPr/>
        </p:nvSpPr>
        <p:spPr bwMode="auto">
          <a:xfrm>
            <a:off x="515369" y="2056611"/>
            <a:ext cx="2299062" cy="244789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dirty="0">
                <a:latin typeface="Arial" charset="0"/>
                <a:cs typeface="Arial" charset="0"/>
              </a:rPr>
              <a:t>Estimate the model subject to a specific set of tuning parameters values</a:t>
            </a:r>
          </a:p>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US" sz="1400" b="0" i="0" u="none" strike="noStrike" cap="none" normalizeH="0" baseline="0" dirty="0">
              <a:ln>
                <a:noFill/>
              </a:ln>
              <a:solidFill>
                <a:schemeClr val="tx1"/>
              </a:solidFill>
              <a:effectLst/>
              <a:latin typeface="Arial" charset="0"/>
              <a:cs typeface="Arial" charset="0"/>
            </a:endParaRPr>
          </a:p>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lang="en-US" sz="1200" dirty="0">
                <a:latin typeface="Arial" charset="0"/>
                <a:cs typeface="Arial" charset="0"/>
              </a:rPr>
              <a:t>e.g., multiple algorithms or model candidates, 60% of sample</a:t>
            </a:r>
            <a:endParaRPr kumimoji="0" lang="en-US" sz="1200" b="0" i="0" u="none" strike="noStrike" cap="none" normalizeH="0" baseline="0" dirty="0">
              <a:ln>
                <a:noFill/>
              </a:ln>
              <a:solidFill>
                <a:schemeClr val="tx1"/>
              </a:solidFill>
              <a:effectLst/>
              <a:latin typeface="Arial" charset="0"/>
              <a:cs typeface="Arial" charset="0"/>
            </a:endParaRPr>
          </a:p>
        </p:txBody>
      </p:sp>
      <p:sp>
        <p:nvSpPr>
          <p:cNvPr id="25" name="Rectangle 24"/>
          <p:cNvSpPr/>
          <p:nvPr/>
        </p:nvSpPr>
        <p:spPr bwMode="auto">
          <a:xfrm>
            <a:off x="3619085" y="1374437"/>
            <a:ext cx="2299062" cy="40494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66788" rtl="0" eaLnBrk="1" fontAlgn="base" latinLnBrk="0" hangingPunct="1">
              <a:lnSpc>
                <a:spcPct val="100000"/>
              </a:lnSpc>
              <a:spcBef>
                <a:spcPct val="0"/>
              </a:spcBef>
              <a:spcAft>
                <a:spcPct val="0"/>
              </a:spcAft>
              <a:buClrTx/>
              <a:buSzTx/>
              <a:buFontTx/>
              <a:buNone/>
              <a:tabLst/>
            </a:pPr>
            <a:r>
              <a:rPr lang="en-US" sz="1400" dirty="0">
                <a:latin typeface="Arial" charset="0"/>
                <a:cs typeface="Arial" charset="0"/>
              </a:rPr>
              <a:t>Validation subsample</a:t>
            </a:r>
            <a:endParaRPr kumimoji="0" lang="en-US" sz="1400" b="0" i="0" u="none" strike="noStrike" cap="none" normalizeH="0" baseline="0" dirty="0">
              <a:ln>
                <a:noFill/>
              </a:ln>
              <a:solidFill>
                <a:schemeClr val="tx1"/>
              </a:solidFill>
              <a:effectLst/>
              <a:latin typeface="Arial" charset="0"/>
              <a:cs typeface="Arial" charset="0"/>
            </a:endParaRPr>
          </a:p>
        </p:txBody>
      </p:sp>
      <p:sp>
        <p:nvSpPr>
          <p:cNvPr id="30" name="Rectangle 29"/>
          <p:cNvSpPr/>
          <p:nvPr/>
        </p:nvSpPr>
        <p:spPr bwMode="auto">
          <a:xfrm>
            <a:off x="3397232" y="1909498"/>
            <a:ext cx="2806735" cy="33929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dirty="0">
                <a:latin typeface="Arial" charset="0"/>
                <a:cs typeface="Arial" charset="0"/>
              </a:rPr>
              <a:t>Tune </a:t>
            </a:r>
            <a:r>
              <a:rPr lang="en-US" sz="1400" dirty="0" err="1">
                <a:latin typeface="Arial" charset="0"/>
                <a:cs typeface="Arial" charset="0"/>
              </a:rPr>
              <a:t>hyperparameters</a:t>
            </a:r>
            <a:endParaRPr lang="en-US" sz="1400" dirty="0">
              <a:latin typeface="Arial" charset="0"/>
              <a:cs typeface="Arial" charset="0"/>
            </a:endParaRPr>
          </a:p>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Arial" charset="0"/>
                <a:cs typeface="Arial" charset="0"/>
              </a:rPr>
              <a:t>Construct forecasts</a:t>
            </a:r>
            <a:r>
              <a:rPr kumimoji="0" lang="en-US" sz="1400" b="0" i="0" u="none" strike="noStrike" cap="none" normalizeH="0" dirty="0">
                <a:ln>
                  <a:noFill/>
                </a:ln>
                <a:solidFill>
                  <a:schemeClr val="tx1"/>
                </a:solidFill>
                <a:effectLst/>
                <a:latin typeface="Arial" charset="0"/>
                <a:cs typeface="Arial" charset="0"/>
              </a:rPr>
              <a:t> for data points</a:t>
            </a:r>
          </a:p>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baseline="0" dirty="0">
                <a:latin typeface="Arial" charset="0"/>
                <a:cs typeface="Arial" charset="0"/>
              </a:rPr>
              <a:t>Calculate</a:t>
            </a:r>
            <a:r>
              <a:rPr lang="en-US" sz="1400" dirty="0">
                <a:latin typeface="Arial" charset="0"/>
                <a:cs typeface="Arial" charset="0"/>
              </a:rPr>
              <a:t> objective function based on forecast errors from validation sample</a:t>
            </a:r>
          </a:p>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Arial" charset="0"/>
                <a:cs typeface="Arial" charset="0"/>
              </a:rPr>
              <a:t>Evaluate</a:t>
            </a:r>
            <a:r>
              <a:rPr kumimoji="0" lang="en-US" sz="1400" b="0" i="0" u="none" strike="noStrike" cap="none" normalizeH="0" dirty="0">
                <a:ln>
                  <a:noFill/>
                </a:ln>
                <a:solidFill>
                  <a:schemeClr val="tx1"/>
                </a:solidFill>
                <a:effectLst/>
                <a:latin typeface="Arial" charset="0"/>
                <a:cs typeface="Arial" charset="0"/>
              </a:rPr>
              <a:t> using lowest MSE</a:t>
            </a:r>
          </a:p>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baseline="0" dirty="0">
                <a:latin typeface="Arial" charset="0"/>
                <a:cs typeface="Arial" charset="0"/>
              </a:rPr>
              <a:t>Simulate OOS test of the model</a:t>
            </a:r>
          </a:p>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US" sz="1400" b="0" i="0" u="none" strike="noStrike" cap="none" normalizeH="0" dirty="0">
              <a:ln>
                <a:noFill/>
              </a:ln>
              <a:solidFill>
                <a:schemeClr val="tx1"/>
              </a:solidFill>
              <a:effectLst/>
              <a:latin typeface="Arial" charset="0"/>
              <a:cs typeface="Arial" charset="0"/>
            </a:endParaRPr>
          </a:p>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1200" b="0" i="0" u="none" strike="noStrike" cap="none" normalizeH="0" baseline="0" dirty="0">
                <a:ln>
                  <a:noFill/>
                </a:ln>
                <a:solidFill>
                  <a:schemeClr val="tx1"/>
                </a:solidFill>
                <a:effectLst/>
                <a:latin typeface="Arial" charset="0"/>
                <a:cs typeface="Arial" charset="0"/>
              </a:rPr>
              <a:t>E.g. compare outcomes of various algorithms, and choose the one with the best performance. 20% of sample</a:t>
            </a:r>
          </a:p>
        </p:txBody>
      </p:sp>
      <p:sp>
        <p:nvSpPr>
          <p:cNvPr id="31" name="Rectangle 30"/>
          <p:cNvSpPr/>
          <p:nvPr/>
        </p:nvSpPr>
        <p:spPr bwMode="auto">
          <a:xfrm>
            <a:off x="6734534" y="1347444"/>
            <a:ext cx="2299062" cy="40494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66788" rtl="0" eaLnBrk="1" fontAlgn="base" latinLnBrk="0" hangingPunct="1">
              <a:lnSpc>
                <a:spcPct val="100000"/>
              </a:lnSpc>
              <a:spcBef>
                <a:spcPct val="0"/>
              </a:spcBef>
              <a:spcAft>
                <a:spcPct val="0"/>
              </a:spcAft>
              <a:buClrTx/>
              <a:buSzTx/>
              <a:buFontTx/>
              <a:buNone/>
              <a:tabLst/>
            </a:pPr>
            <a:r>
              <a:rPr lang="en-US" sz="1400" dirty="0">
                <a:latin typeface="Arial" charset="0"/>
                <a:cs typeface="Arial" charset="0"/>
              </a:rPr>
              <a:t>Testing subsample</a:t>
            </a:r>
            <a:endParaRPr kumimoji="0" lang="en-US" sz="1400" b="0" i="0" u="none" strike="noStrike" cap="none" normalizeH="0" baseline="0" dirty="0">
              <a:ln>
                <a:noFill/>
              </a:ln>
              <a:solidFill>
                <a:schemeClr val="tx1"/>
              </a:solidFill>
              <a:effectLst/>
              <a:latin typeface="Arial" charset="0"/>
              <a:cs typeface="Arial" charset="0"/>
            </a:endParaRPr>
          </a:p>
        </p:txBody>
      </p:sp>
      <p:sp>
        <p:nvSpPr>
          <p:cNvPr id="33" name="Rectangle 32"/>
          <p:cNvSpPr/>
          <p:nvPr/>
        </p:nvSpPr>
        <p:spPr bwMode="auto">
          <a:xfrm>
            <a:off x="6735586" y="2001166"/>
            <a:ext cx="2299062" cy="244789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Arial" charset="0"/>
                <a:cs typeface="Arial" charset="0"/>
              </a:rPr>
              <a:t>Evaluate</a:t>
            </a:r>
            <a:r>
              <a:rPr kumimoji="0" lang="en-US" sz="1400" b="0" i="0" u="none" strike="noStrike" cap="none" normalizeH="0" dirty="0">
                <a:ln>
                  <a:noFill/>
                </a:ln>
                <a:solidFill>
                  <a:schemeClr val="tx1"/>
                </a:solidFill>
                <a:effectLst/>
                <a:latin typeface="Arial" charset="0"/>
                <a:cs typeface="Arial" charset="0"/>
              </a:rPr>
              <a:t> method’s predictive performance with best / optimal parameters</a:t>
            </a:r>
          </a:p>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endParaRPr lang="en-US" sz="1400" baseline="0" dirty="0">
              <a:latin typeface="Arial" charset="0"/>
              <a:cs typeface="Arial" charset="0"/>
            </a:endParaRPr>
          </a:p>
          <a:p>
            <a:pPr marL="285750" marR="0" indent="-285750" defTabSz="9667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1200" b="0" i="0" u="none" strike="noStrike" cap="none" normalizeH="0" dirty="0">
                <a:ln>
                  <a:noFill/>
                </a:ln>
                <a:solidFill>
                  <a:schemeClr val="tx1"/>
                </a:solidFill>
                <a:effectLst/>
                <a:latin typeface="Arial" charset="0"/>
                <a:cs typeface="Arial" charset="0"/>
              </a:rPr>
              <a:t>E.g. 20% of sample on the chosen prediction algorithm</a:t>
            </a:r>
            <a:endParaRPr kumimoji="0" lang="en-US" sz="1200" b="0" i="0" u="none" strike="noStrike" cap="none" normalizeH="0" baseline="0" dirty="0">
              <a:ln>
                <a:noFill/>
              </a:ln>
              <a:solidFill>
                <a:schemeClr val="tx1"/>
              </a:solidFill>
              <a:effectLst/>
              <a:latin typeface="Arial" charset="0"/>
              <a:cs typeface="Arial" charset="0"/>
            </a:endParaRPr>
          </a:p>
        </p:txBody>
      </p:sp>
      <p:sp>
        <p:nvSpPr>
          <p:cNvPr id="11" name="Right Arrow 10"/>
          <p:cNvSpPr/>
          <p:nvPr/>
        </p:nvSpPr>
        <p:spPr bwMode="auto">
          <a:xfrm>
            <a:off x="2920655" y="2528688"/>
            <a:ext cx="365760" cy="378823"/>
          </a:xfrm>
          <a:prstGeom prst="rightArrow">
            <a:avLst/>
          </a:prstGeom>
          <a:solidFill>
            <a:srgbClr val="85C2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6788"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chemeClr val="tx1"/>
              </a:solidFill>
              <a:effectLst/>
              <a:latin typeface="Arial" charset="0"/>
              <a:cs typeface="Arial" charset="0"/>
            </a:endParaRPr>
          </a:p>
        </p:txBody>
      </p:sp>
      <p:sp>
        <p:nvSpPr>
          <p:cNvPr id="34" name="Right Arrow 33"/>
          <p:cNvSpPr/>
          <p:nvPr/>
        </p:nvSpPr>
        <p:spPr bwMode="auto">
          <a:xfrm>
            <a:off x="6286896" y="2528688"/>
            <a:ext cx="365760" cy="378823"/>
          </a:xfrm>
          <a:prstGeom prst="rightArrow">
            <a:avLst/>
          </a:prstGeom>
          <a:solidFill>
            <a:srgbClr val="85C2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6788"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a:ln>
                <a:noFill/>
              </a:ln>
              <a:solidFill>
                <a:schemeClr val="tx1"/>
              </a:solidFill>
              <a:effectLst/>
              <a:latin typeface="Arial" charset="0"/>
              <a:cs typeface="Arial" charset="0"/>
            </a:endParaRPr>
          </a:p>
        </p:txBody>
      </p:sp>
      <p:sp>
        <p:nvSpPr>
          <p:cNvPr id="6" name="TextBox 5">
            <a:extLst>
              <a:ext uri="{FF2B5EF4-FFF2-40B4-BE49-F238E27FC236}">
                <a16:creationId xmlns:a16="http://schemas.microsoft.com/office/drawing/2014/main" id="{9D22004D-BEA4-5F78-C15B-8845DA3A4655}"/>
              </a:ext>
            </a:extLst>
          </p:cNvPr>
          <p:cNvSpPr txBox="1"/>
          <p:nvPr/>
        </p:nvSpPr>
        <p:spPr>
          <a:xfrm>
            <a:off x="200895" y="5628083"/>
            <a:ext cx="8391832" cy="1015663"/>
          </a:xfrm>
          <a:prstGeom prst="rect">
            <a:avLst/>
          </a:prstGeom>
          <a:noFill/>
        </p:spPr>
        <p:txBody>
          <a:bodyPr wrap="square" rtlCol="0">
            <a:spAutoFit/>
          </a:bodyPr>
          <a:lstStyle/>
          <a:p>
            <a:pPr marL="342900" indent="-342900">
              <a:buFont typeface="Arial" panose="020B0604020202020204" pitchFamily="34" charset="0"/>
              <a:buChar char="•"/>
            </a:pPr>
            <a:r>
              <a:rPr lang="en-US" sz="1500" dirty="0">
                <a:latin typeface="+mj-lt"/>
              </a:rPr>
              <a:t>Models that have </a:t>
            </a:r>
            <a:r>
              <a:rPr lang="en-US" sz="1500" dirty="0">
                <a:solidFill>
                  <a:srgbClr val="081819"/>
                </a:solidFill>
                <a:latin typeface="+mj-lt"/>
              </a:rPr>
              <a:t>no</a:t>
            </a:r>
            <a:r>
              <a:rPr lang="en-US" sz="1500" b="0" i="0" dirty="0">
                <a:solidFill>
                  <a:srgbClr val="081819"/>
                </a:solidFill>
                <a:effectLst/>
                <a:latin typeface="+mj-lt"/>
              </a:rPr>
              <a:t> hyperparameters or those that do not have tuning options typically do not need a validation set.</a:t>
            </a:r>
          </a:p>
          <a:p>
            <a:pPr marL="342900" indent="-342900">
              <a:buFont typeface="Arial" panose="020B0604020202020204" pitchFamily="34" charset="0"/>
              <a:buChar char="•"/>
            </a:pPr>
            <a:r>
              <a:rPr lang="en-US" sz="1500" dirty="0">
                <a:solidFill>
                  <a:srgbClr val="081819"/>
                </a:solidFill>
                <a:latin typeface="+mj-lt"/>
              </a:rPr>
              <a:t>If you already have a model in mind with all its parameterizations, you don’t need a validation set.</a:t>
            </a:r>
            <a:endParaRPr lang="en-US" sz="1500" dirty="0">
              <a:latin typeface="+mj-lt"/>
            </a:endParaRPr>
          </a:p>
        </p:txBody>
      </p:sp>
    </p:spTree>
    <p:extLst>
      <p:ext uri="{BB962C8B-B14F-4D97-AF65-F5344CB8AC3E}">
        <p14:creationId xmlns:p14="http://schemas.microsoft.com/office/powerpoint/2010/main" val="2598451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of Hyperparameters</a:t>
            </a:r>
          </a:p>
        </p:txBody>
      </p:sp>
      <p:sp>
        <p:nvSpPr>
          <p:cNvPr id="3" name="Content Placeholder 2"/>
          <p:cNvSpPr>
            <a:spLocks noGrp="1"/>
          </p:cNvSpPr>
          <p:nvPr>
            <p:ph idx="1"/>
          </p:nvPr>
        </p:nvSpPr>
        <p:spPr/>
        <p:txBody>
          <a:bodyPr>
            <a:normAutofit/>
          </a:bodyPr>
          <a:lstStyle/>
          <a:p>
            <a:pPr>
              <a:lnSpc>
                <a:spcPct val="100000"/>
              </a:lnSpc>
              <a:buFont typeface="Arial" panose="020B0604020202020204" pitchFamily="34" charset="0"/>
              <a:buChar char="•"/>
            </a:pPr>
            <a:r>
              <a:rPr lang="en-US" i="1" dirty="0"/>
              <a:t>Penalization parameters (in lasso and elastic net)</a:t>
            </a:r>
          </a:p>
          <a:p>
            <a:pPr>
              <a:lnSpc>
                <a:spcPct val="100000"/>
              </a:lnSpc>
              <a:buFont typeface="Arial" panose="020B0604020202020204" pitchFamily="34" charset="0"/>
              <a:buChar char="•"/>
            </a:pPr>
            <a:r>
              <a:rPr lang="en-US" dirty="0"/>
              <a:t>Number of iterated trees in boosting</a:t>
            </a:r>
          </a:p>
          <a:p>
            <a:pPr>
              <a:lnSpc>
                <a:spcPct val="100000"/>
              </a:lnSpc>
              <a:buFont typeface="Arial" panose="020B0604020202020204" pitchFamily="34" charset="0"/>
              <a:buChar char="•"/>
            </a:pPr>
            <a:r>
              <a:rPr lang="en-US" dirty="0"/>
              <a:t>The number of random trees in a forest </a:t>
            </a:r>
          </a:p>
          <a:p>
            <a:pPr>
              <a:lnSpc>
                <a:spcPct val="100000"/>
              </a:lnSpc>
              <a:buFont typeface="Arial" panose="020B0604020202020204" pitchFamily="34" charset="0"/>
              <a:buChar char="•"/>
            </a:pPr>
            <a:r>
              <a:rPr lang="en-US" dirty="0"/>
              <a:t>The depth of the trees</a:t>
            </a:r>
          </a:p>
          <a:p>
            <a:pPr>
              <a:lnSpc>
                <a:spcPct val="100000"/>
              </a:lnSpc>
              <a:buFont typeface="Arial" panose="020B0604020202020204" pitchFamily="34" charset="0"/>
              <a:buChar char="•"/>
            </a:pPr>
            <a:r>
              <a:rPr lang="en-US" dirty="0"/>
              <a:t>The number of hidden layers and nodes in neural networks</a:t>
            </a:r>
          </a:p>
          <a:p>
            <a:endParaRPr lang="en-US" dirty="0"/>
          </a:p>
        </p:txBody>
      </p:sp>
    </p:spTree>
    <p:extLst>
      <p:ext uri="{BB962C8B-B14F-4D97-AF65-F5344CB8AC3E}">
        <p14:creationId xmlns:p14="http://schemas.microsoft.com/office/powerpoint/2010/main" val="4274737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linear learning to return prediction and portfolio construction, an example</a:t>
            </a:r>
          </a:p>
        </p:txBody>
      </p:sp>
      <p:sp>
        <p:nvSpPr>
          <p:cNvPr id="3" name="Content Placeholder 2"/>
          <p:cNvSpPr>
            <a:spLocks noGrp="1"/>
          </p:cNvSpPr>
          <p:nvPr>
            <p:ph idx="1"/>
          </p:nvPr>
        </p:nvSpPr>
        <p:spPr>
          <a:xfrm>
            <a:off x="479425" y="1287463"/>
            <a:ext cx="8760440" cy="5246687"/>
          </a:xfrm>
        </p:spPr>
        <p:txBody>
          <a:bodyPr>
            <a:normAutofit/>
          </a:bodyPr>
          <a:lstStyle/>
          <a:p>
            <a:r>
              <a:rPr lang="en-US" dirty="0"/>
              <a:t>Step 1- Fit and train the model via training and/or validation sets. Predict returns with the learning set.</a:t>
            </a:r>
          </a:p>
          <a:p>
            <a:pPr lvl="1"/>
            <a:r>
              <a:rPr lang="en-US" dirty="0"/>
              <a:t>Evaluate the OOS performance of the model </a:t>
            </a:r>
          </a:p>
          <a:p>
            <a:r>
              <a:rPr lang="en-US" dirty="0"/>
              <a:t>Step 2- Based on Machine Learning assisted return prediction, construct a portfolio, for example, construct an equal-weighted portfolio that: </a:t>
            </a:r>
          </a:p>
          <a:p>
            <a:pPr marL="1080135" lvl="2" indent="-360045">
              <a:buFont typeface="+mj-lt"/>
              <a:buAutoNum type="arabicParenR"/>
            </a:pPr>
            <a:r>
              <a:rPr lang="en-US" dirty="0"/>
              <a:t>Buys the top 10 percent of stocks with the highest  predicted return</a:t>
            </a:r>
          </a:p>
          <a:p>
            <a:pPr marL="1080135" lvl="2" indent="-360045">
              <a:buFont typeface="+mj-lt"/>
              <a:buAutoNum type="arabicParenR"/>
            </a:pPr>
            <a:r>
              <a:rPr lang="en-US" dirty="0"/>
              <a:t>Short sells the bottom 10 percent of stocks with the lowest predicted return</a:t>
            </a:r>
          </a:p>
          <a:p>
            <a:pPr marL="362902" indent="-285750"/>
            <a:r>
              <a:rPr lang="en-US" dirty="0"/>
              <a:t>Step 3: Evaluate the performance of the portfolio.</a:t>
            </a:r>
          </a:p>
        </p:txBody>
      </p:sp>
    </p:spTree>
    <p:extLst>
      <p:ext uri="{BB962C8B-B14F-4D97-AF65-F5344CB8AC3E}">
        <p14:creationId xmlns:p14="http://schemas.microsoft.com/office/powerpoint/2010/main" val="2882206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Prediction with Dimension Reduction</a:t>
            </a:r>
          </a:p>
        </p:txBody>
      </p:sp>
      <p:sp>
        <p:nvSpPr>
          <p:cNvPr id="3" name="Content Placeholder 2"/>
          <p:cNvSpPr>
            <a:spLocks noGrp="1"/>
          </p:cNvSpPr>
          <p:nvPr>
            <p:ph idx="1"/>
          </p:nvPr>
        </p:nvSpPr>
        <p:spPr/>
        <p:txBody>
          <a:bodyPr>
            <a:normAutofit/>
          </a:bodyPr>
          <a:lstStyle/>
          <a:p>
            <a:r>
              <a:rPr lang="en-US" dirty="0"/>
              <a:t>The idea of predictor averaging is the essence of dimension reduction.</a:t>
            </a:r>
          </a:p>
          <a:p>
            <a:pPr lvl="1"/>
            <a:r>
              <a:rPr lang="en-US" dirty="0"/>
              <a:t>Reduces noise to better isolate the signal in predictors</a:t>
            </a:r>
          </a:p>
          <a:p>
            <a:pPr lvl="1"/>
            <a:r>
              <a:rPr lang="en-US" dirty="0"/>
              <a:t>Helps de-correlate otherwise highly dependent predictors </a:t>
            </a:r>
          </a:p>
          <a:p>
            <a:r>
              <a:rPr lang="en-US" dirty="0"/>
              <a:t>Two classic dimension reduction techniques:</a:t>
            </a:r>
          </a:p>
          <a:p>
            <a:pPr lvl="1"/>
            <a:r>
              <a:rPr lang="en-US" dirty="0"/>
              <a:t>Principal components regression (PCR)</a:t>
            </a:r>
          </a:p>
          <a:p>
            <a:pPr lvl="1"/>
            <a:r>
              <a:rPr lang="en-US" dirty="0"/>
              <a:t>Partial least squares (PLS)</a:t>
            </a:r>
          </a:p>
          <a:p>
            <a:r>
              <a:rPr lang="en-US" dirty="0"/>
              <a:t>PLS is most suitable for forecasting returns as it performs direction reduction by directly exploiting covariation of predictors with the forecast target.</a:t>
            </a:r>
          </a:p>
        </p:txBody>
      </p:sp>
    </p:spTree>
    <p:extLst>
      <p:ext uri="{BB962C8B-B14F-4D97-AF65-F5344CB8AC3E}">
        <p14:creationId xmlns:p14="http://schemas.microsoft.com/office/powerpoint/2010/main" val="3299787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Prediction with Dimension Reduction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6587" y="1231491"/>
                <a:ext cx="8878529" cy="5302660"/>
              </a:xfrm>
            </p:spPr>
            <p:txBody>
              <a:bodyPr>
                <a:normAutofit/>
              </a:bodyPr>
              <a:lstStyle/>
              <a:p>
                <a:r>
                  <a:rPr lang="en-US" dirty="0"/>
                  <a:t>Vectorized version of the linear regression method. Write our linear regression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sub>
                      <m:sup>
                        <m:r>
                          <a:rPr lang="en-US" i="1">
                            <a:latin typeface="Cambria Math" panose="02040503050406030204" pitchFamily="18" charset="0"/>
                          </a:rPr>
                          <m:t>′</m:t>
                        </m:r>
                      </m:sup>
                    </m:sSubSup>
                    <m:r>
                      <a:rPr lang="en-US" i="1">
                        <a:latin typeface="Cambria Math" panose="02040503050406030204" pitchFamily="18" charset="0"/>
                      </a:rPr>
                      <m:t>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sub>
                    </m:sSub>
                  </m:oMath>
                </a14:m>
                <a:r>
                  <a:rPr lang="en-US" dirty="0"/>
                  <a:t> as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𝑅</m:t>
                      </m:r>
                      <m:r>
                        <a:rPr lang="en-US" i="1">
                          <a:latin typeface="Cambria Math" panose="02040503050406030204" pitchFamily="18" charset="0"/>
                        </a:rPr>
                        <m:t>=</m:t>
                      </m:r>
                      <m:r>
                        <a:rPr lang="en-US" b="0" i="1" smtClean="0">
                          <a:latin typeface="Cambria Math" panose="02040503050406030204" pitchFamily="18" charset="0"/>
                        </a:rPr>
                        <m:t>𝑍</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oMath>
                  </m:oMathPara>
                </a14:m>
                <a:endParaRPr lang="en-US" dirty="0"/>
              </a:p>
              <a:p>
                <a:pPr lvl="1"/>
                <a:r>
                  <a:rPr lang="en-US" dirty="0"/>
                  <a:t>where </a:t>
                </a:r>
                <a14:m>
                  <m:oMath xmlns:m="http://schemas.openxmlformats.org/officeDocument/2006/math">
                    <m:r>
                      <a:rPr lang="en-US" b="0" i="1" smtClean="0">
                        <a:latin typeface="Cambria Math" panose="02040503050406030204" pitchFamily="18" charset="0"/>
                      </a:rPr>
                      <m:t>𝑅</m:t>
                    </m:r>
                  </m:oMath>
                </a14:m>
                <a:r>
                  <a:rPr lang="en-US" dirty="0"/>
                  <a:t> is the </a:t>
                </a:r>
                <a14:m>
                  <m:oMath xmlns:m="http://schemas.openxmlformats.org/officeDocument/2006/math">
                    <m:r>
                      <a:rPr lang="en-US" b="0" i="1" smtClean="0">
                        <a:latin typeface="Cambria Math" panose="02040503050406030204" pitchFamily="18" charset="0"/>
                      </a:rPr>
                      <m:t>𝑁𝑇</m:t>
                    </m:r>
                    <m:r>
                      <a:rPr lang="en-US" b="0" i="1" smtClean="0">
                        <a:latin typeface="Cambria Math" panose="02040503050406030204" pitchFamily="18" charset="0"/>
                        <a:ea typeface="Cambria Math" panose="02040503050406030204" pitchFamily="18" charset="0"/>
                      </a:rPr>
                      <m:t>×1</m:t>
                    </m:r>
                  </m:oMath>
                </a14:m>
                <a:r>
                  <a:rPr lang="en-US" dirty="0"/>
                  <a:t> vector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sub>
                    </m:sSub>
                  </m:oMath>
                </a14:m>
                <a:r>
                  <a:rPr lang="en-US" dirty="0"/>
                  <a:t>, </a:t>
                </a:r>
                <a14:m>
                  <m:oMath xmlns:m="http://schemas.openxmlformats.org/officeDocument/2006/math">
                    <m:r>
                      <a:rPr lang="en-US" b="0" i="1" smtClean="0">
                        <a:latin typeface="Cambria Math" panose="02040503050406030204" pitchFamily="18" charset="0"/>
                      </a:rPr>
                      <m:t>𝑍</m:t>
                    </m:r>
                  </m:oMath>
                </a14:m>
                <a:r>
                  <a:rPr lang="en-US" dirty="0"/>
                  <a:t> is the </a:t>
                </a:r>
                <a14:m>
                  <m:oMath xmlns:m="http://schemas.openxmlformats.org/officeDocument/2006/math">
                    <m:r>
                      <a:rPr lang="en-US" i="1">
                        <a:latin typeface="Cambria Math" panose="02040503050406030204" pitchFamily="18" charset="0"/>
                      </a:rPr>
                      <m:t>𝑁𝑇</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oMath>
                </a14:m>
                <a:r>
                  <a:rPr lang="en-US" dirty="0"/>
                  <a:t> matrix of stacked predictors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𝑧</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sub>
                    </m:sSub>
                  </m:oMath>
                </a14:m>
                <a:r>
                  <a:rPr lang="en-US" dirty="0"/>
                  <a:t>, and </a:t>
                </a:r>
                <a14:m>
                  <m:oMath xmlns:m="http://schemas.openxmlformats.org/officeDocument/2006/math">
                    <m:r>
                      <a:rPr lang="en-US" b="0" i="1" smtClean="0">
                        <a:latin typeface="Cambria Math" panose="02040503050406030204" pitchFamily="18" charset="0"/>
                      </a:rPr>
                      <m:t>𝐸</m:t>
                    </m:r>
                  </m:oMath>
                </a14:m>
                <a:r>
                  <a:rPr lang="en-US" dirty="0"/>
                  <a:t> is the </a:t>
                </a:r>
                <a14:m>
                  <m:oMath xmlns:m="http://schemas.openxmlformats.org/officeDocument/2006/math">
                    <m:r>
                      <a:rPr lang="en-US" i="1">
                        <a:latin typeface="Cambria Math" panose="02040503050406030204" pitchFamily="18" charset="0"/>
                      </a:rPr>
                      <m:t>𝑁𝑇</m:t>
                    </m:r>
                    <m:r>
                      <a:rPr lang="en-US" i="1">
                        <a:latin typeface="Cambria Math" panose="02040503050406030204" pitchFamily="18" charset="0"/>
                        <a:ea typeface="Cambria Math" panose="02040503050406030204" pitchFamily="18" charset="0"/>
                      </a:rPr>
                      <m:t>×1</m:t>
                    </m:r>
                  </m:oMath>
                </a14:m>
                <a:r>
                  <a:rPr lang="en-US" dirty="0"/>
                  <a:t> residuals </a:t>
                </a:r>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sub>
                    </m:sSub>
                  </m:oMath>
                </a14:m>
                <a:endParaRPr lang="en-US" dirty="0"/>
              </a:p>
              <a:p>
                <a:r>
                  <a:rPr lang="en-US" dirty="0"/>
                  <a:t>Both PCR and PLS condense the set of predictors from dimension </a:t>
                </a:r>
                <a14:m>
                  <m:oMath xmlns:m="http://schemas.openxmlformats.org/officeDocument/2006/math">
                    <m:r>
                      <a:rPr lang="en-US" b="0" i="1" smtClean="0">
                        <a:latin typeface="Cambria Math" panose="02040503050406030204" pitchFamily="18" charset="0"/>
                      </a:rPr>
                      <m:t>𝑃</m:t>
                    </m:r>
                  </m:oMath>
                </a14:m>
                <a:r>
                  <a:rPr lang="en-US" dirty="0"/>
                  <a:t> to a much smaller number of </a:t>
                </a:r>
                <a14:m>
                  <m:oMath xmlns:m="http://schemas.openxmlformats.org/officeDocument/2006/math">
                    <m:r>
                      <a:rPr lang="en-US" b="0" i="1" smtClean="0">
                        <a:latin typeface="Cambria Math" panose="02040503050406030204" pitchFamily="18" charset="0"/>
                      </a:rPr>
                      <m:t>𝐾</m:t>
                    </m:r>
                  </m:oMath>
                </a14:m>
                <a:r>
                  <a:rPr lang="en-US" dirty="0"/>
                  <a:t> linear combinations of predictors. (</a:t>
                </a:r>
                <a:r>
                  <a:rPr lang="en-US" i="1" dirty="0"/>
                  <a:t>K &lt; P</a:t>
                </a:r>
                <a:r>
                  <a:rPr lang="en-US" dirty="0"/>
                  <a:t>)</a:t>
                </a:r>
              </a:p>
              <a:p>
                <a:r>
                  <a:rPr lang="en-US" dirty="0"/>
                  <a:t>The forecasting model for the PLS method:</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sSub>
                            <m:sSubPr>
                              <m:ctrlPr>
                                <a:rPr lang="en-US" b="0" i="1" smtClean="0">
                                  <a:latin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Ω</m:t>
                              </m:r>
                            </m:e>
                            <m:sub>
                              <m:r>
                                <a:rPr lang="en-US" b="0" i="1" smtClean="0">
                                  <a:latin typeface="Cambria Math" panose="02040503050406030204" pitchFamily="18" charset="0"/>
                                </a:rPr>
                                <m:t>𝐾</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𝐾</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p>
                <a:pPr lvl="1"/>
                <a14:m>
                  <m:oMath xmlns:m="http://schemas.openxmlformats.org/officeDocument/2006/math">
                    <m:sSub>
                      <m:sSubPr>
                        <m:ctrlPr>
                          <a:rPr lang="en-US" i="1">
                            <a:latin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Ω</m:t>
                        </m:r>
                      </m:e>
                      <m:sub>
                        <m:r>
                          <a:rPr lang="en-US" i="1">
                            <a:latin typeface="Cambria Math" panose="02040503050406030204" pitchFamily="18" charset="0"/>
                          </a:rPr>
                          <m:t>𝐾</m:t>
                        </m:r>
                      </m:sub>
                    </m:sSub>
                  </m:oMath>
                </a14:m>
                <a:r>
                  <a:rPr lang="en-US" dirty="0"/>
                  <a:t> is </a:t>
                </a:r>
                <a14:m>
                  <m:oMath xmlns:m="http://schemas.openxmlformats.org/officeDocument/2006/math">
                    <m:r>
                      <a:rPr lang="en-US" b="0" i="1" smtClean="0">
                        <a:latin typeface="Cambria Math" panose="02040503050406030204" pitchFamily="18" charset="0"/>
                      </a:rPr>
                      <m:t>𝑃</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oMath>
                </a14:m>
                <a:r>
                  <a:rPr lang="en-US" dirty="0"/>
                  <a:t> matrix with columns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𝐾</m:t>
                        </m:r>
                      </m:sub>
                    </m:sSub>
                  </m:oMath>
                </a14:m>
                <a:r>
                  <a:rPr lang="en-US" dirty="0"/>
                  <a:t>. Each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𝐾</m:t>
                        </m:r>
                      </m:sub>
                    </m:sSub>
                  </m:oMath>
                </a14:m>
                <a:r>
                  <a:rPr lang="en-US" dirty="0"/>
                  <a:t> is the set of linear combination weights used to create the</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𝑗</m:t>
                    </m:r>
                  </m:oMath>
                </a14:m>
                <a:r>
                  <a:rPr lang="en-US" dirty="0" err="1"/>
                  <a:t>th</a:t>
                </a:r>
                <a:r>
                  <a:rPr lang="en-US" dirty="0"/>
                  <a:t> predictive components, thus </a:t>
                </a:r>
                <a14:m>
                  <m:oMath xmlns:m="http://schemas.openxmlformats.org/officeDocument/2006/math">
                    <m:r>
                      <a:rPr lang="en-US" i="1">
                        <a:latin typeface="Cambria Math" panose="02040503050406030204" pitchFamily="18" charset="0"/>
                      </a:rPr>
                      <m:t>𝑍</m:t>
                    </m:r>
                    <m:sSub>
                      <m:sSubPr>
                        <m:ctrlPr>
                          <a:rPr lang="en-US" i="1">
                            <a:latin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Ω</m:t>
                        </m:r>
                      </m:e>
                      <m:sub>
                        <m:r>
                          <a:rPr lang="en-US" i="1">
                            <a:latin typeface="Cambria Math" panose="02040503050406030204" pitchFamily="18" charset="0"/>
                          </a:rPr>
                          <m:t>𝐾</m:t>
                        </m:r>
                      </m:sub>
                    </m:sSub>
                  </m:oMath>
                </a14:m>
                <a:r>
                  <a:rPr lang="en-US" dirty="0"/>
                  <a:t> is the dimension-reduced version of the original predictor set. </a:t>
                </a:r>
              </a:p>
              <a:p>
                <a:pPr lvl="1"/>
                <a:r>
                  <a:rPr lang="en-US" dirty="0"/>
                  <a:t>The predictive coefficient vector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𝐾</m:t>
                        </m:r>
                      </m:sub>
                    </m:sSub>
                  </m:oMath>
                </a14:m>
                <a:r>
                  <a:rPr lang="en-US" dirty="0"/>
                  <a:t> is now a </a:t>
                </a:r>
                <a14:m>
                  <m:oMath xmlns:m="http://schemas.openxmlformats.org/officeDocument/2006/math">
                    <m:r>
                      <a:rPr lang="en-US" b="0" i="1" smtClean="0">
                        <a:latin typeface="Cambria Math" panose="02040503050406030204" pitchFamily="18" charset="0"/>
                      </a:rPr>
                      <m:t>𝐾</m:t>
                    </m:r>
                    <m:r>
                      <a:rPr lang="en-US" i="1">
                        <a:latin typeface="Cambria Math" panose="02040503050406030204" pitchFamily="18" charset="0"/>
                        <a:ea typeface="Cambria Math" panose="02040503050406030204" pitchFamily="18" charset="0"/>
                      </a:rPr>
                      <m:t>×1</m:t>
                    </m:r>
                  </m:oMath>
                </a14:m>
                <a:r>
                  <a:rPr lang="en-US" dirty="0"/>
                  <a:t> vector rather than </a:t>
                </a:r>
                <a14:m>
                  <m:oMath xmlns:m="http://schemas.openxmlformats.org/officeDocument/2006/math">
                    <m:r>
                      <a:rPr lang="en-US" b="0" i="1" smtClean="0">
                        <a:latin typeface="Cambria Math" panose="02040503050406030204" pitchFamily="18" charset="0"/>
                      </a:rPr>
                      <m:t>𝑃</m:t>
                    </m:r>
                    <m:r>
                      <a:rPr lang="en-US" i="1">
                        <a:latin typeface="Cambria Math" panose="02040503050406030204" pitchFamily="18" charset="0"/>
                        <a:ea typeface="Cambria Math" panose="02040503050406030204" pitchFamily="18" charset="0"/>
                      </a:rPr>
                      <m:t>×1</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6587" y="1231491"/>
                <a:ext cx="8878529" cy="5302660"/>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396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Predict the cross-section of stock returns given proliferation of factors, nonlinearities, and other complexities.</a:t>
                </a:r>
              </a:p>
              <a:p>
                <a:r>
                  <a:rPr lang="en-US" dirty="0"/>
                  <a:t>Aim to describe an asset’s excess return as an additive prediction error model</a:t>
                </a:r>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𝑡</m:t>
                        </m:r>
                      </m:sub>
                    </m:sSub>
                    <m:d>
                      <m:dPr>
                        <m:ctrlPr>
                          <a:rPr lang="el-GR" i="1" smtClean="0">
                            <a:latin typeface="Cambria Math" panose="02040503050406030204" pitchFamily="18" charset="0"/>
                          </a:rPr>
                        </m:ctrlPr>
                      </m:dPr>
                      <m:e>
                        <m:sSub>
                          <m:sSubPr>
                            <m:ctrlPr>
                              <a:rPr lang="el-GR"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l-GR" i="1" smtClean="0">
                            <a:latin typeface="Cambria Math" panose="02040503050406030204" pitchFamily="18" charset="0"/>
                          </a:rPr>
                        </m:ctrlPr>
                      </m:sSubPr>
                      <m:e>
                        <m:r>
                          <a:rPr lang="el-GR" i="1" smtClean="0">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b>
                    </m:sSub>
                  </m:oMath>
                </a14:m>
                <a:r>
                  <a:rPr lang="en-US" dirty="0"/>
                  <a:t>,</a:t>
                </a:r>
              </a:p>
              <a:p>
                <a:pPr marL="360045" lvl="1" indent="0">
                  <a:buNone/>
                </a:pPr>
                <a:r>
                  <a:rPr lang="en-US" dirty="0"/>
                  <a:t>    where</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𝑡</m:t>
                          </m:r>
                        </m:sub>
                      </m:sSub>
                      <m:d>
                        <m:dPr>
                          <m:ctrlPr>
                            <a:rPr lang="el-GR" i="1" smtClean="0">
                              <a:latin typeface="Cambria Math" panose="02040503050406030204" pitchFamily="18" charset="0"/>
                            </a:rPr>
                          </m:ctrlPr>
                        </m:dPr>
                        <m:e>
                          <m:sSub>
                            <m:sSubPr>
                              <m:ctrlPr>
                                <a:rPr lang="el-GR"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b>
                          </m:sSub>
                        </m:e>
                      </m:d>
                      <m:r>
                        <a:rPr lang="en-US"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𝑔</m:t>
                          </m:r>
                        </m:e>
                        <m:sup>
                          <m:r>
                            <a:rPr lang="en-US" i="1" smtClean="0">
                              <a:latin typeface="Cambria Math" panose="02040503050406030204" pitchFamily="18" charset="0"/>
                              <a:ea typeface="Cambria Math" panose="02040503050406030204" pitchFamily="18" charset="0"/>
                            </a:rPr>
                            <m:t>∗</m:t>
                          </m:r>
                        </m:sup>
                      </m:sSup>
                      <m:d>
                        <m:dPr>
                          <m:ctrlPr>
                            <a:rPr lang="el-GR" i="1" smtClean="0">
                              <a:latin typeface="Cambria Math" panose="02040503050406030204" pitchFamily="18" charset="0"/>
                            </a:rPr>
                          </m:ctrlPr>
                        </m:dPr>
                        <m:e>
                          <m:sSub>
                            <m:sSubPr>
                              <m:ctrlPr>
                                <a:rPr lang="el-GR"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sub>
                          </m:sSub>
                        </m:e>
                      </m:d>
                    </m:oMath>
                  </m:oMathPara>
                </a14:m>
                <a:endParaRPr lang="en-US" dirty="0"/>
              </a:p>
              <a:p>
                <a:pPr lvl="1"/>
                <a14:m>
                  <m:oMath xmlns:m="http://schemas.openxmlformats.org/officeDocument/2006/math">
                    <m:r>
                      <a:rPr lang="en-US" i="1" dirty="0" smtClean="0">
                        <a:latin typeface="Cambria Math" panose="02040503050406030204" pitchFamily="18" charset="0"/>
                      </a:rPr>
                      <m:t>𝑔</m:t>
                    </m:r>
                  </m:oMath>
                </a14:m>
                <a:r>
                  <a:rPr lang="en-US" dirty="0"/>
                  <a:t> is a flexible, nonlinear/linear function of the </a:t>
                </a:r>
                <a14:m>
                  <m:oMath xmlns:m="http://schemas.openxmlformats.org/officeDocument/2006/math">
                    <m:r>
                      <a:rPr lang="en-US" i="1" dirty="0" smtClean="0">
                        <a:latin typeface="Cambria Math" panose="02040503050406030204" pitchFamily="18" charset="0"/>
                      </a:rPr>
                      <m:t>𝑃</m:t>
                    </m:r>
                  </m:oMath>
                </a14:m>
                <a:r>
                  <a:rPr lang="en-US" dirty="0"/>
                  <a:t>-dimensional vector </a:t>
                </a:r>
                <a14:m>
                  <m:oMath xmlns:m="http://schemas.openxmlformats.org/officeDocument/2006/math">
                    <m:sSub>
                      <m:sSubPr>
                        <m:ctrlPr>
                          <a:rPr lang="el-GR"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sub>
                    </m:sSub>
                  </m:oMath>
                </a14:m>
                <a:r>
                  <a:rPr lang="en-US" dirty="0"/>
                  <a:t> of predictors.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07661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Prediction with Dimension Reduction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PLS objective seeks </a:t>
                </a:r>
                <a14:m>
                  <m:oMath xmlns:m="http://schemas.openxmlformats.org/officeDocument/2006/math">
                    <m:r>
                      <a:rPr lang="en-US" i="1">
                        <a:latin typeface="Cambria Math" panose="02040503050406030204" pitchFamily="18" charset="0"/>
                      </a:rPr>
                      <m:t>𝐾</m:t>
                    </m:r>
                  </m:oMath>
                </a14:m>
                <a:r>
                  <a:rPr lang="en-US" dirty="0"/>
                  <a:t> linear combinations of </a:t>
                </a:r>
                <a14:m>
                  <m:oMath xmlns:m="http://schemas.openxmlformats.org/officeDocument/2006/math">
                    <m:r>
                      <a:rPr lang="en-US" b="0" i="1" smtClean="0">
                        <a:latin typeface="Cambria Math" panose="02040503050406030204" pitchFamily="18" charset="0"/>
                      </a:rPr>
                      <m:t>𝑍</m:t>
                    </m:r>
                  </m:oMath>
                </a14:m>
                <a:r>
                  <a:rPr lang="en-US" dirty="0"/>
                  <a:t> that have maximal predictive association with the forecast target. The weights used to construct the</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𝑗</m:t>
                    </m:r>
                  </m:oMath>
                </a14:m>
                <a:r>
                  <a:rPr lang="en-US" dirty="0" err="1"/>
                  <a:t>th</a:t>
                </a:r>
                <a:r>
                  <a:rPr lang="en-US" dirty="0"/>
                  <a:t> predictive component solve</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r>
                        <a:rPr lang="en-US" b="0" i="1" smtClean="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𝑤</m:t>
                              </m:r>
                            </m:lim>
                          </m:limLow>
                        </m:fName>
                        <m:e>
                          <m:sSup>
                            <m:sSupPr>
                              <m:ctrlPr>
                                <a:rPr lang="en-US" i="1">
                                  <a:latin typeface="Cambria Math" panose="02040503050406030204" pitchFamily="18" charset="0"/>
                                </a:rPr>
                              </m:ctrlPr>
                            </m:sSupPr>
                            <m:e>
                              <m:r>
                                <a:rPr lang="en-US" i="1">
                                  <a:latin typeface="Cambria Math" panose="02040503050406030204" pitchFamily="18" charset="0"/>
                                </a:rPr>
                                <m:t>𝐶𝑜𝑣</m:t>
                              </m:r>
                            </m:e>
                            <m:sup>
                              <m:r>
                                <a:rPr lang="en-US" i="1">
                                  <a:latin typeface="Cambria Math" panose="02040503050406030204" pitchFamily="18" charset="0"/>
                                </a:rPr>
                                <m:t>2</m:t>
                              </m:r>
                            </m:sup>
                          </m:sSup>
                          <m:d>
                            <m:dPr>
                              <m:ctrlPr>
                                <a:rPr lang="en-US" i="1" smtClean="0">
                                  <a:latin typeface="Cambria Math" panose="02040503050406030204" pitchFamily="18" charset="0"/>
                                </a:rPr>
                              </m:ctrlPr>
                            </m:dPr>
                            <m:e>
                              <m:r>
                                <a:rPr lang="en-US" i="1">
                                  <a:latin typeface="Cambria Math" panose="02040503050406030204" pitchFamily="18" charset="0"/>
                                </a:rPr>
                                <m:t>𝑅</m:t>
                              </m:r>
                              <m:r>
                                <a:rPr lang="en-US" i="1">
                                  <a:latin typeface="Cambria Math" panose="02040503050406030204" pitchFamily="18" charset="0"/>
                                </a:rPr>
                                <m:t>,</m:t>
                              </m:r>
                              <m:r>
                                <a:rPr lang="en-US" i="1">
                                  <a:latin typeface="Cambria Math" panose="02040503050406030204" pitchFamily="18" charset="0"/>
                                </a:rPr>
                                <m:t>𝑍𝑤</m:t>
                              </m:r>
                            </m:e>
                          </m:d>
                          <m:r>
                            <a:rPr lang="en-US" b="0" i="1" smtClean="0">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e>
                      </m:func>
                      <m:r>
                        <a:rPr lang="en-US" b="0" i="1" smtClean="0">
                          <a:latin typeface="Cambria Math" panose="02040503050406030204" pitchFamily="18" charset="0"/>
                        </a:rPr>
                        <m:t>  </m:t>
                      </m:r>
                      <m:sSup>
                        <m:sSupPr>
                          <m:ctrlPr>
                            <a:rPr lang="en-US"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m:t>
                          </m:r>
                        </m:sup>
                      </m:sSup>
                      <m:r>
                        <a:rPr lang="en-US" b="0" i="1" smtClean="0">
                          <a:latin typeface="Cambria Math" panose="02040503050406030204" pitchFamily="18" charset="0"/>
                        </a:rPr>
                        <m:t>𝑤</m:t>
                      </m:r>
                      <m:r>
                        <a:rPr lang="en-US" b="0" i="1" smtClean="0">
                          <a:latin typeface="Cambria Math" panose="02040503050406030204" pitchFamily="18" charset="0"/>
                        </a:rPr>
                        <m:t>=1,                                                             </m:t>
                      </m:r>
                      <m:r>
                        <a:rPr lang="en-US" b="0" i="1" smtClean="0">
                          <a:latin typeface="Cambria Math" panose="02040503050406030204" pitchFamily="18" charset="0"/>
                        </a:rPr>
                        <m:t>𝐶𝑜𝑣</m:t>
                      </m:r>
                      <m:d>
                        <m:dPr>
                          <m:ctrlPr>
                            <a:rPr lang="en-US" b="0" i="1" smtClean="0">
                              <a:latin typeface="Cambria Math" panose="02040503050406030204" pitchFamily="18" charset="0"/>
                            </a:rPr>
                          </m:ctrlPr>
                        </m:dPr>
                        <m:e>
                          <m:r>
                            <a:rPr lang="en-US" b="0" i="1" smtClean="0">
                              <a:latin typeface="Cambria Math" panose="02040503050406030204" pitchFamily="18" charset="0"/>
                            </a:rPr>
                            <m:t>𝑍𝑤</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𝑍𝑤</m:t>
                              </m:r>
                            </m:e>
                            <m:sub>
                              <m:r>
                                <a:rPr lang="en-US" b="0" i="1" smtClean="0">
                                  <a:latin typeface="Cambria Math" panose="02040503050406030204" pitchFamily="18" charset="0"/>
                                </a:rPr>
                                <m:t>𝑙</m:t>
                              </m:r>
                            </m:sub>
                          </m:sSub>
                        </m:e>
                      </m:d>
                      <m:r>
                        <a:rPr lang="en-US" b="0" i="1" smtClean="0">
                          <a:latin typeface="Cambria Math" panose="02040503050406030204" pitchFamily="18" charset="0"/>
                        </a:rPr>
                        <m:t>=0,  </m:t>
                      </m:r>
                      <m:r>
                        <a:rPr lang="en-US" b="0" i="1" smtClean="0">
                          <a:latin typeface="Cambria Math" panose="02040503050406030204" pitchFamily="18" charset="0"/>
                        </a:rPr>
                        <m:t>𝑙</m:t>
                      </m:r>
                      <m:r>
                        <a:rPr lang="en-US" b="0" i="1" smtClean="0">
                          <a:latin typeface="Cambria Math" panose="02040503050406030204" pitchFamily="18" charset="0"/>
                        </a:rPr>
                        <m:t>=1,2,…,</m:t>
                      </m:r>
                      <m:r>
                        <a:rPr lang="en-US" b="0" i="1" smtClean="0">
                          <a:latin typeface="Cambria Math" panose="02040503050406030204" pitchFamily="18" charset="0"/>
                        </a:rPr>
                        <m:t>𝑗</m:t>
                      </m:r>
                      <m:r>
                        <a:rPr lang="en-US" b="0" i="1" smtClean="0">
                          <a:latin typeface="Cambria Math" panose="02040503050406030204" pitchFamily="18" charset="0"/>
                        </a:rPr>
                        <m:t>−1</m:t>
                      </m:r>
                    </m:oMath>
                  </m:oMathPara>
                </a14:m>
                <a:endParaRPr lang="en-US" dirty="0"/>
              </a:p>
              <a:p>
                <a:r>
                  <a:rPr lang="en-US" dirty="0"/>
                  <a:t>PLS is willing to sacrifice how accurately </a:t>
                </a:r>
                <a14:m>
                  <m:oMath xmlns:m="http://schemas.openxmlformats.org/officeDocument/2006/math">
                    <m:r>
                      <a:rPr lang="en-US" i="1">
                        <a:latin typeface="Cambria Math" panose="02040503050406030204" pitchFamily="18" charset="0"/>
                      </a:rPr>
                      <m:t>𝑍</m:t>
                    </m:r>
                    <m:sSub>
                      <m:sSubPr>
                        <m:ctrlPr>
                          <a:rPr lang="en-US" i="1">
                            <a:latin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Ω</m:t>
                        </m:r>
                      </m:e>
                      <m:sub>
                        <m:r>
                          <a:rPr lang="en-US" i="1">
                            <a:latin typeface="Cambria Math" panose="02040503050406030204" pitchFamily="18" charset="0"/>
                          </a:rPr>
                          <m:t>𝐾</m:t>
                        </m:r>
                      </m:sub>
                    </m:sSub>
                  </m:oMath>
                </a14:m>
                <a:r>
                  <a:rPr lang="en-US" dirty="0"/>
                  <a:t> approximates </a:t>
                </a:r>
                <a14:m>
                  <m:oMath xmlns:m="http://schemas.openxmlformats.org/officeDocument/2006/math">
                    <m:r>
                      <a:rPr lang="en-US" i="1">
                        <a:latin typeface="Cambria Math" panose="02040503050406030204" pitchFamily="18" charset="0"/>
                      </a:rPr>
                      <m:t>𝑍</m:t>
                    </m:r>
                  </m:oMath>
                </a14:m>
                <a:r>
                  <a:rPr lang="en-US" dirty="0"/>
                  <a:t> in order to find components with more potent return predictability. This can be efficiently solved using a number of similar routines, such as the SIMPLS algorithm of de Jong (1993).</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r="-14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7278E5A3-04A9-139F-FDB1-EB4D4968E253}"/>
              </a:ext>
            </a:extLst>
          </p:cNvPr>
          <p:cNvSpPr txBox="1"/>
          <p:nvPr/>
        </p:nvSpPr>
        <p:spPr>
          <a:xfrm>
            <a:off x="117987" y="6905625"/>
            <a:ext cx="8759313" cy="276999"/>
          </a:xfrm>
          <a:prstGeom prst="rect">
            <a:avLst/>
          </a:prstGeom>
          <a:noFill/>
        </p:spPr>
        <p:txBody>
          <a:bodyPr wrap="square" rtlCol="0">
            <a:spAutoFit/>
          </a:bodyPr>
          <a:lstStyle/>
          <a:p>
            <a:r>
              <a:rPr lang="en-US" sz="1200" dirty="0"/>
              <a:t>PLS: See notes by </a:t>
            </a:r>
            <a:r>
              <a:rPr lang="en-US" sz="1200" dirty="0" err="1"/>
              <a:t>Adbi</a:t>
            </a:r>
            <a:r>
              <a:rPr lang="en-US" sz="1200" dirty="0"/>
              <a:t> of UT-Dallas </a:t>
            </a:r>
            <a:r>
              <a:rPr lang="en-CA" sz="1200" dirty="0"/>
              <a:t>https://www.utdallas.edu/~herve/Abdi-PLS-pretty.pdf</a:t>
            </a:r>
            <a:endParaRPr lang="en-US" sz="1200" dirty="0"/>
          </a:p>
        </p:txBody>
      </p:sp>
    </p:spTree>
    <p:extLst>
      <p:ext uri="{BB962C8B-B14F-4D97-AF65-F5344CB8AC3E}">
        <p14:creationId xmlns:p14="http://schemas.microsoft.com/office/powerpoint/2010/main" val="2517462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CF934-0457-67A5-C6B8-2BA783C803D7}"/>
              </a:ext>
            </a:extLst>
          </p:cNvPr>
          <p:cNvSpPr>
            <a:spLocks noGrp="1"/>
          </p:cNvSpPr>
          <p:nvPr>
            <p:ph type="title"/>
          </p:nvPr>
        </p:nvSpPr>
        <p:spPr>
          <a:xfrm>
            <a:off x="346485" y="-117474"/>
            <a:ext cx="8640763" cy="1219200"/>
          </a:xfrm>
        </p:spPr>
        <p:txBody>
          <a:bodyPr/>
          <a:lstStyle/>
          <a:p>
            <a:r>
              <a:rPr lang="en-US" dirty="0"/>
              <a:t>PLS in words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CF5D4D-F996-8F8E-C943-44C4B8ED758C}"/>
                  </a:ext>
                </a:extLst>
              </p:cNvPr>
              <p:cNvSpPr>
                <a:spLocks noGrp="1"/>
              </p:cNvSpPr>
              <p:nvPr>
                <p:ph idx="1"/>
              </p:nvPr>
            </p:nvSpPr>
            <p:spPr>
              <a:xfrm>
                <a:off x="479424" y="1287463"/>
                <a:ext cx="8970963" cy="5246687"/>
              </a:xfrm>
            </p:spPr>
            <p:txBody>
              <a:bodyPr/>
              <a:lstStyle/>
              <a:p>
                <a:pPr algn="l"/>
                <a:r>
                  <a:rPr lang="en-US" sz="1800" b="0" i="0" u="none" strike="noStrike" baseline="0" dirty="0">
                    <a:latin typeface="+mj-lt"/>
                  </a:rPr>
                  <a:t>For each predictor </a:t>
                </a:r>
                <a:r>
                  <a:rPr lang="en-US" sz="1800" b="0" i="1" u="none" strike="noStrike" baseline="0" dirty="0">
                    <a:latin typeface="+mj-lt"/>
                  </a:rPr>
                  <a:t>j </a:t>
                </a:r>
                <a:r>
                  <a:rPr lang="en-US" sz="1800" b="0" i="0" u="none" strike="noStrike" baseline="0" dirty="0">
                    <a:latin typeface="+mj-lt"/>
                  </a:rPr>
                  <a:t>, estimate its univariate return prediction coefficient via OLS.</a:t>
                </a:r>
              </a:p>
              <a:p>
                <a:pPr lvl="1"/>
                <a:r>
                  <a:rPr lang="en-US" b="0" i="0" u="none" strike="noStrike" baseline="0" dirty="0">
                    <a:latin typeface="+mj-lt"/>
                  </a:rPr>
                  <a:t>This coefficient, denoted, </a:t>
                </a:r>
                <a14:m>
                  <m:oMath xmlns:m="http://schemas.openxmlformats.org/officeDocument/2006/math">
                    <m:sSub>
                      <m:sSubPr>
                        <m:ctrlPr>
                          <a:rPr lang="en-US" i="1" kern="100" smtClean="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i="1" kern="100">
                            <a:effectLst/>
                            <a:latin typeface="Cambria Math" panose="02040503050406030204" pitchFamily="18" charset="0"/>
                            <a:ea typeface="DengXian" panose="02010600030101010101" pitchFamily="2" charset="-122"/>
                            <a:cs typeface="Times New Roman" panose="02020603050405020304" pitchFamily="18" charset="0"/>
                          </a:rPr>
                          <m:t>∅</m:t>
                        </m:r>
                      </m:e>
                      <m:sub>
                        <m:r>
                          <a:rPr lang="en-US" i="1" kern="100">
                            <a:effectLst/>
                            <a:latin typeface="Cambria Math" panose="02040503050406030204" pitchFamily="18" charset="0"/>
                            <a:ea typeface="DengXian" panose="02010600030101010101" pitchFamily="2" charset="-122"/>
                            <a:cs typeface="Times New Roman" panose="02020603050405020304" pitchFamily="18" charset="0"/>
                          </a:rPr>
                          <m:t>𝑗</m:t>
                        </m:r>
                      </m:sub>
                    </m:sSub>
                  </m:oMath>
                </a14:m>
                <a:r>
                  <a:rPr lang="en-US" b="0" i="0" u="none" strike="noStrike" baseline="0" dirty="0">
                    <a:latin typeface="+mj-lt"/>
                  </a:rPr>
                  <a:t>, reflects the “partial” sensitivity of returns to each predictor </a:t>
                </a:r>
                <a:r>
                  <a:rPr lang="en-US" b="0" i="1" u="none" strike="noStrike" baseline="0" dirty="0">
                    <a:latin typeface="+mj-lt"/>
                  </a:rPr>
                  <a:t>j </a:t>
                </a:r>
                <a:r>
                  <a:rPr lang="en-US" b="0" i="0" u="none" strike="noStrike" baseline="0" dirty="0">
                    <a:latin typeface="+mj-lt"/>
                  </a:rPr>
                  <a:t>.</a:t>
                </a:r>
              </a:p>
              <a:p>
                <a:r>
                  <a:rPr lang="en-US" sz="1800" b="0" i="0" u="none" strike="noStrike" baseline="0" dirty="0">
                    <a:latin typeface="+mj-lt"/>
                  </a:rPr>
                  <a:t>Next, average all predictors into a single aggregate component with weights proportional to </a:t>
                </a:r>
                <a14:m>
                  <m:oMath xmlns:m="http://schemas.openxmlformats.org/officeDocument/2006/math">
                    <m:sSub>
                      <m:sSubPr>
                        <m:ctrlPr>
                          <a:rPr lang="en-US" sz="1800" i="1" kern="100" smtClean="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m:t>
                        </m:r>
                      </m:e>
                      <m:sub>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𝑗</m:t>
                        </m:r>
                      </m:sub>
                    </m:sSub>
                  </m:oMath>
                </a14:m>
                <a:r>
                  <a:rPr lang="en-US" sz="1800" b="0" i="0" u="none" strike="noStrike" baseline="0" dirty="0">
                    <a:latin typeface="+mj-lt"/>
                  </a:rPr>
                  <a:t>, placing the highest weight on the strongest univariate predictors, and the least weight on the weakest. </a:t>
                </a:r>
              </a:p>
              <a:p>
                <a:pPr lvl="1"/>
                <a:r>
                  <a:rPr lang="en-US" b="0" i="0" u="none" strike="noStrike" baseline="0" dirty="0">
                    <a:latin typeface="+mj-lt"/>
                  </a:rPr>
                  <a:t>In this way, PLS performs its dimension reduction with the ultimate forecasting objective in mind.</a:t>
                </a:r>
              </a:p>
              <a:p>
                <a:pPr algn="l"/>
                <a:r>
                  <a:rPr lang="en-US" sz="1800" b="0" i="0" u="none" strike="noStrike" baseline="0" dirty="0">
                    <a:latin typeface="+mj-lt"/>
                  </a:rPr>
                  <a:t>To form more than one predictive component, the target and all predictors are orthogonalized with respect to previously constructed components, and the above procedure is repeated on the orthogonalized data set. </a:t>
                </a:r>
              </a:p>
              <a:p>
                <a:pPr lvl="1"/>
                <a:r>
                  <a:rPr lang="en-US" b="0" i="0" u="none" strike="noStrike" baseline="0" dirty="0">
                    <a:latin typeface="+mj-lt"/>
                  </a:rPr>
                  <a:t>This is iterated until the desired number of PLS components is reached.</a:t>
                </a:r>
                <a:endParaRPr lang="en-US" dirty="0">
                  <a:latin typeface="+mj-lt"/>
                </a:endParaRPr>
              </a:p>
            </p:txBody>
          </p:sp>
        </mc:Choice>
        <mc:Fallback xmlns="">
          <p:sp>
            <p:nvSpPr>
              <p:cNvPr id="3" name="Content Placeholder 2">
                <a:extLst>
                  <a:ext uri="{FF2B5EF4-FFF2-40B4-BE49-F238E27FC236}">
                    <a16:creationId xmlns:a16="http://schemas.microsoft.com/office/drawing/2014/main" id="{98CF5D4D-F996-8F8E-C943-44C4B8ED758C}"/>
                  </a:ext>
                </a:extLst>
              </p:cNvPr>
              <p:cNvSpPr>
                <a:spLocks noGrp="1" noRot="1" noChangeAspect="1" noMove="1" noResize="1" noEditPoints="1" noAdjustHandles="1" noChangeArrowheads="1" noChangeShapeType="1" noTextEdit="1"/>
              </p:cNvSpPr>
              <p:nvPr>
                <p:ph idx="1"/>
              </p:nvPr>
            </p:nvSpPr>
            <p:spPr>
              <a:xfrm>
                <a:off x="479424" y="1287463"/>
                <a:ext cx="8970963" cy="5246687"/>
              </a:xfrm>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6266263-5F85-3041-98E6-1D64EA4D6CE4}"/>
              </a:ext>
            </a:extLst>
          </p:cNvPr>
          <p:cNvSpPr>
            <a:spLocks noGrp="1"/>
          </p:cNvSpPr>
          <p:nvPr>
            <p:ph type="sldNum" sz="quarter" idx="10"/>
          </p:nvPr>
        </p:nvSpPr>
        <p:spPr/>
        <p:txBody>
          <a:bodyPr/>
          <a:lstStyle/>
          <a:p>
            <a:pPr>
              <a:defRPr/>
            </a:pPr>
            <a:fld id="{09365272-BA40-44CC-9448-31C16C70B020}" type="slidenum">
              <a:rPr lang="en-US" smtClean="0"/>
              <a:pPr>
                <a:defRPr/>
              </a:pPr>
              <a:t>21</a:t>
            </a:fld>
            <a:endParaRPr lang="en-US"/>
          </a:p>
        </p:txBody>
      </p:sp>
    </p:spTree>
    <p:extLst>
      <p:ext uri="{BB962C8B-B14F-4D97-AF65-F5344CB8AC3E}">
        <p14:creationId xmlns:p14="http://schemas.microsoft.com/office/powerpoint/2010/main" val="1886081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On the testing sample from ML Lecture 1, evaluate the impact of the 2 elastic net parameters and PLS on out-of-sample performance accuracy vs. linear regression in terms predictive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for the monthly stock-level panel and the Sharpe ratios long-short portfolio’s monthly decile spread (OR mean, standard deviation, and Sharpe ratio of long-short portfolio’s monthly returns) with equal-weight and value-weight formation.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r="-218"/>
                </a:stretch>
              </a:blipFill>
            </p:spPr>
            <p:txBody>
              <a:bodyPr/>
              <a:lstStyle/>
              <a:p>
                <a:r>
                  <a:rPr lang="en-CA">
                    <a:noFill/>
                  </a:rPr>
                  <a:t> </a:t>
                </a:r>
              </a:p>
            </p:txBody>
          </p:sp>
        </mc:Fallback>
      </mc:AlternateContent>
    </p:spTree>
    <p:extLst>
      <p:ext uri="{BB962C8B-B14F-4D97-AF65-F5344CB8AC3E}">
        <p14:creationId xmlns:p14="http://schemas.microsoft.com/office/powerpoint/2010/main" val="1305085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b="1" dirty="0"/>
                  <a:t>Simple linear model estimated via ordinary least squares (OLS)</a:t>
                </a:r>
                <a:r>
                  <a:rPr lang="en-US" dirty="0"/>
                  <a:t>, which imposes that conditional expectations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e>
                    </m:d>
                  </m:oMath>
                </a14:m>
                <a:r>
                  <a:rPr lang="en-US" dirty="0"/>
                  <a:t> can be approximated by a linear function of the </a:t>
                </a:r>
                <a:r>
                  <a:rPr lang="en-US" i="1" dirty="0"/>
                  <a:t>P-</a:t>
                </a:r>
                <a:r>
                  <a:rPr lang="en-US" dirty="0"/>
                  <a:t>dimensional</a:t>
                </a:r>
                <a:r>
                  <a:rPr lang="en-US" i="1" dirty="0"/>
                  <a:t> </a:t>
                </a:r>
                <a:r>
                  <a:rPr lang="en-US" dirty="0"/>
                  <a:t>raw predictor variables </a:t>
                </a:r>
                <a14:m>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 </m:t>
                    </m:r>
                  </m:oMath>
                </a14:m>
                <a:r>
                  <a:rPr lang="en-US" dirty="0"/>
                  <a:t>and the parameter vector,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l-GR" i="1">
                              <a:latin typeface="Cambria Math" panose="02040503050406030204" pitchFamily="18" charset="0"/>
                            </a:rPr>
                          </m:ctrlPr>
                        </m:dPr>
                        <m:e>
                          <m:sSub>
                            <m:sSubPr>
                              <m:ctrlPr>
                                <a:rPr lang="el-GR" i="1">
                                  <a:latin typeface="Cambria Math" panose="02040503050406030204" pitchFamily="18" charset="0"/>
                                </a:rPr>
                              </m:ctrlPr>
                            </m:sSubPr>
                            <m:e>
                              <m:r>
                                <a:rPr lang="en-US" b="0" i="1" smtClean="0">
                                  <a:latin typeface="Cambria Math" panose="02040503050406030204" pitchFamily="18" charset="0"/>
                                </a:rPr>
                                <m:t>𝑧</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r>
                        <a:rPr lang="en-US" i="1">
                          <a:latin typeface="Cambria Math" panose="02040503050406030204" pitchFamily="18" charset="0"/>
                        </a:rPr>
                        <m:t>=</m:t>
                      </m:r>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sub>
                        <m:sup>
                          <m:r>
                            <a:rPr lang="en-US" b="0" i="1" smtClean="0">
                              <a:latin typeface="Cambria Math" panose="02040503050406030204" pitchFamily="18" charset="0"/>
                            </a:rPr>
                            <m:t>′</m:t>
                          </m:r>
                        </m:sup>
                      </m:sSubSup>
                      <m:r>
                        <a:rPr lang="en-US" i="1" smtClean="0">
                          <a:latin typeface="Cambria Math" panose="02040503050406030204" pitchFamily="18" charset="0"/>
                          <a:ea typeface="Cambria Math" panose="02040503050406030204" pitchFamily="18" charset="0"/>
                        </a:rPr>
                        <m:t>𝜃</m:t>
                      </m:r>
                    </m:oMath>
                  </m:oMathPara>
                </a14:m>
                <a:endParaRPr lang="en-US" dirty="0"/>
              </a:p>
              <a:p>
                <a:pPr lvl="1"/>
                <a:r>
                  <a:rPr lang="en-US" sz="1600" dirty="0"/>
                  <a:t>This model imposes a simple regression specification and does not allow for nonlinear effects or interactions between predictors. </a:t>
                </a:r>
              </a:p>
              <a:p>
                <a:r>
                  <a:rPr lang="en-US" sz="1600" dirty="0"/>
                  <a:t>For example, the classical </a:t>
                </a:r>
                <a:r>
                  <a:rPr lang="en-US" sz="1600" dirty="0" err="1"/>
                  <a:t>Fama</a:t>
                </a:r>
                <a:r>
                  <a:rPr lang="en-US" sz="1600" dirty="0"/>
                  <a:t>-French three-factor model:</a:t>
                </a:r>
              </a:p>
              <a:p>
                <a:pPr marL="304800" lvl="1" indent="0">
                  <a:buNone/>
                </a:pP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Linear regression (baseline model)</a:t>
            </a:r>
          </a:p>
        </p:txBody>
      </p:sp>
      <p:pic>
        <p:nvPicPr>
          <p:cNvPr id="5" name="Picture 4">
            <a:extLst>
              <a:ext uri="{FF2B5EF4-FFF2-40B4-BE49-F238E27FC236}">
                <a16:creationId xmlns:a16="http://schemas.microsoft.com/office/drawing/2014/main" id="{F3197E10-3173-479B-0F6E-46168F357459}"/>
              </a:ext>
            </a:extLst>
          </p:cNvPr>
          <p:cNvPicPr>
            <a:picLocks noChangeAspect="1"/>
          </p:cNvPicPr>
          <p:nvPr/>
        </p:nvPicPr>
        <p:blipFill>
          <a:blip r:embed="rId3"/>
          <a:stretch>
            <a:fillRect/>
          </a:stretch>
        </p:blipFill>
        <p:spPr>
          <a:xfrm>
            <a:off x="882229" y="4392954"/>
            <a:ext cx="7371041" cy="685214"/>
          </a:xfrm>
          <a:prstGeom prst="rect">
            <a:avLst/>
          </a:prstGeom>
        </p:spPr>
      </p:pic>
    </p:spTree>
    <p:extLst>
      <p:ext uri="{BB962C8B-B14F-4D97-AF65-F5344CB8AC3E}">
        <p14:creationId xmlns:p14="http://schemas.microsoft.com/office/powerpoint/2010/main" val="3892125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Baseline estimation of the simple linear model uses a standard least squares, or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a14:m>
                <a:r>
                  <a:rPr lang="en-US" dirty="0"/>
                  <a:t>”, objective function: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ℒ</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𝑁𝑇</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=1</m:t>
                              </m:r>
                            </m:sub>
                            <m:sup>
                              <m:r>
                                <a:rPr lang="en-US" i="1">
                                  <a:latin typeface="Cambria Math" panose="02040503050406030204" pitchFamily="18" charset="0"/>
                                </a:rPr>
                                <m:t>𝑇</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l-GR"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𝑔</m:t>
                                      </m:r>
                                      <m:d>
                                        <m:dPr>
                                          <m:ctrlPr>
                                            <a:rPr lang="el-GR" i="1">
                                              <a:latin typeface="Cambria Math" panose="02040503050406030204" pitchFamily="18" charset="0"/>
                                            </a:rPr>
                                          </m:ctrlPr>
                                        </m:dPr>
                                        <m:e>
                                          <m:sSub>
                                            <m:sSubPr>
                                              <m:ctrlPr>
                                                <a:rPr lang="el-GR"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e>
                                      </m:d>
                                    </m:e>
                                  </m:d>
                                </m:e>
                                <m:sup>
                                  <m:r>
                                    <a:rPr lang="en-US" i="1">
                                      <a:latin typeface="Cambria Math" panose="02040503050406030204" pitchFamily="18" charset="0"/>
                                    </a:rPr>
                                    <m:t>2</m:t>
                                  </m:r>
                                </m:sup>
                              </m:sSup>
                            </m:e>
                          </m:nary>
                        </m:e>
                      </m:nary>
                    </m:oMath>
                  </m:oMathPara>
                </a14:m>
                <a:endParaRPr lang="en-US" dirty="0"/>
              </a:p>
              <a:p>
                <a:pPr lvl="1"/>
                <a:r>
                  <a:rPr lang="en-US" sz="1600" dirty="0"/>
                  <a:t>Minimizing </a:t>
                </a:r>
                <a14:m>
                  <m:oMath xmlns:m="http://schemas.openxmlformats.org/officeDocument/2006/math">
                    <m:r>
                      <a:rPr lang="en-US" sz="1600" i="1">
                        <a:latin typeface="Cambria Math" panose="02040503050406030204" pitchFamily="18" charset="0"/>
                        <a:ea typeface="Cambria Math" panose="02040503050406030204" pitchFamily="18" charset="0"/>
                      </a:rPr>
                      <m:t>ℒ</m:t>
                    </m:r>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𝜃</m:t>
                        </m:r>
                      </m:e>
                    </m:d>
                  </m:oMath>
                </a14:m>
                <a:r>
                  <a:rPr lang="en-US" sz="1600" dirty="0"/>
                  <a:t> yields the pooled OLS estimator</a:t>
                </a:r>
              </a:p>
              <a:p>
                <a:r>
                  <a:rPr lang="en-US" dirty="0"/>
                  <a:t>Cons = many predictors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581"/>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Linear regression (baseline model)</a:t>
            </a:r>
          </a:p>
        </p:txBody>
      </p:sp>
    </p:spTree>
    <p:extLst>
      <p:ext uri="{BB962C8B-B14F-4D97-AF65-F5344CB8AC3E}">
        <p14:creationId xmlns:p14="http://schemas.microsoft.com/office/powerpoint/2010/main" val="2252315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682D9-8240-665B-9F3F-AA175B0E360B}"/>
              </a:ext>
            </a:extLst>
          </p:cNvPr>
          <p:cNvSpPr>
            <a:spLocks noGrp="1"/>
          </p:cNvSpPr>
          <p:nvPr>
            <p:ph type="title"/>
          </p:nvPr>
        </p:nvSpPr>
        <p:spPr/>
        <p:txBody>
          <a:bodyPr/>
          <a:lstStyle/>
          <a:p>
            <a:r>
              <a:rPr lang="en-US" dirty="0"/>
              <a:t>In-Sample and Out-of-Sample (OOS)</a:t>
            </a:r>
          </a:p>
        </p:txBody>
      </p:sp>
      <p:sp>
        <p:nvSpPr>
          <p:cNvPr id="3" name="Content Placeholder 2">
            <a:extLst>
              <a:ext uri="{FF2B5EF4-FFF2-40B4-BE49-F238E27FC236}">
                <a16:creationId xmlns:a16="http://schemas.microsoft.com/office/drawing/2014/main" id="{9A0307ED-64FB-F9D0-80DF-4B8998BC8CAB}"/>
              </a:ext>
            </a:extLst>
          </p:cNvPr>
          <p:cNvSpPr>
            <a:spLocks noGrp="1"/>
          </p:cNvSpPr>
          <p:nvPr>
            <p:ph idx="1"/>
          </p:nvPr>
        </p:nvSpPr>
        <p:spPr>
          <a:xfrm>
            <a:off x="346587" y="1150375"/>
            <a:ext cx="8530713" cy="5383776"/>
          </a:xfrm>
        </p:spPr>
        <p:txBody>
          <a:bodyPr/>
          <a:lstStyle/>
          <a:p>
            <a:r>
              <a:rPr lang="en-US" dirty="0">
                <a:latin typeface="+mj-lt"/>
              </a:rPr>
              <a:t>Rule of </a:t>
            </a:r>
            <a:r>
              <a:rPr lang="en-US" b="0" i="0" dirty="0">
                <a:effectLst/>
                <a:latin typeface="+mj-lt"/>
              </a:rPr>
              <a:t>Learning: Learn, and then apply.</a:t>
            </a:r>
            <a:r>
              <a:rPr lang="en-US" dirty="0">
                <a:latin typeface="+mj-lt"/>
              </a:rPr>
              <a:t> </a:t>
            </a:r>
          </a:p>
          <a:p>
            <a:r>
              <a:rPr lang="en-US" dirty="0">
                <a:latin typeface="+mj-lt"/>
              </a:rPr>
              <a:t>Return prediction: learn the “rules” if any, and apply.</a:t>
            </a:r>
            <a:endParaRPr lang="en-US" b="0" i="0" dirty="0">
              <a:effectLst/>
              <a:latin typeface="+mj-lt"/>
            </a:endParaRPr>
          </a:p>
          <a:p>
            <a:r>
              <a:rPr lang="en-US" b="0" i="0" dirty="0">
                <a:effectLst/>
                <a:latin typeface="+mj-lt"/>
              </a:rPr>
              <a:t>Bailey et al. (2014): </a:t>
            </a:r>
            <a:r>
              <a:rPr lang="en-US" b="0" i="1" dirty="0">
                <a:effectLst/>
                <a:latin typeface="+mj-lt"/>
              </a:rPr>
              <a:t>With regards to the measured performance of a </a:t>
            </a:r>
            <a:r>
              <a:rPr lang="en-US" b="0" i="1" dirty="0" err="1">
                <a:effectLst/>
                <a:latin typeface="+mj-lt"/>
              </a:rPr>
              <a:t>backtested</a:t>
            </a:r>
            <a:r>
              <a:rPr lang="en-US" b="0" i="1" dirty="0">
                <a:effectLst/>
                <a:latin typeface="+mj-lt"/>
              </a:rPr>
              <a:t> strategy, we have to distinguish between two very different readings: in-sample (IS) and out-of-sample (OOS). The IS performance is the one simulated over the sample used in the design of the strategy (also known as "learning period" or "training set" in the machine learning literature). The OOS performance is simulated over a sample not used in the design of the strategy (a.k.a. "testing set"). A </a:t>
            </a:r>
            <a:r>
              <a:rPr lang="en-US" b="0" i="1" dirty="0" err="1">
                <a:effectLst/>
                <a:latin typeface="+mj-lt"/>
              </a:rPr>
              <a:t>backtest</a:t>
            </a:r>
            <a:r>
              <a:rPr lang="en-US" b="0" i="1" dirty="0">
                <a:effectLst/>
                <a:latin typeface="+mj-lt"/>
              </a:rPr>
              <a:t> is realistic when the IS performance is consistent with the OOS performance.</a:t>
            </a:r>
          </a:p>
          <a:p>
            <a:pPr marL="0" indent="0">
              <a:buNone/>
            </a:pPr>
            <a:endParaRPr lang="en-US" b="0" i="1" dirty="0">
              <a:effectLst/>
              <a:latin typeface="+mj-lt"/>
            </a:endParaRPr>
          </a:p>
          <a:p>
            <a:pPr marL="0" indent="0">
              <a:buNone/>
            </a:pPr>
            <a:r>
              <a:rPr lang="en-US" dirty="0">
                <a:latin typeface="+mj-lt"/>
              </a:rPr>
              <a:t> </a:t>
            </a:r>
            <a:endParaRPr lang="en-US" b="0" i="0" dirty="0">
              <a:effectLst/>
              <a:latin typeface="+mj-lt"/>
            </a:endParaRPr>
          </a:p>
        </p:txBody>
      </p:sp>
      <p:sp>
        <p:nvSpPr>
          <p:cNvPr id="4" name="Slide Number Placeholder 3">
            <a:extLst>
              <a:ext uri="{FF2B5EF4-FFF2-40B4-BE49-F238E27FC236}">
                <a16:creationId xmlns:a16="http://schemas.microsoft.com/office/drawing/2014/main" id="{8F2EE98F-613F-8441-8C90-7C62D21CBB0E}"/>
              </a:ext>
            </a:extLst>
          </p:cNvPr>
          <p:cNvSpPr>
            <a:spLocks noGrp="1"/>
          </p:cNvSpPr>
          <p:nvPr>
            <p:ph type="sldNum" sz="quarter" idx="10"/>
          </p:nvPr>
        </p:nvSpPr>
        <p:spPr/>
        <p:txBody>
          <a:bodyPr/>
          <a:lstStyle/>
          <a:p>
            <a:pPr>
              <a:defRPr/>
            </a:pPr>
            <a:fld id="{09365272-BA40-44CC-9448-31C16C70B020}" type="slidenum">
              <a:rPr lang="en-US" smtClean="0"/>
              <a:pPr>
                <a:defRPr/>
              </a:pPr>
              <a:t>5</a:t>
            </a:fld>
            <a:endParaRPr lang="en-US"/>
          </a:p>
        </p:txBody>
      </p:sp>
    </p:spTree>
    <p:extLst>
      <p:ext uri="{BB962C8B-B14F-4D97-AF65-F5344CB8AC3E}">
        <p14:creationId xmlns:p14="http://schemas.microsoft.com/office/powerpoint/2010/main" val="480583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D03EB-E61B-140E-D81F-4C6294E68E45}"/>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C037F0A4-1A23-6BBD-5F66-788F1514A711}"/>
              </a:ext>
            </a:extLst>
          </p:cNvPr>
          <p:cNvSpPr>
            <a:spLocks noGrp="1"/>
          </p:cNvSpPr>
          <p:nvPr>
            <p:ph type="sldNum" sz="quarter" idx="10"/>
          </p:nvPr>
        </p:nvSpPr>
        <p:spPr/>
        <p:txBody>
          <a:bodyPr/>
          <a:lstStyle/>
          <a:p>
            <a:pPr>
              <a:defRPr/>
            </a:pPr>
            <a:fld id="{09365272-BA40-44CC-9448-31C16C70B020}" type="slidenum">
              <a:rPr lang="en-US" smtClean="0"/>
              <a:pPr>
                <a:defRPr/>
              </a:pPr>
              <a:t>6</a:t>
            </a:fld>
            <a:endParaRPr lang="en-US"/>
          </a:p>
        </p:txBody>
      </p:sp>
      <p:pic>
        <p:nvPicPr>
          <p:cNvPr id="5" name="Content Placeholder 4" descr="r/algotrading - Other than In-Sample vs Out-Of-Sample Comparison, what other methods we can use to test for Robustness of Strategies?">
            <a:extLst>
              <a:ext uri="{FF2B5EF4-FFF2-40B4-BE49-F238E27FC236}">
                <a16:creationId xmlns:a16="http://schemas.microsoft.com/office/drawing/2014/main" id="{3A515055-3940-EA43-0CF1-832415E4AAC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3670" y="1408743"/>
            <a:ext cx="6716718" cy="4210683"/>
          </a:xfrm>
          <a:prstGeom prst="rect">
            <a:avLst/>
          </a:prstGeom>
          <a:noFill/>
          <a:ln>
            <a:noFill/>
          </a:ln>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42F031F-5FB1-859C-CEAC-C0AF8C0C4C38}"/>
                  </a:ext>
                </a:extLst>
              </p:cNvPr>
              <p:cNvSpPr txBox="1"/>
              <p:nvPr/>
            </p:nvSpPr>
            <p:spPr>
              <a:xfrm>
                <a:off x="-1" y="1464816"/>
                <a:ext cx="2499853" cy="2970044"/>
              </a:xfrm>
              <a:prstGeom prst="rect">
                <a:avLst/>
              </a:prstGeom>
              <a:noFill/>
            </p:spPr>
            <p:txBody>
              <a:bodyPr wrap="square" rtlCol="0">
                <a:spAutoFit/>
              </a:bodyPr>
              <a:lstStyle/>
              <a:p>
                <a:pPr marL="457200" indent="-457200">
                  <a:buAutoNum type="arabicPeriod"/>
                </a:pPr>
                <a:r>
                  <a:rPr lang="en-US" dirty="0">
                    <a:latin typeface="+mj-lt"/>
                  </a:rPr>
                  <a:t>Fit an OLS model with the data in the in-sample period, estimate </a:t>
                </a:r>
                <a14:m>
                  <m:oMath xmlns:m="http://schemas.openxmlformats.org/officeDocument/2006/math">
                    <m:r>
                      <a:rPr lang="en-US" i="1">
                        <a:latin typeface="Cambria Math" panose="02040503050406030204" pitchFamily="18" charset="0"/>
                      </a:rPr>
                      <m:t>𝜃</m:t>
                    </m:r>
                  </m:oMath>
                </a14:m>
                <a:r>
                  <a:rPr lang="en-US" dirty="0">
                    <a:latin typeface="+mj-lt"/>
                  </a:rPr>
                  <a:t>.</a:t>
                </a:r>
              </a:p>
              <a:p>
                <a:pPr marL="457200" indent="-457200">
                  <a:buAutoNum type="arabicPeriod"/>
                </a:pPr>
                <a:endParaRPr lang="en-US" dirty="0">
                  <a:latin typeface="+mj-lt"/>
                </a:endParaRPr>
              </a:p>
              <a:p>
                <a:pPr marL="457200" indent="-457200">
                  <a:buFontTx/>
                  <a:buAutoNum type="arabicPeriod"/>
                </a:pPr>
                <a:r>
                  <a:rPr lang="en-US" dirty="0">
                    <a:latin typeface="+mj-lt"/>
                  </a:rPr>
                  <a:t>Apply estimated </a:t>
                </a:r>
                <a14:m>
                  <m:oMath xmlns:m="http://schemas.openxmlformats.org/officeDocument/2006/math">
                    <m:r>
                      <a:rPr lang="en-US" sz="1800" i="1" kern="100" smtClean="0">
                        <a:effectLst/>
                        <a:latin typeface="Cambria Math" panose="02040503050406030204" pitchFamily="18" charset="0"/>
                        <a:ea typeface="DengXian" panose="02010600030101010101" pitchFamily="2" charset="-122"/>
                        <a:cs typeface="Times New Roman" panose="02020603050405020304" pitchFamily="18" charset="0"/>
                      </a:rPr>
                      <m:t>𝜃</m:t>
                    </m:r>
                  </m:oMath>
                </a14:m>
                <a:r>
                  <a:rPr lang="en-US" sz="1800" kern="100" dirty="0">
                    <a:effectLst/>
                    <a:latin typeface="+mj-lt"/>
                    <a:ea typeface="DengXian" panose="02010600030101010101" pitchFamily="2" charset="-122"/>
                    <a:cs typeface="Times New Roman" panose="02020603050405020304" pitchFamily="18" charset="0"/>
                  </a:rPr>
                  <a:t> to the OOS sample to “predict” returns</a:t>
                </a:r>
              </a:p>
            </p:txBody>
          </p:sp>
        </mc:Choice>
        <mc:Fallback xmlns="">
          <p:sp>
            <p:nvSpPr>
              <p:cNvPr id="6" name="TextBox 5">
                <a:extLst>
                  <a:ext uri="{FF2B5EF4-FFF2-40B4-BE49-F238E27FC236}">
                    <a16:creationId xmlns:a16="http://schemas.microsoft.com/office/drawing/2014/main" id="{642F031F-5FB1-859C-CEAC-C0AF8C0C4C38}"/>
                  </a:ext>
                </a:extLst>
              </p:cNvPr>
              <p:cNvSpPr txBox="1">
                <a:spLocks noRot="1" noChangeAspect="1" noMove="1" noResize="1" noEditPoints="1" noAdjustHandles="1" noChangeArrowheads="1" noChangeShapeType="1" noTextEdit="1"/>
              </p:cNvSpPr>
              <p:nvPr/>
            </p:nvSpPr>
            <p:spPr>
              <a:xfrm>
                <a:off x="-1" y="1464816"/>
                <a:ext cx="2499853" cy="2970044"/>
              </a:xfrm>
              <a:prstGeom prst="rect">
                <a:avLst/>
              </a:prstGeom>
              <a:blipFill>
                <a:blip r:embed="rId3"/>
                <a:stretch>
                  <a:fillRect l="-1707" t="-1230" b="-2254"/>
                </a:stretch>
              </a:blipFill>
            </p:spPr>
            <p:txBody>
              <a:bodyPr/>
              <a:lstStyle/>
              <a:p>
                <a:r>
                  <a:rPr lang="en-US">
                    <a:noFill/>
                  </a:rPr>
                  <a:t> </a:t>
                </a:r>
              </a:p>
            </p:txBody>
          </p:sp>
        </mc:Fallback>
      </mc:AlternateContent>
    </p:spTree>
    <p:extLst>
      <p:ext uri="{BB962C8B-B14F-4D97-AF65-F5344CB8AC3E}">
        <p14:creationId xmlns:p14="http://schemas.microsoft.com/office/powerpoint/2010/main" val="347989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Shrinkage and regularization methods in regression analysis</a:t>
            </a:r>
          </a:p>
        </p:txBody>
      </p:sp>
      <p:sp>
        <p:nvSpPr>
          <p:cNvPr id="3" name="Content Placeholder 2"/>
          <p:cNvSpPr>
            <a:spLocks noGrp="1"/>
          </p:cNvSpPr>
          <p:nvPr>
            <p:ph idx="1"/>
          </p:nvPr>
        </p:nvSpPr>
        <p:spPr/>
        <p:txBody>
          <a:bodyPr/>
          <a:lstStyle/>
          <a:p>
            <a:pPr>
              <a:lnSpc>
                <a:spcPct val="100000"/>
              </a:lnSpc>
              <a:spcBef>
                <a:spcPts val="600"/>
              </a:spcBef>
            </a:pPr>
            <a:r>
              <a:rPr lang="en-US" b="1" dirty="0"/>
              <a:t>Simple linear models are bound to fail in the presence of many predictors and it begins to overfit rather than extracting signal </a:t>
            </a:r>
            <a:r>
              <a:rPr lang="en-US" dirty="0"/>
              <a:t>(especially a problem with notoriously low signal-to-noise ratio)</a:t>
            </a:r>
          </a:p>
          <a:p>
            <a:pPr lvl="1">
              <a:lnSpc>
                <a:spcPct val="100000"/>
              </a:lnSpc>
              <a:spcBef>
                <a:spcPts val="600"/>
              </a:spcBef>
            </a:pPr>
            <a:r>
              <a:rPr lang="en-US" dirty="0"/>
              <a:t>Also suffer from instability especially if there is multicollinearity in the model</a:t>
            </a:r>
          </a:p>
          <a:p>
            <a:pPr>
              <a:lnSpc>
                <a:spcPct val="100000"/>
              </a:lnSpc>
              <a:spcBef>
                <a:spcPts val="600"/>
              </a:spcBef>
            </a:pPr>
            <a:endParaRPr lang="en-US" dirty="0"/>
          </a:p>
          <a:p>
            <a:pPr>
              <a:lnSpc>
                <a:spcPct val="100000"/>
              </a:lnSpc>
              <a:spcBef>
                <a:spcPts val="600"/>
              </a:spcBef>
            </a:pPr>
            <a:r>
              <a:rPr lang="en-US" b="1" dirty="0"/>
              <a:t>Crucial to avoiding </a:t>
            </a:r>
            <a:r>
              <a:rPr lang="en-US" b="1" dirty="0" err="1"/>
              <a:t>overfit</a:t>
            </a:r>
            <a:r>
              <a:rPr lang="en-US" b="1" dirty="0"/>
              <a:t> is reducing the number of estimated parameters </a:t>
            </a:r>
            <a:r>
              <a:rPr lang="en-US" dirty="0"/>
              <a:t>and the most common machine learning device for imposing parameter parsimony is to append a penalty to the objective function</a:t>
            </a:r>
          </a:p>
          <a:p>
            <a:pPr>
              <a:lnSpc>
                <a:spcPct val="100000"/>
              </a:lnSpc>
              <a:spcBef>
                <a:spcPts val="600"/>
              </a:spcBef>
            </a:pPr>
            <a:endParaRPr lang="en-US" dirty="0"/>
          </a:p>
          <a:p>
            <a:pPr>
              <a:lnSpc>
                <a:spcPct val="100000"/>
              </a:lnSpc>
              <a:spcBef>
                <a:spcPts val="600"/>
              </a:spcBef>
            </a:pPr>
            <a:r>
              <a:rPr lang="en-US" b="1" dirty="0"/>
              <a:t>Shrinkage or penalized methods </a:t>
            </a:r>
            <a:r>
              <a:rPr lang="en-US" dirty="0"/>
              <a:t>constrain the parameter estimates by reducing the variance albeit at the minor cost of increased bias (it can deteriorate a model’s in-sample performance as it aims to improve its stability out-of-sample). Shrinkage means that the coefficients are reduced towards zero compared to the OLS parameter estimates. This is called </a:t>
            </a:r>
            <a:r>
              <a:rPr lang="en-US" b="1" dirty="0"/>
              <a:t>regularization</a:t>
            </a:r>
            <a:r>
              <a:rPr lang="en-US" dirty="0"/>
              <a:t>. </a:t>
            </a:r>
          </a:p>
          <a:p>
            <a:pPr>
              <a:lnSpc>
                <a:spcPct val="100000"/>
              </a:lnSpc>
              <a:spcBef>
                <a:spcPts val="600"/>
              </a:spcBef>
            </a:pPr>
            <a:endParaRPr lang="en-US" dirty="0"/>
          </a:p>
          <a:p>
            <a:pPr>
              <a:lnSpc>
                <a:spcPct val="100000"/>
              </a:lnSpc>
              <a:spcBef>
                <a:spcPts val="600"/>
              </a:spcBef>
            </a:pPr>
            <a:r>
              <a:rPr lang="en-US" dirty="0"/>
              <a:t>Since the lowest possible estimate for a coefficient is zero, </a:t>
            </a:r>
            <a:r>
              <a:rPr lang="en-US" b="1" dirty="0"/>
              <a:t>some of the regularization models may be used for parameter selection</a:t>
            </a:r>
          </a:p>
        </p:txBody>
      </p:sp>
      <p:sp>
        <p:nvSpPr>
          <p:cNvPr id="4" name="Slide Number Placeholder 3"/>
          <p:cNvSpPr>
            <a:spLocks noGrp="1"/>
          </p:cNvSpPr>
          <p:nvPr>
            <p:ph type="sldNum" sz="quarter" idx="10"/>
          </p:nvPr>
        </p:nvSpPr>
        <p:spPr/>
        <p:txBody>
          <a:bodyPr/>
          <a:lstStyle/>
          <a:p>
            <a:pPr>
              <a:defRPr/>
            </a:pPr>
            <a:fld id="{09365272-BA40-44CC-9448-31C16C70B020}" type="slidenum">
              <a:rPr lang="en-US" smtClean="0"/>
              <a:pPr>
                <a:defRPr/>
              </a:pPr>
              <a:t>7</a:t>
            </a:fld>
            <a:endParaRPr lang="en-US"/>
          </a:p>
        </p:txBody>
      </p:sp>
      <p:sp>
        <p:nvSpPr>
          <p:cNvPr id="6" name="TextBox 5"/>
          <p:cNvSpPr txBox="1"/>
          <p:nvPr/>
        </p:nvSpPr>
        <p:spPr>
          <a:xfrm>
            <a:off x="0" y="6765740"/>
            <a:ext cx="8991600" cy="586314"/>
          </a:xfrm>
          <a:prstGeom prst="rect">
            <a:avLst/>
          </a:prstGeom>
          <a:noFill/>
        </p:spPr>
        <p:txBody>
          <a:bodyPr wrap="square" rtlCol="0">
            <a:spAutoFit/>
          </a:bodyPr>
          <a:lstStyle/>
          <a:p>
            <a:pPr>
              <a:lnSpc>
                <a:spcPct val="107000"/>
              </a:lnSpc>
              <a:spcBef>
                <a:spcPts val="0"/>
              </a:spcBef>
              <a:spcAft>
                <a:spcPts val="0"/>
              </a:spcAft>
            </a:pPr>
            <a:r>
              <a:rPr lang="en-US" sz="1000" dirty="0">
                <a:ea typeface="Times New Roman" panose="02020603050405020304" pitchFamily="18" charset="0"/>
                <a:cs typeface="Times New Roman" panose="02020603050405020304" pitchFamily="18" charset="0"/>
              </a:rPr>
              <a:t>Efron B, Morris C. Data analysis using Stein’s estimator and its </a:t>
            </a:r>
            <a:r>
              <a:rPr lang="en-US" sz="1000" dirty="0" err="1">
                <a:ea typeface="Times New Roman" panose="02020603050405020304" pitchFamily="18" charset="0"/>
                <a:cs typeface="Times New Roman" panose="02020603050405020304" pitchFamily="18" charset="0"/>
              </a:rPr>
              <a:t>generalisation</a:t>
            </a:r>
            <a:r>
              <a:rPr lang="en-US" sz="1000" dirty="0">
                <a:ea typeface="Times New Roman" panose="02020603050405020304" pitchFamily="18" charset="0"/>
                <a:cs typeface="Times New Roman" panose="02020603050405020304" pitchFamily="18" charset="0"/>
              </a:rPr>
              <a:t>. J. Am. Stat. Assoc. 1975;70:311–319. </a:t>
            </a:r>
            <a:r>
              <a:rPr lang="en-CA" sz="1000" dirty="0">
                <a:ea typeface="Times New Roman" panose="02020603050405020304" pitchFamily="18" charset="0"/>
                <a:cs typeface="Times New Roman" panose="02020603050405020304" pitchFamily="18" charset="0"/>
                <a:hlinkClick r:id="rId2"/>
              </a:rPr>
              <a:t>https://www.statisticshowto.com/shrinkage-estimator/</a:t>
            </a:r>
            <a:r>
              <a:rPr lang="en-CA" sz="1000" dirty="0">
                <a:ea typeface="Times New Roman" panose="02020603050405020304" pitchFamily="18" charset="0"/>
                <a:cs typeface="Times New Roman" panose="02020603050405020304" pitchFamily="18" charset="0"/>
              </a:rPr>
              <a:t> </a:t>
            </a:r>
            <a:r>
              <a:rPr lang="en-CA" sz="1000" dirty="0">
                <a:latin typeface="+mj-lt"/>
                <a:ea typeface="Times New Roman" panose="02020603050405020304" pitchFamily="18" charset="0"/>
                <a:cs typeface="Times New Roman" panose="02020603050405020304" pitchFamily="18" charset="0"/>
              </a:rPr>
              <a:t>Bühlmann, P.; Van De Geer, S. (2011). “</a:t>
            </a:r>
            <a:r>
              <a:rPr lang="en-CA" sz="1000" u="sng" dirty="0">
                <a:latin typeface="+mj-lt"/>
                <a:ea typeface="Times New Roman" panose="02020603050405020304" pitchFamily="18" charset="0"/>
                <a:cs typeface="Times New Roman" panose="02020603050405020304" pitchFamily="18" charset="0"/>
                <a:hlinkClick r:id="rId3"/>
              </a:rPr>
              <a:t>Statistics for High-Dimensional Data</a:t>
            </a:r>
            <a:r>
              <a:rPr lang="en-CA" sz="1000" dirty="0">
                <a:latin typeface="+mj-lt"/>
                <a:ea typeface="Times New Roman" panose="02020603050405020304" pitchFamily="18" charset="0"/>
                <a:cs typeface="Times New Roman" panose="02020603050405020304" pitchFamily="18" charset="0"/>
              </a:rPr>
              <a:t>“. Springer Series in Statistics. https://www.statisticshowto.com/regularization/. </a:t>
            </a:r>
            <a:r>
              <a:rPr lang="en-CA" sz="1000" dirty="0">
                <a:latin typeface="+mj-lt"/>
                <a:ea typeface="Times New Roman" panose="02020603050405020304" pitchFamily="18" charset="0"/>
                <a:cs typeface="Times New Roman" panose="02020603050405020304" pitchFamily="18" charset="0"/>
                <a:hlinkClick r:id="rId4"/>
              </a:rPr>
              <a:t>Regularization and Shrinkage.</a:t>
            </a:r>
            <a:r>
              <a:rPr lang="en-CA" sz="1000" dirty="0">
                <a:latin typeface="+mj-lt"/>
                <a:ea typeface="Times New Roman" panose="02020603050405020304" pitchFamily="18" charset="0"/>
                <a:cs typeface="Times New Roman" panose="02020603050405020304" pitchFamily="18" charset="0"/>
              </a:rPr>
              <a:t> </a:t>
            </a:r>
            <a:endParaRPr lang="en-US" sz="1100" dirty="0">
              <a:latin typeface="+mj-lt"/>
              <a:ea typeface="DengXian"/>
              <a:cs typeface="Times New Roman" panose="02020603050405020304" pitchFamily="18" charset="0"/>
            </a:endParaRPr>
          </a:p>
        </p:txBody>
      </p:sp>
    </p:spTree>
    <p:extLst>
      <p:ext uri="{BB962C8B-B14F-4D97-AF65-F5344CB8AC3E}">
        <p14:creationId xmlns:p14="http://schemas.microsoft.com/office/powerpoint/2010/main" val="1436625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Shrinkage and regularization methods in regression analysis</a:t>
            </a:r>
          </a:p>
        </p:txBody>
      </p:sp>
      <p:sp>
        <p:nvSpPr>
          <p:cNvPr id="3" name="Content Placeholder 2"/>
          <p:cNvSpPr>
            <a:spLocks noGrp="1"/>
          </p:cNvSpPr>
          <p:nvPr>
            <p:ph idx="1"/>
          </p:nvPr>
        </p:nvSpPr>
        <p:spPr/>
        <p:txBody>
          <a:bodyPr/>
          <a:lstStyle/>
          <a:p>
            <a:pPr>
              <a:lnSpc>
                <a:spcPct val="100000"/>
              </a:lnSpc>
              <a:spcBef>
                <a:spcPts val="600"/>
              </a:spcBef>
            </a:pPr>
            <a:r>
              <a:rPr lang="en-US" dirty="0"/>
              <a:t>Regularization is a way to avoid overfitting by penalizing high-valued regression coefficients</a:t>
            </a:r>
          </a:p>
          <a:p>
            <a:pPr>
              <a:lnSpc>
                <a:spcPct val="100000"/>
              </a:lnSpc>
              <a:spcBef>
                <a:spcPts val="600"/>
              </a:spcBef>
            </a:pPr>
            <a:endParaRPr lang="en-US" dirty="0"/>
          </a:p>
          <a:p>
            <a:pPr>
              <a:lnSpc>
                <a:spcPct val="100000"/>
              </a:lnSpc>
              <a:spcBef>
                <a:spcPts val="600"/>
              </a:spcBef>
            </a:pPr>
            <a:r>
              <a:rPr lang="en-US" dirty="0"/>
              <a:t>In simple terms, it reduces parameters and shrinks (simplifies) the model. This more streamlined, more parsimonious model will likely perform better at predictions</a:t>
            </a:r>
          </a:p>
          <a:p>
            <a:pPr>
              <a:lnSpc>
                <a:spcPct val="100000"/>
              </a:lnSpc>
              <a:spcBef>
                <a:spcPts val="600"/>
              </a:spcBef>
            </a:pPr>
            <a:endParaRPr lang="en-US" dirty="0"/>
          </a:p>
          <a:p>
            <a:pPr>
              <a:lnSpc>
                <a:spcPct val="100000"/>
              </a:lnSpc>
              <a:spcBef>
                <a:spcPts val="600"/>
              </a:spcBef>
            </a:pPr>
            <a:r>
              <a:rPr lang="en-US" dirty="0"/>
              <a:t>Regularization adds penalties to more complex models and then sorts potential models from least </a:t>
            </a:r>
            <a:r>
              <a:rPr lang="en-US" dirty="0" err="1"/>
              <a:t>overfit</a:t>
            </a:r>
            <a:r>
              <a:rPr lang="en-US" dirty="0"/>
              <a:t> to greatest</a:t>
            </a:r>
          </a:p>
          <a:p>
            <a:pPr lvl="1">
              <a:lnSpc>
                <a:spcPct val="100000"/>
              </a:lnSpc>
              <a:spcBef>
                <a:spcPts val="600"/>
              </a:spcBef>
            </a:pPr>
            <a:r>
              <a:rPr lang="en-US" sz="1600" dirty="0"/>
              <a:t>The model with the lowest “overfitting” score is usually the best choice for predictive power</a:t>
            </a:r>
          </a:p>
          <a:p>
            <a:pPr>
              <a:spcBef>
                <a:spcPts val="600"/>
              </a:spcBef>
            </a:pPr>
            <a:endParaRPr lang="en-US" b="1" dirty="0"/>
          </a:p>
        </p:txBody>
      </p:sp>
      <p:sp>
        <p:nvSpPr>
          <p:cNvPr id="4" name="Slide Number Placeholder 3"/>
          <p:cNvSpPr>
            <a:spLocks noGrp="1"/>
          </p:cNvSpPr>
          <p:nvPr>
            <p:ph type="sldNum" sz="quarter" idx="10"/>
          </p:nvPr>
        </p:nvSpPr>
        <p:spPr/>
        <p:txBody>
          <a:bodyPr/>
          <a:lstStyle/>
          <a:p>
            <a:pPr>
              <a:defRPr/>
            </a:pPr>
            <a:fld id="{09365272-BA40-44CC-9448-31C16C70B020}" type="slidenum">
              <a:rPr lang="en-US" smtClean="0"/>
              <a:pPr>
                <a:defRPr/>
              </a:pPr>
              <a:t>8</a:t>
            </a:fld>
            <a:endParaRPr lang="en-US"/>
          </a:p>
        </p:txBody>
      </p:sp>
      <p:sp>
        <p:nvSpPr>
          <p:cNvPr id="6" name="TextBox 5"/>
          <p:cNvSpPr txBox="1"/>
          <p:nvPr/>
        </p:nvSpPr>
        <p:spPr>
          <a:xfrm>
            <a:off x="0" y="6765740"/>
            <a:ext cx="8991600" cy="586314"/>
          </a:xfrm>
          <a:prstGeom prst="rect">
            <a:avLst/>
          </a:prstGeom>
          <a:noFill/>
        </p:spPr>
        <p:txBody>
          <a:bodyPr wrap="square" rtlCol="0">
            <a:spAutoFit/>
          </a:bodyPr>
          <a:lstStyle/>
          <a:p>
            <a:pPr>
              <a:lnSpc>
                <a:spcPct val="107000"/>
              </a:lnSpc>
              <a:spcBef>
                <a:spcPts val="0"/>
              </a:spcBef>
              <a:spcAft>
                <a:spcPts val="0"/>
              </a:spcAft>
            </a:pPr>
            <a:r>
              <a:rPr lang="en-US" sz="1000" dirty="0">
                <a:ea typeface="Times New Roman" panose="02020603050405020304" pitchFamily="18" charset="0"/>
                <a:cs typeface="Times New Roman" panose="02020603050405020304" pitchFamily="18" charset="0"/>
              </a:rPr>
              <a:t>Efron B, Morris C. Data analysis using Stein’s estimator and its </a:t>
            </a:r>
            <a:r>
              <a:rPr lang="en-US" sz="1000" dirty="0" err="1">
                <a:ea typeface="Times New Roman" panose="02020603050405020304" pitchFamily="18" charset="0"/>
                <a:cs typeface="Times New Roman" panose="02020603050405020304" pitchFamily="18" charset="0"/>
              </a:rPr>
              <a:t>generalisation</a:t>
            </a:r>
            <a:r>
              <a:rPr lang="en-US" sz="1000" dirty="0">
                <a:ea typeface="Times New Roman" panose="02020603050405020304" pitchFamily="18" charset="0"/>
                <a:cs typeface="Times New Roman" panose="02020603050405020304" pitchFamily="18" charset="0"/>
              </a:rPr>
              <a:t>. J. Am. Stat. Assoc. 1975;70:311–319. </a:t>
            </a:r>
            <a:r>
              <a:rPr lang="en-CA" sz="1000" dirty="0">
                <a:ea typeface="Times New Roman" panose="02020603050405020304" pitchFamily="18" charset="0"/>
                <a:cs typeface="Times New Roman" panose="02020603050405020304" pitchFamily="18" charset="0"/>
                <a:hlinkClick r:id="rId2"/>
              </a:rPr>
              <a:t>https://www.statisticshowto.com/shrinkage-estimator/</a:t>
            </a:r>
            <a:r>
              <a:rPr lang="en-CA" sz="1000" dirty="0">
                <a:ea typeface="Times New Roman" panose="02020603050405020304" pitchFamily="18" charset="0"/>
                <a:cs typeface="Times New Roman" panose="02020603050405020304" pitchFamily="18" charset="0"/>
              </a:rPr>
              <a:t> </a:t>
            </a:r>
            <a:r>
              <a:rPr lang="en-CA" sz="1000" dirty="0">
                <a:latin typeface="+mj-lt"/>
                <a:ea typeface="Times New Roman" panose="02020603050405020304" pitchFamily="18" charset="0"/>
                <a:cs typeface="Times New Roman" panose="02020603050405020304" pitchFamily="18" charset="0"/>
              </a:rPr>
              <a:t>Bühlmann, P.; Van De Geer, S. (2011). “</a:t>
            </a:r>
            <a:r>
              <a:rPr lang="en-CA" sz="1000" u="sng" dirty="0">
                <a:latin typeface="+mj-lt"/>
                <a:ea typeface="Times New Roman" panose="02020603050405020304" pitchFamily="18" charset="0"/>
                <a:cs typeface="Times New Roman" panose="02020603050405020304" pitchFamily="18" charset="0"/>
                <a:hlinkClick r:id="rId3"/>
              </a:rPr>
              <a:t>Statistics for High-Dimensional Data</a:t>
            </a:r>
            <a:r>
              <a:rPr lang="en-CA" sz="1000" dirty="0">
                <a:latin typeface="+mj-lt"/>
                <a:ea typeface="Times New Roman" panose="02020603050405020304" pitchFamily="18" charset="0"/>
                <a:cs typeface="Times New Roman" panose="02020603050405020304" pitchFamily="18" charset="0"/>
              </a:rPr>
              <a:t>“. Springer Series in Statistics. https://www.statisticshowto.com/regularization/. </a:t>
            </a:r>
            <a:r>
              <a:rPr lang="en-CA" sz="1000" dirty="0">
                <a:latin typeface="+mj-lt"/>
                <a:ea typeface="Times New Roman" panose="02020603050405020304" pitchFamily="18" charset="0"/>
                <a:cs typeface="Times New Roman" panose="02020603050405020304" pitchFamily="18" charset="0"/>
                <a:hlinkClick r:id="rId4"/>
              </a:rPr>
              <a:t>Regularization and Shrinkage.</a:t>
            </a:r>
            <a:r>
              <a:rPr lang="en-CA" sz="1000" dirty="0">
                <a:latin typeface="+mj-lt"/>
                <a:ea typeface="Times New Roman" panose="02020603050405020304" pitchFamily="18" charset="0"/>
                <a:cs typeface="Times New Roman" panose="02020603050405020304" pitchFamily="18" charset="0"/>
              </a:rPr>
              <a:t> </a:t>
            </a:r>
            <a:endParaRPr lang="en-US" sz="1100" dirty="0">
              <a:latin typeface="+mj-lt"/>
              <a:ea typeface="DengXian"/>
              <a:cs typeface="Times New Roman" panose="02020603050405020304" pitchFamily="18" charset="0"/>
            </a:endParaRPr>
          </a:p>
        </p:txBody>
      </p:sp>
    </p:spTree>
    <p:extLst>
      <p:ext uri="{BB962C8B-B14F-4D97-AF65-F5344CB8AC3E}">
        <p14:creationId xmlns:p14="http://schemas.microsoft.com/office/powerpoint/2010/main" val="3827646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b="1" dirty="0"/>
                  <a:t>Linear prediction with regularization / shrinkage </a:t>
                </a:r>
                <a:r>
                  <a:rPr lang="en-US" dirty="0"/>
                  <a:t>is </a:t>
                </a:r>
                <a:r>
                  <a:rPr lang="en-US" b="1" dirty="0"/>
                  <a:t>useful when simple linear model fails </a:t>
                </a:r>
                <a:r>
                  <a:rPr lang="en-US" dirty="0"/>
                  <a:t>and </a:t>
                </a:r>
                <a:r>
                  <a:rPr lang="en-US" b="1" dirty="0"/>
                  <a:t>begins to overfit rather than extracting signal</a:t>
                </a:r>
                <a:r>
                  <a:rPr lang="en-US" dirty="0"/>
                  <a:t> (e.g., when the number of predictors approaches the number of observations)</a:t>
                </a:r>
              </a:p>
              <a:p>
                <a:r>
                  <a:rPr lang="en-US" b="1" dirty="0"/>
                  <a:t>Penalized methods </a:t>
                </a:r>
                <a:r>
                  <a:rPr lang="en-US" dirty="0"/>
                  <a:t>differ by appending a penalty to the original loss function:</a:t>
                </a:r>
              </a:p>
              <a:p>
                <a:pPr marL="0" indent="0">
                  <a:buNone/>
                </a:pPr>
                <a:endParaRPr lang="en-US"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ℒ</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ℒ</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𝜙</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Linear prediction with shrinkage / regularization</a:t>
            </a:r>
          </a:p>
        </p:txBody>
      </p:sp>
      <p:sp>
        <p:nvSpPr>
          <p:cNvPr id="4" name="TextBox 3"/>
          <p:cNvSpPr txBox="1"/>
          <p:nvPr/>
        </p:nvSpPr>
        <p:spPr>
          <a:xfrm>
            <a:off x="0" y="6765740"/>
            <a:ext cx="8991600" cy="586314"/>
          </a:xfrm>
          <a:prstGeom prst="rect">
            <a:avLst/>
          </a:prstGeom>
          <a:noFill/>
        </p:spPr>
        <p:txBody>
          <a:bodyPr wrap="square" rtlCol="0">
            <a:spAutoFit/>
          </a:bodyPr>
          <a:lstStyle/>
          <a:p>
            <a:pPr>
              <a:lnSpc>
                <a:spcPct val="107000"/>
              </a:lnSpc>
              <a:spcBef>
                <a:spcPts val="0"/>
              </a:spcBef>
              <a:spcAft>
                <a:spcPts val="0"/>
              </a:spcAft>
            </a:pPr>
            <a:r>
              <a:rPr lang="en-US" sz="1000" dirty="0">
                <a:ea typeface="Times New Roman" panose="02020603050405020304" pitchFamily="18" charset="0"/>
                <a:cs typeface="Times New Roman" panose="02020603050405020304" pitchFamily="18" charset="0"/>
              </a:rPr>
              <a:t>Efron B, Morris C. Data analysis using Stein’s estimator and its </a:t>
            </a:r>
            <a:r>
              <a:rPr lang="en-US" sz="1000" dirty="0" err="1">
                <a:ea typeface="Times New Roman" panose="02020603050405020304" pitchFamily="18" charset="0"/>
                <a:cs typeface="Times New Roman" panose="02020603050405020304" pitchFamily="18" charset="0"/>
              </a:rPr>
              <a:t>generalisation</a:t>
            </a:r>
            <a:r>
              <a:rPr lang="en-US" sz="1000" dirty="0">
                <a:ea typeface="Times New Roman" panose="02020603050405020304" pitchFamily="18" charset="0"/>
                <a:cs typeface="Times New Roman" panose="02020603050405020304" pitchFamily="18" charset="0"/>
              </a:rPr>
              <a:t>. J. Am. Stat. Assoc. 1975;70:311–319. </a:t>
            </a:r>
            <a:r>
              <a:rPr lang="en-CA" sz="1000" dirty="0">
                <a:ea typeface="Times New Roman" panose="02020603050405020304" pitchFamily="18" charset="0"/>
                <a:cs typeface="Times New Roman" panose="02020603050405020304" pitchFamily="18" charset="0"/>
                <a:hlinkClick r:id="rId3"/>
              </a:rPr>
              <a:t>https://www.statisticshowto.com/shrinkage-estimator/</a:t>
            </a:r>
            <a:r>
              <a:rPr lang="en-CA" sz="1000" dirty="0">
                <a:ea typeface="Times New Roman" panose="02020603050405020304" pitchFamily="18" charset="0"/>
                <a:cs typeface="Times New Roman" panose="02020603050405020304" pitchFamily="18" charset="0"/>
              </a:rPr>
              <a:t> </a:t>
            </a:r>
            <a:r>
              <a:rPr lang="en-CA" sz="1000" dirty="0">
                <a:latin typeface="+mj-lt"/>
                <a:ea typeface="Times New Roman" panose="02020603050405020304" pitchFamily="18" charset="0"/>
                <a:cs typeface="Times New Roman" panose="02020603050405020304" pitchFamily="18" charset="0"/>
              </a:rPr>
              <a:t>Bühlmann, P.; Van De Geer, S. (2011). “</a:t>
            </a:r>
            <a:r>
              <a:rPr lang="en-CA" sz="1000" u="sng" dirty="0">
                <a:latin typeface="+mj-lt"/>
                <a:ea typeface="Times New Roman" panose="02020603050405020304" pitchFamily="18" charset="0"/>
                <a:cs typeface="Times New Roman" panose="02020603050405020304" pitchFamily="18" charset="0"/>
                <a:hlinkClick r:id="rId4"/>
              </a:rPr>
              <a:t>Statistics for High-Dimensional Data</a:t>
            </a:r>
            <a:r>
              <a:rPr lang="en-CA" sz="1000" dirty="0">
                <a:latin typeface="+mj-lt"/>
                <a:ea typeface="Times New Roman" panose="02020603050405020304" pitchFamily="18" charset="0"/>
                <a:cs typeface="Times New Roman" panose="02020603050405020304" pitchFamily="18" charset="0"/>
              </a:rPr>
              <a:t>“. Springer Series in Statistics. https://www.statisticshowto.com/regularization/. </a:t>
            </a:r>
            <a:r>
              <a:rPr lang="en-CA" sz="1000" dirty="0">
                <a:latin typeface="+mj-lt"/>
                <a:ea typeface="Times New Roman" panose="02020603050405020304" pitchFamily="18" charset="0"/>
                <a:cs typeface="Times New Roman" panose="02020603050405020304" pitchFamily="18" charset="0"/>
                <a:hlinkClick r:id="rId5"/>
              </a:rPr>
              <a:t>Regularization and Shrinkage.</a:t>
            </a:r>
            <a:r>
              <a:rPr lang="en-CA" sz="1000" dirty="0">
                <a:latin typeface="+mj-lt"/>
                <a:ea typeface="Times New Roman" panose="02020603050405020304" pitchFamily="18" charset="0"/>
                <a:cs typeface="Times New Roman" panose="02020603050405020304" pitchFamily="18" charset="0"/>
              </a:rPr>
              <a:t> </a:t>
            </a:r>
            <a:endParaRPr lang="en-US" sz="1100" dirty="0">
              <a:latin typeface="+mj-lt"/>
              <a:ea typeface="DengXian"/>
              <a:cs typeface="Times New Roman" panose="02020603050405020304" pitchFamily="18" charset="0"/>
            </a:endParaRPr>
          </a:p>
        </p:txBody>
      </p:sp>
      <p:grpSp>
        <p:nvGrpSpPr>
          <p:cNvPr id="9" name="Group 8"/>
          <p:cNvGrpSpPr/>
          <p:nvPr/>
        </p:nvGrpSpPr>
        <p:grpSpPr>
          <a:xfrm>
            <a:off x="4240997" y="3720043"/>
            <a:ext cx="1485918" cy="381525"/>
            <a:chOff x="4441370" y="2490782"/>
            <a:chExt cx="1224789" cy="381525"/>
          </a:xfrm>
        </p:grpSpPr>
        <p:sp>
          <p:nvSpPr>
            <p:cNvPr id="5" name="Right Brace 4"/>
            <p:cNvSpPr/>
            <p:nvPr/>
          </p:nvSpPr>
          <p:spPr bwMode="auto">
            <a:xfrm rot="5400000">
              <a:off x="5299321" y="2344326"/>
              <a:ext cx="164287" cy="457200"/>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6788"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Arial" charset="0"/>
                <a:cs typeface="Arial" charset="0"/>
              </a:endParaRPr>
            </a:p>
          </p:txBody>
        </p:sp>
        <p:sp>
          <p:nvSpPr>
            <p:cNvPr id="6" name="Right Brace 5"/>
            <p:cNvSpPr/>
            <p:nvPr/>
          </p:nvSpPr>
          <p:spPr bwMode="auto">
            <a:xfrm rot="5400000">
              <a:off x="4735302" y="2390047"/>
              <a:ext cx="164289" cy="365760"/>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6788"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Arial" charset="0"/>
                <a:cs typeface="Arial" charset="0"/>
              </a:endParaRPr>
            </a:p>
          </p:txBody>
        </p:sp>
        <p:sp>
          <p:nvSpPr>
            <p:cNvPr id="7" name="TextBox 6"/>
            <p:cNvSpPr txBox="1"/>
            <p:nvPr/>
          </p:nvSpPr>
          <p:spPr>
            <a:xfrm>
              <a:off x="4441370" y="2641475"/>
              <a:ext cx="711494" cy="230832"/>
            </a:xfrm>
            <a:prstGeom prst="rect">
              <a:avLst/>
            </a:prstGeom>
            <a:noFill/>
          </p:spPr>
          <p:txBody>
            <a:bodyPr wrap="square" rtlCol="0">
              <a:spAutoFit/>
            </a:bodyPr>
            <a:lstStyle/>
            <a:p>
              <a:r>
                <a:rPr lang="en-US" sz="900" i="1" dirty="0"/>
                <a:t>Loss function</a:t>
              </a:r>
            </a:p>
          </p:txBody>
        </p:sp>
        <p:sp>
          <p:nvSpPr>
            <p:cNvPr id="8" name="TextBox 7"/>
            <p:cNvSpPr txBox="1"/>
            <p:nvPr/>
          </p:nvSpPr>
          <p:spPr>
            <a:xfrm>
              <a:off x="5152864" y="2641475"/>
              <a:ext cx="513295" cy="230832"/>
            </a:xfrm>
            <a:prstGeom prst="rect">
              <a:avLst/>
            </a:prstGeom>
            <a:noFill/>
          </p:spPr>
          <p:txBody>
            <a:bodyPr wrap="square" rtlCol="0">
              <a:spAutoFit/>
            </a:bodyPr>
            <a:lstStyle/>
            <a:p>
              <a:r>
                <a:rPr lang="en-US" sz="900" i="1" dirty="0"/>
                <a:t>Penalty</a:t>
              </a:r>
            </a:p>
          </p:txBody>
        </p:sp>
      </p:grpSp>
    </p:spTree>
    <p:extLst>
      <p:ext uri="{BB962C8B-B14F-4D97-AF65-F5344CB8AC3E}">
        <p14:creationId xmlns:p14="http://schemas.microsoft.com/office/powerpoint/2010/main" val="284923166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6788"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6788"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8832B119-9D13-4F85-974A-B2B2EACDF68F}" vid="{5788FFAF-75D5-4B98-A300-3B6998DB367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929</TotalTime>
  <Words>2829</Words>
  <Application>Microsoft Office PowerPoint</Application>
  <PresentationFormat>Custom</PresentationFormat>
  <Paragraphs>183</Paragraphs>
  <Slides>22</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Cambria Math</vt:lpstr>
      <vt:lpstr>Times New Roman</vt:lpstr>
      <vt:lpstr>Default Design</vt:lpstr>
      <vt:lpstr>Machine Learning Basics on Linear Factor Models  2. Setup and Linear Models</vt:lpstr>
      <vt:lpstr>Objective</vt:lpstr>
      <vt:lpstr>Linear regression (baseline model)</vt:lpstr>
      <vt:lpstr>Linear regression (baseline model)</vt:lpstr>
      <vt:lpstr>In-Sample and Out-of-Sample (OOS)</vt:lpstr>
      <vt:lpstr>Example</vt:lpstr>
      <vt:lpstr>Shrinkage and regularization methods in regression analysis</vt:lpstr>
      <vt:lpstr>Shrinkage and regularization methods in regression analysis</vt:lpstr>
      <vt:lpstr>Linear prediction with shrinkage / regularization</vt:lpstr>
      <vt:lpstr>Linear prediction with shrinkage / regularization</vt:lpstr>
      <vt:lpstr>Lasso regression</vt:lpstr>
      <vt:lpstr>Lasso regression (cont’d)</vt:lpstr>
      <vt:lpstr>Ridge regression</vt:lpstr>
      <vt:lpstr>Elastic net regression</vt:lpstr>
      <vt:lpstr>Sample splitting: Training, validation, and testing</vt:lpstr>
      <vt:lpstr>Choice of Hyperparameters</vt:lpstr>
      <vt:lpstr>Applying linear learning to return prediction and portfolio construction, an example</vt:lpstr>
      <vt:lpstr>Linear Prediction with Dimension Reduction</vt:lpstr>
      <vt:lpstr>Linear Prediction with Dimension Reduction</vt:lpstr>
      <vt:lpstr>Linear Prediction with Dimension Reduction</vt:lpstr>
      <vt:lpstr>PLS in words</vt:lpstr>
      <vt:lpstr>Exercise</vt:lpstr>
    </vt:vector>
  </TitlesOfParts>
  <Company>Bartek,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Mutual Funds, ETF, and Closed-End Funds</dc:title>
  <dc:creator>Alan Huang</dc:creator>
  <cp:lastModifiedBy>Alan Huang</cp:lastModifiedBy>
  <cp:revision>29</cp:revision>
  <cp:lastPrinted>2007-06-20T18:06:32Z</cp:lastPrinted>
  <dcterms:created xsi:type="dcterms:W3CDTF">2021-12-07T19:50:11Z</dcterms:created>
  <dcterms:modified xsi:type="dcterms:W3CDTF">2024-03-13T22:43:25Z</dcterms:modified>
</cp:coreProperties>
</file>