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641" r:id="rId2"/>
    <p:sldId id="264" r:id="rId3"/>
    <p:sldId id="259" r:id="rId4"/>
    <p:sldId id="648" r:id="rId5"/>
    <p:sldId id="265" r:id="rId6"/>
    <p:sldId id="649" r:id="rId7"/>
    <p:sldId id="266" r:id="rId8"/>
    <p:sldId id="260" r:id="rId9"/>
    <p:sldId id="650" r:id="rId10"/>
    <p:sldId id="651" r:id="rId11"/>
    <p:sldId id="652" r:id="rId12"/>
    <p:sldId id="653" r:id="rId13"/>
    <p:sldId id="269" r:id="rId14"/>
    <p:sldId id="654" r:id="rId15"/>
    <p:sldId id="267" r:id="rId16"/>
    <p:sldId id="261" r:id="rId17"/>
    <p:sldId id="268" r:id="rId18"/>
    <p:sldId id="655" r:id="rId19"/>
  </p:sldIdLst>
  <p:sldSz cx="9601200" cy="7315200"/>
  <p:notesSz cx="7315200" cy="9601200"/>
  <p:defaultTextStyle>
    <a:defPPr>
      <a:defRPr lang="en-US"/>
    </a:defPPr>
    <a:lvl1pPr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9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9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9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9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608">
          <p15:clr>
            <a:srgbClr val="A4A3A4"/>
          </p15:clr>
        </p15:guide>
        <p15:guide id="2" orient="horz" pos="4336">
          <p15:clr>
            <a:srgbClr val="A4A3A4"/>
          </p15:clr>
        </p15:guide>
        <p15:guide id="3" pos="3024">
          <p15:clr>
            <a:srgbClr val="A4A3A4"/>
          </p15:clr>
        </p15:guide>
        <p15:guide id="4" pos="487">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81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14" y="216"/>
      </p:cViewPr>
      <p:guideLst>
        <p:guide orient="horz" pos="2608"/>
        <p:guide orient="horz" pos="4336"/>
        <p:guide pos="3024"/>
        <p:guide pos="487"/>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Huang" userId="e4f1e405-0684-4fff-9372-f77ae2d03020" providerId="ADAL" clId="{CEB2EF0A-BBED-4D89-9978-19761DBD3AA3}"/>
    <pc:docChg chg="custSel modSld">
      <pc:chgData name="Alan Huang" userId="e4f1e405-0684-4fff-9372-f77ae2d03020" providerId="ADAL" clId="{CEB2EF0A-BBED-4D89-9978-19761DBD3AA3}" dt="2023-03-30T15:21:12.663" v="11" actId="478"/>
      <pc:docMkLst>
        <pc:docMk/>
      </pc:docMkLst>
      <pc:sldChg chg="addSp delSp mod">
        <pc:chgData name="Alan Huang" userId="e4f1e405-0684-4fff-9372-f77ae2d03020" providerId="ADAL" clId="{CEB2EF0A-BBED-4D89-9978-19761DBD3AA3}" dt="2023-03-30T15:20:18.349" v="1" actId="478"/>
        <pc:sldMkLst>
          <pc:docMk/>
          <pc:sldMk cId="1564533142" sldId="259"/>
        </pc:sldMkLst>
        <pc:inkChg chg="add del">
          <ac:chgData name="Alan Huang" userId="e4f1e405-0684-4fff-9372-f77ae2d03020" providerId="ADAL" clId="{CEB2EF0A-BBED-4D89-9978-19761DBD3AA3}" dt="2023-03-30T15:20:18.349" v="1" actId="478"/>
          <ac:inkMkLst>
            <pc:docMk/>
            <pc:sldMk cId="1564533142" sldId="259"/>
            <ac:inkMk id="4" creationId="{97FD3CA1-1DBB-9050-3F66-D5BFC43C2675}"/>
          </ac:inkMkLst>
        </pc:inkChg>
      </pc:sldChg>
      <pc:sldChg chg="addSp delSp mod">
        <pc:chgData name="Alan Huang" userId="e4f1e405-0684-4fff-9372-f77ae2d03020" providerId="ADAL" clId="{CEB2EF0A-BBED-4D89-9978-19761DBD3AA3}" dt="2023-03-30T15:20:45.603" v="6" actId="478"/>
        <pc:sldMkLst>
          <pc:docMk/>
          <pc:sldMk cId="470401655" sldId="260"/>
        </pc:sldMkLst>
        <pc:inkChg chg="add del">
          <ac:chgData name="Alan Huang" userId="e4f1e405-0684-4fff-9372-f77ae2d03020" providerId="ADAL" clId="{CEB2EF0A-BBED-4D89-9978-19761DBD3AA3}" dt="2023-03-30T15:20:45.603" v="6" actId="478"/>
          <ac:inkMkLst>
            <pc:docMk/>
            <pc:sldMk cId="470401655" sldId="260"/>
            <ac:inkMk id="5" creationId="{CDEA71F8-17C8-831B-960C-6894F545BB70}"/>
          </ac:inkMkLst>
        </pc:inkChg>
      </pc:sldChg>
      <pc:sldChg chg="addSp">
        <pc:chgData name="Alan Huang" userId="e4f1e405-0684-4fff-9372-f77ae2d03020" providerId="ADAL" clId="{CEB2EF0A-BBED-4D89-9978-19761DBD3AA3}" dt="2023-03-30T15:04:59.823" v="0"/>
        <pc:sldMkLst>
          <pc:docMk/>
          <pc:sldMk cId="705957250" sldId="264"/>
        </pc:sldMkLst>
        <pc:inkChg chg="add">
          <ac:chgData name="Alan Huang" userId="e4f1e405-0684-4fff-9372-f77ae2d03020" providerId="ADAL" clId="{CEB2EF0A-BBED-4D89-9978-19761DBD3AA3}" dt="2023-03-30T15:04:59.823" v="0"/>
          <ac:inkMkLst>
            <pc:docMk/>
            <pc:sldMk cId="705957250" sldId="264"/>
            <ac:inkMk id="4" creationId="{040A452B-79E0-A31E-5159-EC5007A51D1C}"/>
          </ac:inkMkLst>
        </pc:inkChg>
      </pc:sldChg>
      <pc:sldChg chg="addSp delSp mod">
        <pc:chgData name="Alan Huang" userId="e4f1e405-0684-4fff-9372-f77ae2d03020" providerId="ADAL" clId="{CEB2EF0A-BBED-4D89-9978-19761DBD3AA3}" dt="2023-03-30T15:20:28.970" v="3" actId="478"/>
        <pc:sldMkLst>
          <pc:docMk/>
          <pc:sldMk cId="1258791207" sldId="265"/>
        </pc:sldMkLst>
        <pc:inkChg chg="add del">
          <ac:chgData name="Alan Huang" userId="e4f1e405-0684-4fff-9372-f77ae2d03020" providerId="ADAL" clId="{CEB2EF0A-BBED-4D89-9978-19761DBD3AA3}" dt="2023-03-30T15:20:28.970" v="3" actId="478"/>
          <ac:inkMkLst>
            <pc:docMk/>
            <pc:sldMk cId="1258791207" sldId="265"/>
            <ac:inkMk id="4" creationId="{D5E8BE4B-C265-2C98-B673-556A0110F48E}"/>
          </ac:inkMkLst>
        </pc:inkChg>
      </pc:sldChg>
      <pc:sldChg chg="addSp delSp mod">
        <pc:chgData name="Alan Huang" userId="e4f1e405-0684-4fff-9372-f77ae2d03020" providerId="ADAL" clId="{CEB2EF0A-BBED-4D89-9978-19761DBD3AA3}" dt="2023-03-30T15:20:40.682" v="5" actId="478"/>
        <pc:sldMkLst>
          <pc:docMk/>
          <pc:sldMk cId="2101849538" sldId="266"/>
        </pc:sldMkLst>
        <pc:inkChg chg="add del">
          <ac:chgData name="Alan Huang" userId="e4f1e405-0684-4fff-9372-f77ae2d03020" providerId="ADAL" clId="{CEB2EF0A-BBED-4D89-9978-19761DBD3AA3}" dt="2023-03-30T15:20:40.682" v="5" actId="478"/>
          <ac:inkMkLst>
            <pc:docMk/>
            <pc:sldMk cId="2101849538" sldId="266"/>
            <ac:inkMk id="4" creationId="{301F4B98-B736-CB76-275F-D32681F60144}"/>
          </ac:inkMkLst>
        </pc:inkChg>
      </pc:sldChg>
      <pc:sldChg chg="addSp delSp mod">
        <pc:chgData name="Alan Huang" userId="e4f1e405-0684-4fff-9372-f77ae2d03020" providerId="ADAL" clId="{CEB2EF0A-BBED-4D89-9978-19761DBD3AA3}" dt="2023-03-30T15:21:12.663" v="11" actId="478"/>
        <pc:sldMkLst>
          <pc:docMk/>
          <pc:sldMk cId="4015491353" sldId="269"/>
        </pc:sldMkLst>
        <pc:inkChg chg="add del">
          <ac:chgData name="Alan Huang" userId="e4f1e405-0684-4fff-9372-f77ae2d03020" providerId="ADAL" clId="{CEB2EF0A-BBED-4D89-9978-19761DBD3AA3}" dt="2023-03-30T15:21:12.663" v="11" actId="478"/>
          <ac:inkMkLst>
            <pc:docMk/>
            <pc:sldMk cId="4015491353" sldId="269"/>
            <ac:inkMk id="4" creationId="{6430E8F1-241F-86EB-18A7-A66139125A6F}"/>
          </ac:inkMkLst>
        </pc:inkChg>
      </pc:sldChg>
      <pc:sldChg chg="addSp delSp mod">
        <pc:chgData name="Alan Huang" userId="e4f1e405-0684-4fff-9372-f77ae2d03020" providerId="ADAL" clId="{CEB2EF0A-BBED-4D89-9978-19761DBD3AA3}" dt="2023-03-30T15:20:24.939" v="2" actId="478"/>
        <pc:sldMkLst>
          <pc:docMk/>
          <pc:sldMk cId="3088903800" sldId="648"/>
        </pc:sldMkLst>
        <pc:inkChg chg="add del">
          <ac:chgData name="Alan Huang" userId="e4f1e405-0684-4fff-9372-f77ae2d03020" providerId="ADAL" clId="{CEB2EF0A-BBED-4D89-9978-19761DBD3AA3}" dt="2023-03-30T15:20:24.939" v="2" actId="478"/>
          <ac:inkMkLst>
            <pc:docMk/>
            <pc:sldMk cId="3088903800" sldId="648"/>
            <ac:inkMk id="5" creationId="{DE472660-2080-C136-D5AF-F25FD8EA89D5}"/>
          </ac:inkMkLst>
        </pc:inkChg>
      </pc:sldChg>
      <pc:sldChg chg="addSp delSp mod">
        <pc:chgData name="Alan Huang" userId="e4f1e405-0684-4fff-9372-f77ae2d03020" providerId="ADAL" clId="{CEB2EF0A-BBED-4D89-9978-19761DBD3AA3}" dt="2023-03-30T15:20:34.777" v="4" actId="478"/>
        <pc:sldMkLst>
          <pc:docMk/>
          <pc:sldMk cId="170998648" sldId="649"/>
        </pc:sldMkLst>
        <pc:inkChg chg="add del">
          <ac:chgData name="Alan Huang" userId="e4f1e405-0684-4fff-9372-f77ae2d03020" providerId="ADAL" clId="{CEB2EF0A-BBED-4D89-9978-19761DBD3AA3}" dt="2023-03-30T15:20:34.777" v="4" actId="478"/>
          <ac:inkMkLst>
            <pc:docMk/>
            <pc:sldMk cId="170998648" sldId="649"/>
            <ac:inkMk id="3" creationId="{317D11C8-B27C-5E69-B2EC-A3038A1390DC}"/>
          </ac:inkMkLst>
        </pc:inkChg>
      </pc:sldChg>
      <pc:sldChg chg="addSp delSp mod">
        <pc:chgData name="Alan Huang" userId="e4f1e405-0684-4fff-9372-f77ae2d03020" providerId="ADAL" clId="{CEB2EF0A-BBED-4D89-9978-19761DBD3AA3}" dt="2023-03-30T15:20:50.648" v="7" actId="478"/>
        <pc:sldMkLst>
          <pc:docMk/>
          <pc:sldMk cId="2413505654" sldId="650"/>
        </pc:sldMkLst>
        <pc:inkChg chg="add del">
          <ac:chgData name="Alan Huang" userId="e4f1e405-0684-4fff-9372-f77ae2d03020" providerId="ADAL" clId="{CEB2EF0A-BBED-4D89-9978-19761DBD3AA3}" dt="2023-03-30T15:20:50.648" v="7" actId="478"/>
          <ac:inkMkLst>
            <pc:docMk/>
            <pc:sldMk cId="2413505654" sldId="650"/>
            <ac:inkMk id="3" creationId="{797B6DE1-A9ED-E2F9-BE6E-F055AB90FFAD}"/>
          </ac:inkMkLst>
        </pc:inkChg>
      </pc:sldChg>
      <pc:sldChg chg="addSp delSp mod">
        <pc:chgData name="Alan Huang" userId="e4f1e405-0684-4fff-9372-f77ae2d03020" providerId="ADAL" clId="{CEB2EF0A-BBED-4D89-9978-19761DBD3AA3}" dt="2023-03-30T15:20:56.179" v="8" actId="478"/>
        <pc:sldMkLst>
          <pc:docMk/>
          <pc:sldMk cId="1906492537" sldId="651"/>
        </pc:sldMkLst>
        <pc:inkChg chg="add del">
          <ac:chgData name="Alan Huang" userId="e4f1e405-0684-4fff-9372-f77ae2d03020" providerId="ADAL" clId="{CEB2EF0A-BBED-4D89-9978-19761DBD3AA3}" dt="2023-03-30T15:20:56.179" v="8" actId="478"/>
          <ac:inkMkLst>
            <pc:docMk/>
            <pc:sldMk cId="1906492537" sldId="651"/>
            <ac:inkMk id="3" creationId="{A5E3943A-37EF-18E4-0DC3-2639D8ED3484}"/>
          </ac:inkMkLst>
        </pc:inkChg>
      </pc:sldChg>
      <pc:sldChg chg="addSp delSp mod">
        <pc:chgData name="Alan Huang" userId="e4f1e405-0684-4fff-9372-f77ae2d03020" providerId="ADAL" clId="{CEB2EF0A-BBED-4D89-9978-19761DBD3AA3}" dt="2023-03-30T15:21:00.506" v="9" actId="478"/>
        <pc:sldMkLst>
          <pc:docMk/>
          <pc:sldMk cId="1579540623" sldId="652"/>
        </pc:sldMkLst>
        <pc:inkChg chg="add del">
          <ac:chgData name="Alan Huang" userId="e4f1e405-0684-4fff-9372-f77ae2d03020" providerId="ADAL" clId="{CEB2EF0A-BBED-4D89-9978-19761DBD3AA3}" dt="2023-03-30T15:21:00.506" v="9" actId="478"/>
          <ac:inkMkLst>
            <pc:docMk/>
            <pc:sldMk cId="1579540623" sldId="652"/>
            <ac:inkMk id="5" creationId="{806E88CE-F4FB-5CAE-29BF-AB5150894E40}"/>
          </ac:inkMkLst>
        </pc:inkChg>
      </pc:sldChg>
      <pc:sldChg chg="addSp delSp mod">
        <pc:chgData name="Alan Huang" userId="e4f1e405-0684-4fff-9372-f77ae2d03020" providerId="ADAL" clId="{CEB2EF0A-BBED-4D89-9978-19761DBD3AA3}" dt="2023-03-30T15:21:08.065" v="10" actId="478"/>
        <pc:sldMkLst>
          <pc:docMk/>
          <pc:sldMk cId="1674359108" sldId="653"/>
        </pc:sldMkLst>
        <pc:inkChg chg="add del">
          <ac:chgData name="Alan Huang" userId="e4f1e405-0684-4fff-9372-f77ae2d03020" providerId="ADAL" clId="{CEB2EF0A-BBED-4D89-9978-19761DBD3AA3}" dt="2023-03-30T15:21:08.065" v="10" actId="478"/>
          <ac:inkMkLst>
            <pc:docMk/>
            <pc:sldMk cId="1674359108" sldId="653"/>
            <ac:inkMk id="3" creationId="{60546702-1A84-0139-DA67-D5F975CB8CF3}"/>
          </ac:inkMkLst>
        </pc:inkChg>
      </pc:sldChg>
    </pc:docChg>
  </pc:docChgLst>
  <pc:docChgLst>
    <pc:chgData name="Alan Huang" userId="e4f1e405-0684-4fff-9372-f77ae2d03020" providerId="ADAL" clId="{453D9DEE-60D4-4899-A9CF-0918137100C4}"/>
    <pc:docChg chg="modSld">
      <pc:chgData name="Alan Huang" userId="e4f1e405-0684-4fff-9372-f77ae2d03020" providerId="ADAL" clId="{453D9DEE-60D4-4899-A9CF-0918137100C4}" dt="2023-03-27T22:56:17.805" v="13" actId="20577"/>
      <pc:docMkLst>
        <pc:docMk/>
      </pc:docMkLst>
      <pc:sldChg chg="modSp mod">
        <pc:chgData name="Alan Huang" userId="e4f1e405-0684-4fff-9372-f77ae2d03020" providerId="ADAL" clId="{453D9DEE-60D4-4899-A9CF-0918137100C4}" dt="2023-03-27T22:56:17.805" v="13" actId="20577"/>
        <pc:sldMkLst>
          <pc:docMk/>
          <pc:sldMk cId="1579540623" sldId="652"/>
        </pc:sldMkLst>
        <pc:spChg chg="mod">
          <ac:chgData name="Alan Huang" userId="e4f1e405-0684-4fff-9372-f77ae2d03020" providerId="ADAL" clId="{453D9DEE-60D4-4899-A9CF-0918137100C4}" dt="2023-03-27T22:56:17.805" v="13" actId="20577"/>
          <ac:spMkLst>
            <pc:docMk/>
            <pc:sldMk cId="1579540623" sldId="652"/>
            <ac:spMk id="3" creationId="{87F3F4DB-FCCE-818F-09F5-CCDE6143D19C}"/>
          </ac:spMkLst>
        </pc:spChg>
      </pc:sldChg>
    </pc:docChg>
  </pc:docChgLst>
  <pc:docChgLst>
    <pc:chgData name="Alan Huang" userId="e4f1e405-0684-4fff-9372-f77ae2d03020" providerId="ADAL" clId="{EAE3A0D7-0B80-4306-BA57-A7A37573FE15}"/>
    <pc:docChg chg="custSel modSld">
      <pc:chgData name="Alan Huang" userId="e4f1e405-0684-4fff-9372-f77ae2d03020" providerId="ADAL" clId="{EAE3A0D7-0B80-4306-BA57-A7A37573FE15}" dt="2024-03-13T22:43:48.469" v="0" actId="478"/>
      <pc:docMkLst>
        <pc:docMk/>
      </pc:docMkLst>
      <pc:sldChg chg="delSp mod">
        <pc:chgData name="Alan Huang" userId="e4f1e405-0684-4fff-9372-f77ae2d03020" providerId="ADAL" clId="{EAE3A0D7-0B80-4306-BA57-A7A37573FE15}" dt="2024-03-13T22:43:48.469" v="0" actId="478"/>
        <pc:sldMkLst>
          <pc:docMk/>
          <pc:sldMk cId="705957250" sldId="264"/>
        </pc:sldMkLst>
        <pc:inkChg chg="del">
          <ac:chgData name="Alan Huang" userId="e4f1e405-0684-4fff-9372-f77ae2d03020" providerId="ADAL" clId="{EAE3A0D7-0B80-4306-BA57-A7A37573FE15}" dt="2024-03-13T22:43:48.469" v="0" actId="478"/>
          <ac:inkMkLst>
            <pc:docMk/>
            <pc:sldMk cId="705957250" sldId="264"/>
            <ac:inkMk id="4" creationId="{040A452B-79E0-A31E-5159-EC5007A51D1C}"/>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1"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12292"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3" name="Rectangle 5"/>
          <p:cNvSpPr>
            <a:spLocks noGrp="1" noChangeArrowheads="1"/>
          </p:cNvSpPr>
          <p:nvPr>
            <p:ph type="sldNum" sz="quarter" idx="3"/>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4C53939F-BFE5-45DF-A5CA-C957DD16AA43}" type="slidenum">
              <a:rPr lang="en-US"/>
              <a:pPr>
                <a:defRPr/>
              </a:pPr>
              <a:t>‹#›</a:t>
            </a:fld>
            <a:endParaRPr lang="en-US"/>
          </a:p>
        </p:txBody>
      </p:sp>
    </p:spTree>
    <p:extLst>
      <p:ext uri="{BB962C8B-B14F-4D97-AF65-F5344CB8AC3E}">
        <p14:creationId xmlns:p14="http://schemas.microsoft.com/office/powerpoint/2010/main" val="1276194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47" name="Rectangle 3"/>
          <p:cNvSpPr>
            <a:spLocks noGrp="1" noChangeArrowheads="1"/>
          </p:cNvSpPr>
          <p:nvPr>
            <p:ph type="dt"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295400" y="720725"/>
            <a:ext cx="47244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C3B1132C-A3A9-4F69-A6C8-1955D1396821}" type="slidenum">
              <a:rPr lang="en-US"/>
              <a:pPr>
                <a:defRPr/>
              </a:pPr>
              <a:t>‹#›</a:t>
            </a:fld>
            <a:endParaRPr lang="en-US"/>
          </a:p>
        </p:txBody>
      </p:sp>
    </p:spTree>
    <p:extLst>
      <p:ext uri="{BB962C8B-B14F-4D97-AF65-F5344CB8AC3E}">
        <p14:creationId xmlns:p14="http://schemas.microsoft.com/office/powerpoint/2010/main" val="1634286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ctr" eaLnBrk="1" hangingPunct="1"/>
            <a:endParaRPr lang="en-US" altLang="en-US">
              <a:solidFill>
                <a:schemeClr val="bg1"/>
              </a:solidFill>
            </a:endParaRPr>
          </a:p>
        </p:txBody>
      </p:sp>
      <p:sp>
        <p:nvSpPr>
          <p:cNvPr id="3074" name="Rectangle 2"/>
          <p:cNvSpPr>
            <a:spLocks noGrp="1" noChangeArrowheads="1"/>
          </p:cNvSpPr>
          <p:nvPr>
            <p:ph type="ctrTitle"/>
          </p:nvPr>
        </p:nvSpPr>
        <p:spPr>
          <a:xfrm>
            <a:off x="646113" y="911225"/>
            <a:ext cx="8161337" cy="1568450"/>
          </a:xfrm>
        </p:spPr>
        <p:txBody>
          <a:bodyPr/>
          <a:lstStyle>
            <a:lvl1pPr>
              <a:defRPr sz="3800">
                <a:solidFill>
                  <a:srgbClr val="0081CC"/>
                </a:solidFill>
              </a:defRPr>
            </a:lvl1pPr>
          </a:lstStyle>
          <a:p>
            <a:r>
              <a:rPr lang="en-US"/>
              <a:t>Click to edit Master title style</a:t>
            </a:r>
          </a:p>
        </p:txBody>
      </p:sp>
      <p:sp>
        <p:nvSpPr>
          <p:cNvPr id="3075" name="Rectangle 3"/>
          <p:cNvSpPr>
            <a:spLocks noGrp="1" noChangeArrowheads="1"/>
          </p:cNvSpPr>
          <p:nvPr>
            <p:ph type="subTitle" idx="1"/>
          </p:nvPr>
        </p:nvSpPr>
        <p:spPr bwMode="gray">
          <a:xfrm>
            <a:off x="646113" y="4470400"/>
            <a:ext cx="6719887" cy="2008188"/>
          </a:xfrm>
        </p:spPr>
        <p:txBody>
          <a:bodyPr/>
          <a:lstStyle>
            <a:lvl1pPr marL="0" indent="0">
              <a:lnSpc>
                <a:spcPts val="1800"/>
              </a:lnSpc>
              <a:buFont typeface="Arial" charset="0"/>
              <a:buNone/>
              <a:defRPr sz="1400">
                <a:solidFill>
                  <a:schemeClr val="bg1"/>
                </a:solidFill>
              </a:defRPr>
            </a:lvl1pPr>
          </a:lstStyle>
          <a:p>
            <a:r>
              <a:rPr lang="en-US"/>
              <a:t>Click to edit Master subtitle style</a:t>
            </a:r>
          </a:p>
        </p:txBody>
      </p:sp>
    </p:spTree>
    <p:extLst>
      <p:ext uri="{BB962C8B-B14F-4D97-AF65-F5344CB8AC3E}">
        <p14:creationId xmlns:p14="http://schemas.microsoft.com/office/powerpoint/2010/main" val="401200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ACEB6D0-4F30-4C78-97DE-D09AF0EE7016}" type="slidenum">
              <a:rPr lang="en-US"/>
              <a:pPr>
                <a:defRPr/>
              </a:pPr>
              <a:t>‹#›</a:t>
            </a:fld>
            <a:endParaRPr lang="en-US"/>
          </a:p>
        </p:txBody>
      </p:sp>
    </p:spTree>
    <p:extLst>
      <p:ext uri="{BB962C8B-B14F-4D97-AF65-F5344CB8AC3E}">
        <p14:creationId xmlns:p14="http://schemas.microsoft.com/office/powerpoint/2010/main" val="170893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133350"/>
            <a:ext cx="2205038" cy="6667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9425" y="-133350"/>
            <a:ext cx="6467475" cy="6667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EFA502D-724C-4245-9E5A-051B26763F8B}" type="slidenum">
              <a:rPr lang="en-US"/>
              <a:pPr>
                <a:defRPr/>
              </a:pPr>
              <a:t>‹#›</a:t>
            </a:fld>
            <a:endParaRPr lang="en-US"/>
          </a:p>
        </p:txBody>
      </p:sp>
    </p:spTree>
    <p:extLst>
      <p:ext uri="{BB962C8B-B14F-4D97-AF65-F5344CB8AC3E}">
        <p14:creationId xmlns:p14="http://schemas.microsoft.com/office/powerpoint/2010/main" val="50608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9365272-BA40-44CC-9448-31C16C70B020}" type="slidenum">
              <a:rPr lang="en-US"/>
              <a:pPr>
                <a:defRPr/>
              </a:pPr>
              <a:t>‹#›</a:t>
            </a:fld>
            <a:endParaRPr lang="en-US"/>
          </a:p>
        </p:txBody>
      </p:sp>
    </p:spTree>
    <p:extLst>
      <p:ext uri="{BB962C8B-B14F-4D97-AF65-F5344CB8AC3E}">
        <p14:creationId xmlns:p14="http://schemas.microsoft.com/office/powerpoint/2010/main" val="30698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C558CEF-8E91-455A-8046-54AC37505CA7}" type="slidenum">
              <a:rPr lang="en-US"/>
              <a:pPr>
                <a:defRPr/>
              </a:pPr>
              <a:t>‹#›</a:t>
            </a:fld>
            <a:endParaRPr lang="en-US"/>
          </a:p>
        </p:txBody>
      </p:sp>
    </p:spTree>
    <p:extLst>
      <p:ext uri="{BB962C8B-B14F-4D97-AF65-F5344CB8AC3E}">
        <p14:creationId xmlns:p14="http://schemas.microsoft.com/office/powerpoint/2010/main" val="146187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9425" y="1287463"/>
            <a:ext cx="4122738"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54563" y="1287463"/>
            <a:ext cx="4122737"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B3BCDA08-6B7B-4CD2-BC6F-6E91C276CC2A}" type="slidenum">
              <a:rPr lang="en-US"/>
              <a:pPr>
                <a:defRPr/>
              </a:pPr>
              <a:t>‹#›</a:t>
            </a:fld>
            <a:endParaRPr lang="en-US"/>
          </a:p>
        </p:txBody>
      </p:sp>
    </p:spTree>
    <p:extLst>
      <p:ext uri="{BB962C8B-B14F-4D97-AF65-F5344CB8AC3E}">
        <p14:creationId xmlns:p14="http://schemas.microsoft.com/office/powerpoint/2010/main" val="310831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E3797C3-9745-4F36-8CB8-1BD400AAF88D}" type="slidenum">
              <a:rPr lang="en-US"/>
              <a:pPr>
                <a:defRPr/>
              </a:pPr>
              <a:t>‹#›</a:t>
            </a:fld>
            <a:endParaRPr lang="en-US"/>
          </a:p>
        </p:txBody>
      </p:sp>
    </p:spTree>
    <p:extLst>
      <p:ext uri="{BB962C8B-B14F-4D97-AF65-F5344CB8AC3E}">
        <p14:creationId xmlns:p14="http://schemas.microsoft.com/office/powerpoint/2010/main" val="138769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63C41465-ACAF-4CEB-8918-9E1A11053FD1}" type="slidenum">
              <a:rPr lang="en-US"/>
              <a:pPr>
                <a:defRPr/>
              </a:pPr>
              <a:t>‹#›</a:t>
            </a:fld>
            <a:endParaRPr lang="en-US"/>
          </a:p>
        </p:txBody>
      </p:sp>
    </p:spTree>
    <p:extLst>
      <p:ext uri="{BB962C8B-B14F-4D97-AF65-F5344CB8AC3E}">
        <p14:creationId xmlns:p14="http://schemas.microsoft.com/office/powerpoint/2010/main" val="418069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06EEDE7-E10E-4B51-A2B6-B6DC1592DEB2}" type="slidenum">
              <a:rPr lang="en-US"/>
              <a:pPr>
                <a:defRPr/>
              </a:pPr>
              <a:t>‹#›</a:t>
            </a:fld>
            <a:endParaRPr lang="en-US"/>
          </a:p>
        </p:txBody>
      </p:sp>
    </p:spTree>
    <p:extLst>
      <p:ext uri="{BB962C8B-B14F-4D97-AF65-F5344CB8AC3E}">
        <p14:creationId xmlns:p14="http://schemas.microsoft.com/office/powerpoint/2010/main" val="49311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C1C1050-532E-48AF-A500-FDC4AFF4500C}" type="slidenum">
              <a:rPr lang="en-US"/>
              <a:pPr>
                <a:defRPr/>
              </a:pPr>
              <a:t>‹#›</a:t>
            </a:fld>
            <a:endParaRPr lang="en-US"/>
          </a:p>
        </p:txBody>
      </p:sp>
    </p:spTree>
    <p:extLst>
      <p:ext uri="{BB962C8B-B14F-4D97-AF65-F5344CB8AC3E}">
        <p14:creationId xmlns:p14="http://schemas.microsoft.com/office/powerpoint/2010/main" val="44820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65CD948-BD34-41FC-99CD-52D1804CE6C1}" type="slidenum">
              <a:rPr lang="en-US"/>
              <a:pPr>
                <a:defRPr/>
              </a:pPr>
              <a:t>‹#›</a:t>
            </a:fld>
            <a:endParaRPr lang="en-US"/>
          </a:p>
        </p:txBody>
      </p:sp>
    </p:spTree>
    <p:extLst>
      <p:ext uri="{BB962C8B-B14F-4D97-AF65-F5344CB8AC3E}">
        <p14:creationId xmlns:p14="http://schemas.microsoft.com/office/powerpoint/2010/main" val="315602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auto">
          <a:xfrm>
            <a:off x="0" y="3175"/>
            <a:ext cx="9601200" cy="90805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endParaRPr lang="en-US" altLang="en-US"/>
          </a:p>
        </p:txBody>
      </p:sp>
      <p:sp>
        <p:nvSpPr>
          <p:cNvPr id="1027" name="Rectangle 2"/>
          <p:cNvSpPr>
            <a:spLocks noGrp="1" noChangeArrowheads="1"/>
          </p:cNvSpPr>
          <p:nvPr>
            <p:ph type="title"/>
          </p:nvPr>
        </p:nvSpPr>
        <p:spPr bwMode="auto">
          <a:xfrm>
            <a:off x="663575" y="-133350"/>
            <a:ext cx="86407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79425" y="1287463"/>
            <a:ext cx="8397875"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210425" y="6905625"/>
            <a:ext cx="2239963" cy="50800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fld id="{EF78FC0E-B6AA-4048-920C-1BB36C97C2E4}" type="slidenum">
              <a:rPr lang="en-US"/>
              <a:pPr>
                <a:defRPr/>
              </a:pPr>
              <a:t>‹#›</a:t>
            </a:fld>
            <a:endParaRPr lang="en-US"/>
          </a:p>
        </p:txBody>
      </p:sp>
      <p:sp>
        <p:nvSpPr>
          <p:cNvPr id="2" name="Line 10"/>
          <p:cNvSpPr>
            <a:spLocks noChangeShapeType="1"/>
          </p:cNvSpPr>
          <p:nvPr/>
        </p:nvSpPr>
        <p:spPr bwMode="auto">
          <a:xfrm>
            <a:off x="0" y="1031875"/>
            <a:ext cx="96012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1"/>
          <p:cNvSpPr>
            <a:spLocks noChangeShapeType="1"/>
          </p:cNvSpPr>
          <p:nvPr/>
        </p:nvSpPr>
        <p:spPr bwMode="auto">
          <a:xfrm>
            <a:off x="9525" y="6796088"/>
            <a:ext cx="9601200" cy="0"/>
          </a:xfrm>
          <a:prstGeom prst="line">
            <a:avLst/>
          </a:prstGeom>
          <a:noFill/>
          <a:ln w="254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12"/>
          <p:cNvSpPr>
            <a:spLocks noChangeShapeType="1"/>
          </p:cNvSpPr>
          <p:nvPr/>
        </p:nvSpPr>
        <p:spPr bwMode="auto">
          <a:xfrm>
            <a:off x="8961438" y="6797675"/>
            <a:ext cx="0" cy="517525"/>
          </a:xfrm>
          <a:prstGeom prst="line">
            <a:avLst/>
          </a:prstGeom>
          <a:noFill/>
          <a:ln w="127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71"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Lst>
  <p:hf hdr="0" ftr="0" dt="0"/>
  <p:txStyles>
    <p:titleStyle>
      <a:lvl1pPr algn="l" defTabSz="966788" rtl="0" eaLnBrk="1" fontAlgn="base" hangingPunct="1">
        <a:spcBef>
          <a:spcPct val="0"/>
        </a:spcBef>
        <a:spcAft>
          <a:spcPct val="0"/>
        </a:spcAft>
        <a:defRPr sz="2400" b="1">
          <a:solidFill>
            <a:schemeClr val="bg1"/>
          </a:solidFill>
          <a:latin typeface="+mj-lt"/>
          <a:ea typeface="ＭＳ Ｐゴシック" charset="0"/>
          <a:cs typeface="+mj-cs"/>
        </a:defRPr>
      </a:lvl1pPr>
      <a:lvl2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2pPr>
      <a:lvl3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3pPr>
      <a:lvl4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4pPr>
      <a:lvl5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5pPr>
      <a:lvl6pPr marL="457200" algn="l" defTabSz="966788" rtl="0" eaLnBrk="1" fontAlgn="base" hangingPunct="1">
        <a:spcBef>
          <a:spcPct val="0"/>
        </a:spcBef>
        <a:spcAft>
          <a:spcPct val="0"/>
        </a:spcAft>
        <a:defRPr sz="2400" b="1">
          <a:solidFill>
            <a:schemeClr val="bg1"/>
          </a:solidFill>
          <a:latin typeface="Arial" charset="0"/>
          <a:cs typeface="Arial" charset="0"/>
        </a:defRPr>
      </a:lvl6pPr>
      <a:lvl7pPr marL="914400" algn="l" defTabSz="966788" rtl="0" eaLnBrk="1" fontAlgn="base" hangingPunct="1">
        <a:spcBef>
          <a:spcPct val="0"/>
        </a:spcBef>
        <a:spcAft>
          <a:spcPct val="0"/>
        </a:spcAft>
        <a:defRPr sz="2400" b="1">
          <a:solidFill>
            <a:schemeClr val="bg1"/>
          </a:solidFill>
          <a:latin typeface="Arial" charset="0"/>
          <a:cs typeface="Arial" charset="0"/>
        </a:defRPr>
      </a:lvl7pPr>
      <a:lvl8pPr marL="1371600" algn="l" defTabSz="966788" rtl="0" eaLnBrk="1" fontAlgn="base" hangingPunct="1">
        <a:spcBef>
          <a:spcPct val="0"/>
        </a:spcBef>
        <a:spcAft>
          <a:spcPct val="0"/>
        </a:spcAft>
        <a:defRPr sz="2400" b="1">
          <a:solidFill>
            <a:schemeClr val="bg1"/>
          </a:solidFill>
          <a:latin typeface="Arial" charset="0"/>
          <a:cs typeface="Arial" charset="0"/>
        </a:defRPr>
      </a:lvl8pPr>
      <a:lvl9pPr marL="1828800" algn="l" defTabSz="966788" rtl="0" eaLnBrk="1" fontAlgn="base" hangingPunct="1">
        <a:spcBef>
          <a:spcPct val="0"/>
        </a:spcBef>
        <a:spcAft>
          <a:spcPct val="0"/>
        </a:spcAft>
        <a:defRPr sz="2400" b="1">
          <a:solidFill>
            <a:schemeClr val="bg1"/>
          </a:solidFill>
          <a:latin typeface="Arial" charset="0"/>
          <a:cs typeface="Arial" charset="0"/>
        </a:defRPr>
      </a:lvl9pPr>
    </p:titleStyle>
    <p:bodyStyle>
      <a:lvl1pPr marL="184150" indent="-184150" algn="l" defTabSz="966788" rtl="0" eaLnBrk="1" fontAlgn="base" hangingPunct="1">
        <a:lnSpc>
          <a:spcPts val="2600"/>
        </a:lnSpc>
        <a:spcBef>
          <a:spcPts val="1263"/>
        </a:spcBef>
        <a:spcAft>
          <a:spcPct val="0"/>
        </a:spcAft>
        <a:buSzPct val="75000"/>
        <a:buFont typeface="Arial" pitchFamily="34" charset="0"/>
        <a:buChar char="●"/>
        <a:defRPr>
          <a:solidFill>
            <a:schemeClr val="tx1"/>
          </a:solidFill>
          <a:latin typeface="+mn-lt"/>
          <a:ea typeface="ＭＳ Ｐゴシック" charset="0"/>
          <a:cs typeface="+mn-cs"/>
        </a:defRPr>
      </a:lvl1pPr>
      <a:lvl2pPr marL="536575" indent="-231775"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2pPr>
      <a:lvl3pPr marL="827088" indent="-169863"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3pPr>
      <a:lvl4pPr marL="1189038" indent="-241300"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4pPr>
      <a:lvl5pPr marL="1552575" indent="-241300"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5pPr>
      <a:lvl6pPr marL="2009775" indent="-241300" algn="l" defTabSz="966788" rtl="0" eaLnBrk="1" fontAlgn="base" hangingPunct="1">
        <a:lnSpc>
          <a:spcPts val="2600"/>
        </a:lnSpc>
        <a:spcBef>
          <a:spcPts val="1300"/>
        </a:spcBef>
        <a:spcAft>
          <a:spcPct val="0"/>
        </a:spcAft>
        <a:buChar char="»"/>
        <a:defRPr>
          <a:solidFill>
            <a:schemeClr val="tx1"/>
          </a:solidFill>
          <a:latin typeface="+mn-lt"/>
          <a:cs typeface="+mn-cs"/>
        </a:defRPr>
      </a:lvl6pPr>
      <a:lvl7pPr marL="2466975" indent="-241300" algn="l" defTabSz="966788" rtl="0" eaLnBrk="1" fontAlgn="base" hangingPunct="1">
        <a:lnSpc>
          <a:spcPts val="2600"/>
        </a:lnSpc>
        <a:spcBef>
          <a:spcPts val="1300"/>
        </a:spcBef>
        <a:spcAft>
          <a:spcPct val="0"/>
        </a:spcAft>
        <a:buChar char="»"/>
        <a:defRPr>
          <a:solidFill>
            <a:schemeClr val="tx1"/>
          </a:solidFill>
          <a:latin typeface="+mn-lt"/>
          <a:cs typeface="+mn-cs"/>
        </a:defRPr>
      </a:lvl7pPr>
      <a:lvl8pPr marL="2924175" indent="-241300" algn="l" defTabSz="966788" rtl="0" eaLnBrk="1" fontAlgn="base" hangingPunct="1">
        <a:lnSpc>
          <a:spcPts val="2600"/>
        </a:lnSpc>
        <a:spcBef>
          <a:spcPts val="1300"/>
        </a:spcBef>
        <a:spcAft>
          <a:spcPct val="0"/>
        </a:spcAft>
        <a:buChar char="»"/>
        <a:defRPr>
          <a:solidFill>
            <a:schemeClr val="tx1"/>
          </a:solidFill>
          <a:latin typeface="+mn-lt"/>
          <a:cs typeface="+mn-cs"/>
        </a:defRPr>
      </a:lvl8pPr>
      <a:lvl9pPr marL="3381375" indent="-241300" algn="l" defTabSz="966788" rtl="0" eaLnBrk="1" fontAlgn="base" hangingPunct="1">
        <a:lnSpc>
          <a:spcPts val="2600"/>
        </a:lnSpc>
        <a:spcBef>
          <a:spcPts val="13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uc-r.github.io/regression_tre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6113" y="4470400"/>
            <a:ext cx="7893203" cy="2008188"/>
          </a:xfrm>
        </p:spPr>
        <p:txBody>
          <a:bodyPr/>
          <a:lstStyle/>
          <a:p>
            <a:r>
              <a:rPr lang="en-US"/>
              <a:t>This slide set is largely based on Gu, Kelly, and Xiu (2020) and its Internet Appendix. </a:t>
            </a:r>
          </a:p>
          <a:p>
            <a:endParaRPr lang="en-US"/>
          </a:p>
        </p:txBody>
      </p:sp>
      <p:sp>
        <p:nvSpPr>
          <p:cNvPr id="5" name="Title 1">
            <a:extLst>
              <a:ext uri="{FF2B5EF4-FFF2-40B4-BE49-F238E27FC236}">
                <a16:creationId xmlns:a16="http://schemas.microsoft.com/office/drawing/2014/main" id="{0044B1AA-F367-F4C9-E56A-294BBDEB358D}"/>
              </a:ext>
            </a:extLst>
          </p:cNvPr>
          <p:cNvSpPr txBox="1">
            <a:spLocks/>
          </p:cNvSpPr>
          <p:nvPr/>
        </p:nvSpPr>
        <p:spPr bwMode="auto">
          <a:xfrm>
            <a:off x="798513" y="1063625"/>
            <a:ext cx="81613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normAutofit fontScale="67500" lnSpcReduction="20000"/>
          </a:bodyPr>
          <a:lstStyle>
            <a:lvl1pPr algn="l" defTabSz="966788" rtl="0" eaLnBrk="1" fontAlgn="base" hangingPunct="1">
              <a:spcBef>
                <a:spcPct val="0"/>
              </a:spcBef>
              <a:spcAft>
                <a:spcPct val="0"/>
              </a:spcAft>
              <a:defRPr sz="3800" b="1">
                <a:solidFill>
                  <a:srgbClr val="0081CC"/>
                </a:solidFill>
                <a:latin typeface="+mj-lt"/>
                <a:ea typeface="ＭＳ Ｐゴシック" charset="0"/>
                <a:cs typeface="+mj-cs"/>
              </a:defRPr>
            </a:lvl1pPr>
            <a:lvl2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2pPr>
            <a:lvl3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3pPr>
            <a:lvl4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4pPr>
            <a:lvl5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5pPr>
            <a:lvl6pPr marL="457200" algn="l" defTabSz="966788" rtl="0" eaLnBrk="1" fontAlgn="base" hangingPunct="1">
              <a:spcBef>
                <a:spcPct val="0"/>
              </a:spcBef>
              <a:spcAft>
                <a:spcPct val="0"/>
              </a:spcAft>
              <a:defRPr sz="2400" b="1">
                <a:solidFill>
                  <a:schemeClr val="bg1"/>
                </a:solidFill>
                <a:latin typeface="Arial" charset="0"/>
                <a:cs typeface="Arial" charset="0"/>
              </a:defRPr>
            </a:lvl6pPr>
            <a:lvl7pPr marL="914400" algn="l" defTabSz="966788" rtl="0" eaLnBrk="1" fontAlgn="base" hangingPunct="1">
              <a:spcBef>
                <a:spcPct val="0"/>
              </a:spcBef>
              <a:spcAft>
                <a:spcPct val="0"/>
              </a:spcAft>
              <a:defRPr sz="2400" b="1">
                <a:solidFill>
                  <a:schemeClr val="bg1"/>
                </a:solidFill>
                <a:latin typeface="Arial" charset="0"/>
                <a:cs typeface="Arial" charset="0"/>
              </a:defRPr>
            </a:lvl7pPr>
            <a:lvl8pPr marL="1371600" algn="l" defTabSz="966788" rtl="0" eaLnBrk="1" fontAlgn="base" hangingPunct="1">
              <a:spcBef>
                <a:spcPct val="0"/>
              </a:spcBef>
              <a:spcAft>
                <a:spcPct val="0"/>
              </a:spcAft>
              <a:defRPr sz="2400" b="1">
                <a:solidFill>
                  <a:schemeClr val="bg1"/>
                </a:solidFill>
                <a:latin typeface="Arial" charset="0"/>
                <a:cs typeface="Arial" charset="0"/>
              </a:defRPr>
            </a:lvl8pPr>
            <a:lvl9pPr marL="1828800" algn="l" defTabSz="966788" rtl="0" eaLnBrk="1" fontAlgn="base" hangingPunct="1">
              <a:spcBef>
                <a:spcPct val="0"/>
              </a:spcBef>
              <a:spcAft>
                <a:spcPct val="0"/>
              </a:spcAft>
              <a:defRPr sz="2400" b="1">
                <a:solidFill>
                  <a:schemeClr val="bg1"/>
                </a:solidFill>
                <a:latin typeface="Arial" charset="0"/>
                <a:cs typeface="Arial" charset="0"/>
              </a:defRPr>
            </a:lvl9pPr>
          </a:lstStyle>
          <a:p>
            <a:r>
              <a:rPr lang="en-US" kern="0"/>
              <a:t>Machine Learning Basics on Linear Factor Models</a:t>
            </a:r>
            <a:br>
              <a:rPr lang="en-US" kern="0"/>
            </a:br>
            <a:br>
              <a:rPr lang="en-US" kern="0"/>
            </a:br>
            <a:r>
              <a:rPr lang="en-US" kern="0"/>
              <a:t>3. Generalized Linear Models and Regression Trees</a:t>
            </a:r>
          </a:p>
        </p:txBody>
      </p:sp>
    </p:spTree>
    <p:extLst>
      <p:ext uri="{BB962C8B-B14F-4D97-AF65-F5344CB8AC3E}">
        <p14:creationId xmlns:p14="http://schemas.microsoft.com/office/powerpoint/2010/main" val="383657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0526-4958-279F-B2D0-224BDBA3DDE3}"/>
              </a:ext>
            </a:extLst>
          </p:cNvPr>
          <p:cNvSpPr>
            <a:spLocks noGrp="1"/>
          </p:cNvSpPr>
          <p:nvPr>
            <p:ph type="title"/>
          </p:nvPr>
        </p:nvSpPr>
        <p:spPr/>
        <p:txBody>
          <a:bodyPr/>
          <a:lstStyle/>
          <a:p>
            <a:r>
              <a:rPr lang="en-US"/>
              <a:t>Tree outcomes</a:t>
            </a:r>
          </a:p>
        </p:txBody>
      </p:sp>
      <p:sp>
        <p:nvSpPr>
          <p:cNvPr id="4" name="Slide Number Placeholder 3">
            <a:extLst>
              <a:ext uri="{FF2B5EF4-FFF2-40B4-BE49-F238E27FC236}">
                <a16:creationId xmlns:a16="http://schemas.microsoft.com/office/drawing/2014/main" id="{B72E1A76-1B9B-210D-9954-4CD51BDB96A7}"/>
              </a:ext>
            </a:extLst>
          </p:cNvPr>
          <p:cNvSpPr>
            <a:spLocks noGrp="1"/>
          </p:cNvSpPr>
          <p:nvPr>
            <p:ph type="sldNum" sz="quarter" idx="10"/>
          </p:nvPr>
        </p:nvSpPr>
        <p:spPr/>
        <p:txBody>
          <a:bodyPr/>
          <a:lstStyle/>
          <a:p>
            <a:pPr>
              <a:defRPr/>
            </a:pPr>
            <a:fld id="{09365272-BA40-44CC-9448-31C16C70B020}" type="slidenum">
              <a:rPr lang="en-US" smtClean="0"/>
              <a:pPr>
                <a:defRPr/>
              </a:pPr>
              <a:t>10</a:t>
            </a:fld>
            <a:endParaRPr lang="en-US"/>
          </a:p>
        </p:txBody>
      </p:sp>
      <p:sp>
        <p:nvSpPr>
          <p:cNvPr id="7" name="Content Placeholder 6">
            <a:extLst>
              <a:ext uri="{FF2B5EF4-FFF2-40B4-BE49-F238E27FC236}">
                <a16:creationId xmlns:a16="http://schemas.microsoft.com/office/drawing/2014/main" id="{D6C65686-4BDE-2197-D596-1CDD3C18F1ED}"/>
              </a:ext>
            </a:extLst>
          </p:cNvPr>
          <p:cNvSpPr>
            <a:spLocks noGrp="1"/>
          </p:cNvSpPr>
          <p:nvPr>
            <p:ph idx="1"/>
          </p:nvPr>
        </p:nvSpPr>
        <p:spPr/>
        <p:txBody>
          <a:bodyPr/>
          <a:lstStyle/>
          <a:p>
            <a:r>
              <a:rPr lang="en-US"/>
              <a:t>Given a tree and the estimated parameters, predictions with </a:t>
            </a:r>
            <a:r>
              <a:rPr lang="en-US" i="1"/>
              <a:t>z</a:t>
            </a:r>
            <a:r>
              <a:rPr lang="en-US"/>
              <a:t> predictors can be written as</a:t>
            </a:r>
          </a:p>
          <a:p>
            <a:endParaRPr lang="en-US"/>
          </a:p>
          <a:p>
            <a:pPr marL="0" indent="0">
              <a:buNone/>
            </a:pPr>
            <a:r>
              <a:rPr lang="en-US"/>
              <a:t>   where              is one of the </a:t>
            </a:r>
            <a:r>
              <a:rPr lang="en-US" i="1"/>
              <a:t>K</a:t>
            </a:r>
            <a:r>
              <a:rPr lang="en-US"/>
              <a:t> partitions of the data.        is simply the sample   average within partition </a:t>
            </a:r>
            <a:r>
              <a:rPr lang="en-US" i="1"/>
              <a:t>k.</a:t>
            </a:r>
            <a:endParaRPr lang="en-US"/>
          </a:p>
          <a:p>
            <a:r>
              <a:rPr lang="en-US"/>
              <a:t>For example, in our tree above</a:t>
            </a:r>
          </a:p>
        </p:txBody>
      </p:sp>
      <p:pic>
        <p:nvPicPr>
          <p:cNvPr id="9" name="Picture 8">
            <a:extLst>
              <a:ext uri="{FF2B5EF4-FFF2-40B4-BE49-F238E27FC236}">
                <a16:creationId xmlns:a16="http://schemas.microsoft.com/office/drawing/2014/main" id="{769DB8EE-0EB3-4540-051E-6EC5E26BADD8}"/>
              </a:ext>
            </a:extLst>
          </p:cNvPr>
          <p:cNvPicPr>
            <a:picLocks noChangeAspect="1"/>
          </p:cNvPicPr>
          <p:nvPr/>
        </p:nvPicPr>
        <p:blipFill>
          <a:blip r:embed="rId2"/>
          <a:stretch>
            <a:fillRect/>
          </a:stretch>
        </p:blipFill>
        <p:spPr>
          <a:xfrm>
            <a:off x="2218008" y="1769809"/>
            <a:ext cx="4729903" cy="931648"/>
          </a:xfrm>
          <a:prstGeom prst="rect">
            <a:avLst/>
          </a:prstGeom>
        </p:spPr>
      </p:pic>
      <p:pic>
        <p:nvPicPr>
          <p:cNvPr id="11" name="Picture 10">
            <a:extLst>
              <a:ext uri="{FF2B5EF4-FFF2-40B4-BE49-F238E27FC236}">
                <a16:creationId xmlns:a16="http://schemas.microsoft.com/office/drawing/2014/main" id="{30392D72-880E-4D2B-0178-ECAC24174DDA}"/>
              </a:ext>
            </a:extLst>
          </p:cNvPr>
          <p:cNvPicPr>
            <a:picLocks noChangeAspect="1"/>
          </p:cNvPicPr>
          <p:nvPr/>
        </p:nvPicPr>
        <p:blipFill>
          <a:blip r:embed="rId3"/>
          <a:stretch>
            <a:fillRect/>
          </a:stretch>
        </p:blipFill>
        <p:spPr>
          <a:xfrm>
            <a:off x="1364430" y="3948807"/>
            <a:ext cx="6104093" cy="2078930"/>
          </a:xfrm>
          <a:prstGeom prst="rect">
            <a:avLst/>
          </a:prstGeom>
        </p:spPr>
      </p:pic>
      <p:pic>
        <p:nvPicPr>
          <p:cNvPr id="13" name="Picture 12">
            <a:extLst>
              <a:ext uri="{FF2B5EF4-FFF2-40B4-BE49-F238E27FC236}">
                <a16:creationId xmlns:a16="http://schemas.microsoft.com/office/drawing/2014/main" id="{18672D59-4E38-7C72-38AB-E40919808E5F}"/>
              </a:ext>
            </a:extLst>
          </p:cNvPr>
          <p:cNvPicPr>
            <a:picLocks noChangeAspect="1"/>
          </p:cNvPicPr>
          <p:nvPr/>
        </p:nvPicPr>
        <p:blipFill>
          <a:blip r:embed="rId4"/>
          <a:stretch>
            <a:fillRect/>
          </a:stretch>
        </p:blipFill>
        <p:spPr>
          <a:xfrm>
            <a:off x="1461714" y="2611982"/>
            <a:ext cx="704675" cy="402672"/>
          </a:xfrm>
          <a:prstGeom prst="rect">
            <a:avLst/>
          </a:prstGeom>
        </p:spPr>
      </p:pic>
      <p:pic>
        <p:nvPicPr>
          <p:cNvPr id="15" name="Picture 14">
            <a:extLst>
              <a:ext uri="{FF2B5EF4-FFF2-40B4-BE49-F238E27FC236}">
                <a16:creationId xmlns:a16="http://schemas.microsoft.com/office/drawing/2014/main" id="{C989A9E2-E56D-A236-3817-01248EA32664}"/>
              </a:ext>
            </a:extLst>
          </p:cNvPr>
          <p:cNvPicPr>
            <a:picLocks noChangeAspect="1"/>
          </p:cNvPicPr>
          <p:nvPr/>
        </p:nvPicPr>
        <p:blipFill>
          <a:blip r:embed="rId5"/>
          <a:stretch>
            <a:fillRect/>
          </a:stretch>
        </p:blipFill>
        <p:spPr>
          <a:xfrm>
            <a:off x="6024513" y="2639378"/>
            <a:ext cx="346790" cy="425542"/>
          </a:xfrm>
          <a:prstGeom prst="rect">
            <a:avLst/>
          </a:prstGeom>
        </p:spPr>
      </p:pic>
    </p:spTree>
    <p:extLst>
      <p:ext uri="{BB962C8B-B14F-4D97-AF65-F5344CB8AC3E}">
        <p14:creationId xmlns:p14="http://schemas.microsoft.com/office/powerpoint/2010/main" val="190649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3560-9B16-2A09-8E04-C4FFA232914A}"/>
              </a:ext>
            </a:extLst>
          </p:cNvPr>
          <p:cNvSpPr>
            <a:spLocks noGrp="1"/>
          </p:cNvSpPr>
          <p:nvPr>
            <p:ph type="title"/>
          </p:nvPr>
        </p:nvSpPr>
        <p:spPr/>
        <p:txBody>
          <a:bodyPr/>
          <a:lstStyle/>
          <a:p>
            <a:r>
              <a:rPr lang="en-US"/>
              <a:t>Solving for the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F3F4DB-FCCE-818F-09F5-CCDE6143D19C}"/>
                  </a:ext>
                </a:extLst>
              </p:cNvPr>
              <p:cNvSpPr>
                <a:spLocks noGrp="1"/>
              </p:cNvSpPr>
              <p:nvPr>
                <p:ph idx="1"/>
              </p:nvPr>
            </p:nvSpPr>
            <p:spPr>
              <a:xfrm>
                <a:off x="296862" y="1085850"/>
                <a:ext cx="8959646" cy="5766619"/>
              </a:xfrm>
            </p:spPr>
            <p:txBody>
              <a:bodyPr/>
              <a:lstStyle/>
              <a:p>
                <a:pPr algn="l">
                  <a:lnSpc>
                    <a:spcPct val="100000"/>
                  </a:lnSpc>
                </a:pPr>
                <a:r>
                  <a:rPr lang="en-US" sz="1800" b="0" i="0" u="none" strike="noStrike" baseline="0">
                    <a:latin typeface="+mj-lt"/>
                  </a:rPr>
                  <a:t>To grow a tree is to find bins that best discriminate among the potential outcomes. </a:t>
                </a:r>
              </a:p>
              <a:p>
                <a:pPr lvl="1">
                  <a:lnSpc>
                    <a:spcPct val="100000"/>
                  </a:lnSpc>
                </a:pPr>
                <a:r>
                  <a:rPr lang="en-US" b="0" i="0" u="none" strike="noStrike" baseline="0">
                    <a:latin typeface="+mj-lt"/>
                  </a:rPr>
                  <a:t>The specific predictor variable upon which a branch is based, and the specific value where the branch is split, are chosen to minimize forecast error.</a:t>
                </a:r>
              </a:p>
              <a:p>
                <a:pPr algn="l">
                  <a:lnSpc>
                    <a:spcPct val="100000"/>
                  </a:lnSpc>
                </a:pPr>
                <a:r>
                  <a:rPr lang="en-US" sz="1800" b="0" i="0" u="none" strike="noStrike" baseline="0">
                    <a:latin typeface="+mj-lt"/>
                  </a:rPr>
                  <a:t>The expanse of potential tree structures, however, precludes exact optimization.</a:t>
                </a:r>
              </a:p>
              <a:p>
                <a:pPr algn="l">
                  <a:lnSpc>
                    <a:spcPct val="100000"/>
                  </a:lnSpc>
                </a:pPr>
                <a:r>
                  <a:rPr lang="en-US" sz="1800" b="0" i="0" u="none" strike="noStrike" baseline="0">
                    <a:latin typeface="+mj-lt"/>
                  </a:rPr>
                  <a:t>CART myopically optimizes forecast error at the start of each branch. The loss associated with the forecast error for a branch</a:t>
                </a:r>
                <a:r>
                  <a:rPr lang="en-US" i="1">
                    <a:latin typeface="+mj-lt"/>
                  </a:rPr>
                  <a:t> C</a:t>
                </a:r>
                <a:r>
                  <a:rPr lang="en-US" sz="1800" b="0" i="1" u="none" strike="noStrike" baseline="0">
                    <a:latin typeface="+mj-lt"/>
                  </a:rPr>
                  <a:t> </a:t>
                </a:r>
                <a:r>
                  <a:rPr lang="en-US" sz="1800" b="0" i="0" u="none" strike="noStrike" baseline="0">
                    <a:latin typeface="+mj-lt"/>
                  </a:rPr>
                  <a:t>is often called “impurity”; for example, the most popular impurity </a:t>
                </a:r>
                <a14:m>
                  <m:oMath xmlns:m="http://schemas.openxmlformats.org/officeDocument/2006/math">
                    <m:sSub>
                      <m:sSubPr>
                        <m:ctrlPr>
                          <a:rPr lang="en-US" sz="1800" i="1" dirty="0" smtClean="0">
                            <a:latin typeface="Cambria Math" panose="02040503050406030204" pitchFamily="18" charset="0"/>
                          </a:rPr>
                        </m:ctrlPr>
                      </m:sSubPr>
                      <m:e>
                        <m:r>
                          <a:rPr lang="en-US" sz="1800" b="0" i="1" dirty="0">
                            <a:latin typeface="Cambria Math" panose="02040503050406030204" pitchFamily="18" charset="0"/>
                          </a:rPr>
                          <m:t>𝑙</m:t>
                        </m:r>
                      </m:e>
                      <m:sub>
                        <m:r>
                          <a:rPr lang="en-US" sz="1800" b="0" i="1" dirty="0" smtClean="0">
                            <a:latin typeface="Cambria Math" panose="02040503050406030204" pitchFamily="18" charset="0"/>
                          </a:rPr>
                          <m:t>2</m:t>
                        </m:r>
                      </m:sub>
                    </m:sSub>
                  </m:oMath>
                </a14:m>
                <a:r>
                  <a:rPr lang="en-US" sz="1800"/>
                  <a:t> loss function fo</a:t>
                </a:r>
                <a:r>
                  <a:rPr lang="en-US"/>
                  <a:t>r each branch</a:t>
                </a:r>
                <a:r>
                  <a:rPr lang="en-US" sz="1800"/>
                  <a:t>:</a:t>
                </a:r>
              </a:p>
              <a:p>
                <a:pPr marL="0" indent="0" algn="l">
                  <a:lnSpc>
                    <a:spcPct val="100000"/>
                  </a:lnSpc>
                  <a:buNone/>
                </a:pPr>
                <a:endParaRPr lang="en-US" sz="1800" i="0" u="none" strike="noStrike" baseline="0">
                  <a:latin typeface="+mj-lt"/>
                </a:endParaRPr>
              </a:p>
              <a:p>
                <a:pPr marL="0" indent="0" algn="l">
                  <a:lnSpc>
                    <a:spcPct val="100000"/>
                  </a:lnSpc>
                  <a:buNone/>
                </a:pPr>
                <a:r>
                  <a:rPr lang="en-US" sz="1800" b="0" i="0" u="none" strike="noStrike" baseline="0">
                    <a:latin typeface="+mj-lt"/>
                  </a:rPr>
                  <a:t>	</a:t>
                </a:r>
              </a:p>
              <a:p>
                <a:pPr marL="0" indent="0" algn="l">
                  <a:lnSpc>
                    <a:spcPct val="100000"/>
                  </a:lnSpc>
                  <a:buNone/>
                </a:pPr>
                <a:r>
                  <a:rPr lang="en-US" sz="1800" b="0" i="0" u="none" strike="noStrike" baseline="0">
                    <a:latin typeface="+mj-lt"/>
                  </a:rPr>
                  <a:t>    where |C| is the number of obs. in branch </a:t>
                </a:r>
                <a:r>
                  <a:rPr lang="en-US" sz="1800" b="0" i="1" u="none" strike="noStrike" baseline="0">
                    <a:latin typeface="+mj-lt"/>
                  </a:rPr>
                  <a:t>C</a:t>
                </a:r>
                <a:r>
                  <a:rPr lang="en-US" sz="1800" b="0" i="0" u="none" strike="noStrike" baseline="0">
                    <a:latin typeface="+mj-lt"/>
                  </a:rPr>
                  <a:t>. Given </a:t>
                </a:r>
                <a:r>
                  <a:rPr lang="en-US" sz="1800" b="0" i="1" u="none" strike="noStrike" baseline="0">
                    <a:latin typeface="+mj-lt"/>
                  </a:rPr>
                  <a:t>C</a:t>
                </a:r>
                <a:r>
                  <a:rPr lang="en-US" sz="1800" b="0" i="0" u="none" strike="noStrike" baseline="0">
                    <a:latin typeface="+mj-lt"/>
                  </a:rPr>
                  <a:t>, optimal solution is the    	average returns.</a:t>
                </a:r>
                <a:endParaRPr lang="en-US">
                  <a:latin typeface="+mj-lt"/>
                </a:endParaRPr>
              </a:p>
              <a:p>
                <a:pPr algn="l">
                  <a:lnSpc>
                    <a:spcPct val="100000"/>
                  </a:lnSpc>
                </a:pPr>
                <a:r>
                  <a:rPr lang="en-US" sz="1800" b="0" i="0" u="none" strike="noStrike" baseline="0">
                    <a:latin typeface="+mj-lt"/>
                  </a:rPr>
                  <a:t>The procedure is equivalent to finding the branch </a:t>
                </a:r>
                <a:r>
                  <a:rPr lang="en-US" sz="1800" b="0" i="1" u="none" strike="noStrike" baseline="0">
                    <a:latin typeface="+mj-lt"/>
                  </a:rPr>
                  <a:t>C </a:t>
                </a:r>
                <a:r>
                  <a:rPr lang="en-US" sz="1800" b="0" i="0" u="none" strike="noStrike" baseline="0">
                    <a:latin typeface="+mj-lt"/>
                  </a:rPr>
                  <a:t>that locally minimizes the impurity.</a:t>
                </a:r>
              </a:p>
              <a:p>
                <a:pPr algn="l">
                  <a:lnSpc>
                    <a:spcPct val="100000"/>
                  </a:lnSpc>
                </a:pPr>
                <a:r>
                  <a:rPr lang="en-US" sz="1800" b="0" i="0" u="none" strike="noStrike" baseline="0">
                    <a:latin typeface="+mj-lt"/>
                  </a:rPr>
                  <a:t>Branching halts when the number of leaves or the depth of the tree reach a prespecified threshold that can be selected adaptively using a validation sample.</a:t>
                </a:r>
              </a:p>
              <a:p>
                <a:pPr algn="l"/>
                <a:endParaRPr lang="en-US"/>
              </a:p>
            </p:txBody>
          </p:sp>
        </mc:Choice>
        <mc:Fallback xmlns="">
          <p:sp>
            <p:nvSpPr>
              <p:cNvPr id="3" name="Content Placeholder 2">
                <a:extLst>
                  <a:ext uri="{FF2B5EF4-FFF2-40B4-BE49-F238E27FC236}">
                    <a16:creationId xmlns:a16="http://schemas.microsoft.com/office/drawing/2014/main" id="{87F3F4DB-FCCE-818F-09F5-CCDE6143D19C}"/>
                  </a:ext>
                </a:extLst>
              </p:cNvPr>
              <p:cNvSpPr>
                <a:spLocks noGrp="1" noRot="1" noChangeAspect="1" noMove="1" noResize="1" noEditPoints="1" noAdjustHandles="1" noChangeArrowheads="1" noChangeShapeType="1" noTextEdit="1"/>
              </p:cNvSpPr>
              <p:nvPr>
                <p:ph idx="1"/>
              </p:nvPr>
            </p:nvSpPr>
            <p:spPr>
              <a:xfrm>
                <a:off x="296862" y="1085850"/>
                <a:ext cx="8959646" cy="5766619"/>
              </a:xfrm>
              <a:blipFill>
                <a:blip r:embed="rId2"/>
                <a:stretch>
                  <a:fillRect t="-52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91DDAE5-60D3-BFB0-2C28-F086FF2B7807}"/>
              </a:ext>
            </a:extLst>
          </p:cNvPr>
          <p:cNvSpPr>
            <a:spLocks noGrp="1"/>
          </p:cNvSpPr>
          <p:nvPr>
            <p:ph type="sldNum" sz="quarter" idx="10"/>
          </p:nvPr>
        </p:nvSpPr>
        <p:spPr/>
        <p:txBody>
          <a:bodyPr/>
          <a:lstStyle/>
          <a:p>
            <a:pPr>
              <a:defRPr/>
            </a:pPr>
            <a:fld id="{09365272-BA40-44CC-9448-31C16C70B020}" type="slidenum">
              <a:rPr lang="en-US" smtClean="0"/>
              <a:pPr>
                <a:defRPr/>
              </a:pPr>
              <a:t>11</a:t>
            </a:fld>
            <a:endParaRPr lang="en-US"/>
          </a:p>
        </p:txBody>
      </p:sp>
      <p:pic>
        <p:nvPicPr>
          <p:cNvPr id="6" name="Picture 5">
            <a:extLst>
              <a:ext uri="{FF2B5EF4-FFF2-40B4-BE49-F238E27FC236}">
                <a16:creationId xmlns:a16="http://schemas.microsoft.com/office/drawing/2014/main" id="{3F119159-9AEF-9E3D-439D-81BC85D3E208}"/>
              </a:ext>
            </a:extLst>
          </p:cNvPr>
          <p:cNvPicPr>
            <a:picLocks noChangeAspect="1"/>
          </p:cNvPicPr>
          <p:nvPr/>
        </p:nvPicPr>
        <p:blipFill>
          <a:blip r:embed="rId3"/>
          <a:stretch>
            <a:fillRect/>
          </a:stretch>
        </p:blipFill>
        <p:spPr>
          <a:xfrm>
            <a:off x="2442079" y="3797005"/>
            <a:ext cx="3280296" cy="631242"/>
          </a:xfrm>
          <a:prstGeom prst="rect">
            <a:avLst/>
          </a:prstGeom>
        </p:spPr>
      </p:pic>
    </p:spTree>
    <p:extLst>
      <p:ext uri="{BB962C8B-B14F-4D97-AF65-F5344CB8AC3E}">
        <p14:creationId xmlns:p14="http://schemas.microsoft.com/office/powerpoint/2010/main" val="1579540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833-0A3E-78E2-17E7-EE0B8D00C0FC}"/>
              </a:ext>
            </a:extLst>
          </p:cNvPr>
          <p:cNvSpPr>
            <a:spLocks noGrp="1"/>
          </p:cNvSpPr>
          <p:nvPr>
            <p:ph type="title"/>
          </p:nvPr>
        </p:nvSpPr>
        <p:spPr/>
        <p:txBody>
          <a:bodyPr/>
          <a:lstStyle/>
          <a:p>
            <a:r>
              <a:rPr lang="en-US"/>
              <a:t>Tree algorithm</a:t>
            </a:r>
          </a:p>
        </p:txBody>
      </p:sp>
      <p:pic>
        <p:nvPicPr>
          <p:cNvPr id="6" name="Content Placeholder 5">
            <a:extLst>
              <a:ext uri="{FF2B5EF4-FFF2-40B4-BE49-F238E27FC236}">
                <a16:creationId xmlns:a16="http://schemas.microsoft.com/office/drawing/2014/main" id="{C9084FB9-3933-1317-A1DD-507DA9368480}"/>
              </a:ext>
            </a:extLst>
          </p:cNvPr>
          <p:cNvPicPr>
            <a:picLocks noGrp="1" noChangeAspect="1"/>
          </p:cNvPicPr>
          <p:nvPr>
            <p:ph idx="1"/>
          </p:nvPr>
        </p:nvPicPr>
        <p:blipFill>
          <a:blip r:embed="rId2"/>
          <a:stretch>
            <a:fillRect/>
          </a:stretch>
        </p:blipFill>
        <p:spPr>
          <a:xfrm>
            <a:off x="521753" y="1217536"/>
            <a:ext cx="8076127" cy="5301252"/>
          </a:xfrm>
        </p:spPr>
      </p:pic>
      <p:sp>
        <p:nvSpPr>
          <p:cNvPr id="4" name="Slide Number Placeholder 3">
            <a:extLst>
              <a:ext uri="{FF2B5EF4-FFF2-40B4-BE49-F238E27FC236}">
                <a16:creationId xmlns:a16="http://schemas.microsoft.com/office/drawing/2014/main" id="{282A96FF-E495-A2DB-03DD-BEB37A0E0B91}"/>
              </a:ext>
            </a:extLst>
          </p:cNvPr>
          <p:cNvSpPr>
            <a:spLocks noGrp="1"/>
          </p:cNvSpPr>
          <p:nvPr>
            <p:ph type="sldNum" sz="quarter" idx="10"/>
          </p:nvPr>
        </p:nvSpPr>
        <p:spPr/>
        <p:txBody>
          <a:bodyPr/>
          <a:lstStyle/>
          <a:p>
            <a:pPr>
              <a:defRPr/>
            </a:pPr>
            <a:fld id="{09365272-BA40-44CC-9448-31C16C70B020}" type="slidenum">
              <a:rPr lang="en-US" smtClean="0"/>
              <a:pPr>
                <a:defRPr/>
              </a:pPr>
              <a:t>12</a:t>
            </a:fld>
            <a:endParaRPr lang="en-US"/>
          </a:p>
        </p:txBody>
      </p:sp>
    </p:spTree>
    <p:extLst>
      <p:ext uri="{BB962C8B-B14F-4D97-AF65-F5344CB8AC3E}">
        <p14:creationId xmlns:p14="http://schemas.microsoft.com/office/powerpoint/2010/main" val="167435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 tree pros and cons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6084" y="1287463"/>
                <a:ext cx="8928253" cy="5246687"/>
              </a:xfrm>
            </p:spPr>
            <p:txBody>
              <a:bodyPr>
                <a:normAutofit/>
              </a:bodyPr>
              <a:lstStyle/>
              <a:p>
                <a:pPr>
                  <a:lnSpc>
                    <a:spcPct val="120000"/>
                  </a:lnSpc>
                </a:pPr>
                <a:r>
                  <a:rPr lang="en-US"/>
                  <a:t>The tree model advantages include that it is invariant to monotonic transformations of predictors, accommodates categorical and numerical data in the same model, can approximate nonlinearities, and that a tree of depth </a:t>
                </a:r>
                <a14:m>
                  <m:oMath xmlns:m="http://schemas.openxmlformats.org/officeDocument/2006/math">
                    <m:r>
                      <a:rPr lang="en-US" b="0" i="1" smtClean="0">
                        <a:latin typeface="Cambria Math" panose="02040503050406030204" pitchFamily="18" charset="0"/>
                      </a:rPr>
                      <m:t>𝐿</m:t>
                    </m:r>
                  </m:oMath>
                </a14:m>
                <a:r>
                  <a:rPr lang="en-US"/>
                  <a:t> can capture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−1</m:t>
                        </m:r>
                      </m:e>
                    </m:d>
                  </m:oMath>
                </a14:m>
                <a:r>
                  <a:rPr lang="en-US"/>
                  <a:t>-way interactions. </a:t>
                </a:r>
              </a:p>
              <a:p>
                <a:pPr>
                  <a:lnSpc>
                    <a:spcPct val="120000"/>
                  </a:lnSpc>
                </a:pPr>
                <a:r>
                  <a:rPr lang="en-US"/>
                  <a:t>Trees however are among the prediction methods most prone to </a:t>
                </a:r>
                <a:r>
                  <a:rPr lang="en-US" err="1"/>
                  <a:t>overfit</a:t>
                </a:r>
                <a:r>
                  <a:rPr lang="en-US"/>
                  <a:t>, and must be heavily regularized.</a:t>
                </a:r>
              </a:p>
              <a:p>
                <a:pPr>
                  <a:lnSpc>
                    <a:spcPct val="120000"/>
                  </a:lnSpc>
                </a:pPr>
                <a:r>
                  <a:rPr lang="en-US"/>
                  <a:t>Two “ensemble” tree </a:t>
                </a:r>
                <a:r>
                  <a:rPr lang="en-US" err="1"/>
                  <a:t>regularizers</a:t>
                </a:r>
                <a:r>
                  <a:rPr lang="en-US"/>
                  <a:t> that combine forecasts from many different trees into a single forecast</a:t>
                </a:r>
              </a:p>
              <a:p>
                <a:pPr lvl="1">
                  <a:lnSpc>
                    <a:spcPct val="120000"/>
                  </a:lnSpc>
                </a:pPr>
                <a:r>
                  <a:rPr lang="en-US"/>
                  <a:t>Boosting </a:t>
                </a:r>
              </a:p>
              <a:p>
                <a:pPr lvl="1">
                  <a:lnSpc>
                    <a:spcPct val="120000"/>
                  </a:lnSpc>
                </a:pPr>
                <a:r>
                  <a:rPr lang="en-US"/>
                  <a:t>Bagging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6084" y="1287463"/>
                <a:ext cx="8928253" cy="5246687"/>
              </a:xfrm>
              <a:blipFill>
                <a:blip r:embed="rId2"/>
                <a:stretch>
                  <a:fillRect r="-1025"/>
                </a:stretch>
              </a:blipFill>
            </p:spPr>
            <p:txBody>
              <a:bodyPr/>
              <a:lstStyle/>
              <a:p>
                <a:r>
                  <a:rPr lang="en-US">
                    <a:noFill/>
                  </a:rPr>
                  <a:t> </a:t>
                </a:r>
              </a:p>
            </p:txBody>
          </p:sp>
        </mc:Fallback>
      </mc:AlternateContent>
    </p:spTree>
    <p:extLst>
      <p:ext uri="{BB962C8B-B14F-4D97-AF65-F5344CB8AC3E}">
        <p14:creationId xmlns:p14="http://schemas.microsoft.com/office/powerpoint/2010/main" val="401549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2245-3974-EC49-3275-3B79B16AB829}"/>
              </a:ext>
            </a:extLst>
          </p:cNvPr>
          <p:cNvSpPr>
            <a:spLocks noGrp="1"/>
          </p:cNvSpPr>
          <p:nvPr>
            <p:ph type="title"/>
          </p:nvPr>
        </p:nvSpPr>
        <p:spPr/>
        <p:txBody>
          <a:bodyPr/>
          <a:lstStyle/>
          <a:p>
            <a:r>
              <a:rPr lang="en-US"/>
              <a:t>Boosting</a:t>
            </a:r>
          </a:p>
        </p:txBody>
      </p:sp>
      <p:sp>
        <p:nvSpPr>
          <p:cNvPr id="3" name="Content Placeholder 2">
            <a:extLst>
              <a:ext uri="{FF2B5EF4-FFF2-40B4-BE49-F238E27FC236}">
                <a16:creationId xmlns:a16="http://schemas.microsoft.com/office/drawing/2014/main" id="{58D79393-88FE-76BB-0A82-0C20DF154A84}"/>
              </a:ext>
            </a:extLst>
          </p:cNvPr>
          <p:cNvSpPr>
            <a:spLocks noGrp="1"/>
          </p:cNvSpPr>
          <p:nvPr>
            <p:ph idx="1"/>
          </p:nvPr>
        </p:nvSpPr>
        <p:spPr/>
        <p:txBody>
          <a:bodyPr/>
          <a:lstStyle/>
          <a:p>
            <a:r>
              <a:rPr lang="en-US" sz="1800" b="0" i="0" u="none" strike="noStrike" baseline="0">
                <a:latin typeface="+mj-lt"/>
              </a:rPr>
              <a:t>Shallow trees on their own are “weak learners”—models with small predictive power. </a:t>
            </a:r>
          </a:p>
          <a:p>
            <a:pPr algn="l"/>
            <a:r>
              <a:rPr lang="en-US" sz="1800" b="0" i="0" u="none" strike="noStrike" baseline="0">
                <a:latin typeface="+mj-lt"/>
              </a:rPr>
              <a:t>“</a:t>
            </a:r>
            <a:r>
              <a:rPr lang="en-US">
                <a:latin typeface="+mj-lt"/>
              </a:rPr>
              <a:t>B</a:t>
            </a:r>
            <a:r>
              <a:rPr lang="en-US" sz="1800" b="0" i="0" u="none" strike="noStrike" baseline="0">
                <a:latin typeface="+mj-lt"/>
              </a:rPr>
              <a:t>oosting” recursively combines forecasts from many oversimplified trees.</a:t>
            </a:r>
            <a:endParaRPr lang="en-US">
              <a:latin typeface="+mj-lt"/>
            </a:endParaRPr>
          </a:p>
          <a:p>
            <a:pPr lvl="1"/>
            <a:r>
              <a:rPr lang="en-US" b="0" i="0" u="none" strike="noStrike" baseline="0">
                <a:latin typeface="+mj-lt"/>
              </a:rPr>
              <a:t>The theory behind boosting suggests that many weak learners may, as an ensemble, comprise a single “strong learner” with greater stability than a single complex tree.</a:t>
            </a:r>
            <a:endParaRPr lang="en-US">
              <a:latin typeface="+mj-lt"/>
            </a:endParaRPr>
          </a:p>
        </p:txBody>
      </p:sp>
      <p:sp>
        <p:nvSpPr>
          <p:cNvPr id="4" name="Slide Number Placeholder 3">
            <a:extLst>
              <a:ext uri="{FF2B5EF4-FFF2-40B4-BE49-F238E27FC236}">
                <a16:creationId xmlns:a16="http://schemas.microsoft.com/office/drawing/2014/main" id="{5CC0E07D-60EE-0D47-1B23-CC0F05DDC335}"/>
              </a:ext>
            </a:extLst>
          </p:cNvPr>
          <p:cNvSpPr>
            <a:spLocks noGrp="1"/>
          </p:cNvSpPr>
          <p:nvPr>
            <p:ph type="sldNum" sz="quarter" idx="10"/>
          </p:nvPr>
        </p:nvSpPr>
        <p:spPr/>
        <p:txBody>
          <a:bodyPr/>
          <a:lstStyle/>
          <a:p>
            <a:pPr>
              <a:defRPr/>
            </a:pPr>
            <a:fld id="{09365272-BA40-44CC-9448-31C16C70B020}" type="slidenum">
              <a:rPr lang="en-US" smtClean="0"/>
              <a:pPr>
                <a:defRPr/>
              </a:pPr>
              <a:t>14</a:t>
            </a:fld>
            <a:endParaRPr lang="en-US"/>
          </a:p>
        </p:txBody>
      </p:sp>
    </p:spTree>
    <p:extLst>
      <p:ext uri="{BB962C8B-B14F-4D97-AF65-F5344CB8AC3E}">
        <p14:creationId xmlns:p14="http://schemas.microsoft.com/office/powerpoint/2010/main" val="2777313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 Trees- Boosting</a:t>
            </a:r>
          </a:p>
        </p:txBody>
      </p:sp>
      <p:sp>
        <p:nvSpPr>
          <p:cNvPr id="3" name="Content Placeholder 2"/>
          <p:cNvSpPr>
            <a:spLocks noGrp="1"/>
          </p:cNvSpPr>
          <p:nvPr>
            <p:ph idx="1"/>
          </p:nvPr>
        </p:nvSpPr>
        <p:spPr/>
        <p:txBody>
          <a:bodyPr>
            <a:normAutofit/>
          </a:bodyPr>
          <a:lstStyle/>
          <a:p>
            <a:r>
              <a:rPr lang="en-US"/>
              <a:t>Adaptive Boosting (</a:t>
            </a:r>
            <a:r>
              <a:rPr lang="en-US" err="1"/>
              <a:t>AdaBoost</a:t>
            </a:r>
            <a:r>
              <a:rPr lang="en-US"/>
              <a:t>), Friedman et al. (2000)</a:t>
            </a:r>
          </a:p>
          <a:p>
            <a:r>
              <a:rPr lang="en-US"/>
              <a:t>The </a:t>
            </a:r>
            <a:r>
              <a:rPr lang="en-US" err="1"/>
              <a:t>AdaBoost</a:t>
            </a:r>
            <a:r>
              <a:rPr lang="en-US"/>
              <a:t> algorithm trains first a base classifier and uses it to make predictions on the training set. The algorithm then increases the relative weight of misclassified training instances. </a:t>
            </a:r>
          </a:p>
          <a:p>
            <a:r>
              <a:rPr lang="en-US"/>
              <a:t>Then it trains a second classifier, using the updated weights, and gain make predictions on the training set, updates the instance weights, and so on. </a:t>
            </a:r>
          </a:p>
          <a:p>
            <a:r>
              <a:rPr lang="en-US"/>
              <a:t>The algorithm stops when the desired number of predictors is reached, or when a perfect predictor is found.</a:t>
            </a:r>
          </a:p>
          <a:p>
            <a:r>
              <a:rPr lang="en-US"/>
              <a:t>Cons = high computational cost on large datasets.</a:t>
            </a:r>
          </a:p>
        </p:txBody>
      </p:sp>
    </p:spTree>
    <p:extLst>
      <p:ext uri="{BB962C8B-B14F-4D97-AF65-F5344CB8AC3E}">
        <p14:creationId xmlns:p14="http://schemas.microsoft.com/office/powerpoint/2010/main" val="289385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 Trees- Boosting</a:t>
            </a:r>
          </a:p>
        </p:txBody>
      </p:sp>
      <p:sp>
        <p:nvSpPr>
          <p:cNvPr id="3" name="Content Placeholder 2"/>
          <p:cNvSpPr>
            <a:spLocks noGrp="1"/>
          </p:cNvSpPr>
          <p:nvPr>
            <p:ph idx="1"/>
          </p:nvPr>
        </p:nvSpPr>
        <p:spPr>
          <a:xfrm>
            <a:off x="479425" y="1287463"/>
            <a:ext cx="8640763" cy="5246687"/>
          </a:xfrm>
        </p:spPr>
        <p:txBody>
          <a:bodyPr>
            <a:normAutofit/>
          </a:bodyPr>
          <a:lstStyle/>
          <a:p>
            <a:r>
              <a:rPr lang="en-US"/>
              <a:t>Gradient Boosting Decision Trees (GBDT), see Friedman (2001)</a:t>
            </a:r>
          </a:p>
          <a:p>
            <a:r>
              <a:rPr lang="en-US"/>
              <a:t>Like AdaBoost, GBDT starts with a base tree—usually a shallow tree. </a:t>
            </a:r>
          </a:p>
          <a:p>
            <a:pPr algn="l"/>
            <a:r>
              <a:rPr lang="en-US"/>
              <a:t>A</a:t>
            </a:r>
            <a:r>
              <a:rPr lang="en-US" sz="1800" b="0" i="0" u="none" strike="noStrike" baseline="0"/>
              <a:t> second simple tree (with the same shallow depth </a:t>
            </a:r>
            <a:r>
              <a:rPr lang="en-US" sz="1800" b="0" i="1" u="none" strike="noStrike" baseline="0"/>
              <a:t>L</a:t>
            </a:r>
            <a:r>
              <a:rPr lang="en-US" sz="1800" b="0" i="0" u="none" strike="noStrike" baseline="0"/>
              <a:t>) is used to fit the prediction residuals from the first tree. Forecasts from these two trees are added together to form an ensemble prediction of the outcome, but the forecast component from the second tree is shrunken by a factor </a:t>
            </a:r>
            <a:r>
              <a:rPr lang="en-US" sz="1800" b="0" i="1" u="none" strike="noStrike" baseline="0"/>
              <a:t>ν </a:t>
            </a:r>
            <a:r>
              <a:rPr lang="en-US" sz="1800" b="0" i="0" u="none" strike="noStrike" baseline="0"/>
              <a:t>∈(0</a:t>
            </a:r>
            <a:r>
              <a:rPr lang="en-US" sz="1800" b="0" i="1" u="none" strike="noStrike" baseline="0"/>
              <a:t>,</a:t>
            </a:r>
            <a:r>
              <a:rPr lang="en-US" sz="1800" b="0" i="0" u="none" strike="noStrike" baseline="0"/>
              <a:t>1) to help prevent the model from overfitting the residuals.</a:t>
            </a:r>
            <a:endParaRPr lang="en-US"/>
          </a:p>
          <a:p>
            <a:pPr algn="l"/>
            <a:r>
              <a:rPr lang="en-US" sz="1800" b="0" i="0" u="none" strike="noStrike" baseline="0"/>
              <a:t>At each new step </a:t>
            </a:r>
            <a:r>
              <a:rPr lang="en-US" sz="1800" b="0" i="1" u="none" strike="noStrike" baseline="0"/>
              <a:t>b</a:t>
            </a:r>
            <a:r>
              <a:rPr lang="en-US" sz="1800" b="0" i="0" u="none" strike="noStrike" baseline="0"/>
              <a:t>, a shallow tree is fitted to the residuals from the model with </a:t>
            </a:r>
            <a:r>
              <a:rPr lang="en-US" sz="1800" b="0" i="1" u="none" strike="noStrike" baseline="0"/>
              <a:t>b</a:t>
            </a:r>
            <a:r>
              <a:rPr lang="en-US" sz="1800" b="0" i="0" u="none" strike="noStrike" baseline="0"/>
              <a:t>−1 trees, and its residual forecast is added to the total with a shrinkage weight of </a:t>
            </a:r>
            <a:r>
              <a:rPr lang="en-US" sz="1800" b="0" i="1" u="none" strike="noStrike" baseline="0"/>
              <a:t>ν</a:t>
            </a:r>
            <a:r>
              <a:rPr lang="en-US" sz="1800" b="0" i="0" u="none" strike="noStrike" baseline="0"/>
              <a:t>. This is iterated until there are a total of </a:t>
            </a:r>
            <a:r>
              <a:rPr lang="en-US" sz="1800" b="0" i="1" u="none" strike="noStrike" baseline="0"/>
              <a:t>B </a:t>
            </a:r>
            <a:r>
              <a:rPr lang="en-US" sz="1800" b="0" i="0" u="none" strike="noStrike" baseline="0"/>
              <a:t>trees in the ensemble.</a:t>
            </a:r>
          </a:p>
          <a:p>
            <a:pPr algn="l"/>
            <a:r>
              <a:rPr lang="en-US"/>
              <a:t>Cons = high computational cost on large datasets.</a:t>
            </a:r>
          </a:p>
        </p:txBody>
      </p:sp>
    </p:spTree>
    <p:extLst>
      <p:ext uri="{BB962C8B-B14F-4D97-AF65-F5344CB8AC3E}">
        <p14:creationId xmlns:p14="http://schemas.microsoft.com/office/powerpoint/2010/main" val="329978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Random Forest and Bagging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6085" y="1283111"/>
                <a:ext cx="8744104" cy="5368412"/>
              </a:xfrm>
            </p:spPr>
            <p:txBody>
              <a:bodyPr>
                <a:normAutofit fontScale="85000" lnSpcReduction="10000"/>
              </a:bodyPr>
              <a:lstStyle/>
              <a:p>
                <a:r>
                  <a:rPr lang="en-US"/>
                  <a:t>Random Forest (RF), see </a:t>
                </a:r>
                <a:r>
                  <a:rPr lang="en-US" err="1"/>
                  <a:t>Breiman</a:t>
                </a:r>
                <a:r>
                  <a:rPr lang="en-US"/>
                  <a:t> (2001)</a:t>
                </a:r>
              </a:p>
              <a:p>
                <a:r>
                  <a:rPr lang="en-US"/>
                  <a:t>RF is an ensemble method that combines forecasts from many different trees. The baseline tree “bagging” (bootstrap aggregation) procedure draws </a:t>
                </a:r>
                <a14:m>
                  <m:oMath xmlns:m="http://schemas.openxmlformats.org/officeDocument/2006/math">
                    <m:r>
                      <a:rPr lang="en-US" b="0" i="1" smtClean="0">
                        <a:latin typeface="Cambria Math" panose="02040503050406030204" pitchFamily="18" charset="0"/>
                      </a:rPr>
                      <m:t>𝐵</m:t>
                    </m:r>
                  </m:oMath>
                </a14:m>
                <a:r>
                  <a:rPr lang="en-US"/>
                  <a:t> different bootstrap samples of the data, fits a separate regression tree to each, then averages their forecasts. Individual bootstrap samples tend to be deep and overfit, therefore we reduce variation by averaging over multiple predictions. </a:t>
                </a:r>
              </a:p>
              <a:p>
                <a:pPr lvl="1"/>
                <a:r>
                  <a:rPr lang="en-US"/>
                  <a:t>Each bootstrap sample draws only a subset of features.</a:t>
                </a:r>
              </a:p>
              <a:p>
                <a:r>
                  <a:rPr lang="en-US"/>
                  <a:t>“Dropout” is a variation on bagging designed to reduce the correlation among trees in different bootstrap samples. </a:t>
                </a:r>
              </a:p>
              <a:p>
                <a:pPr lvl="1"/>
                <a:r>
                  <a:rPr lang="en-US"/>
                  <a:t>Considers only a randomly drawn subset of predictors for splitting each potential branch</a:t>
                </a:r>
              </a:p>
              <a:p>
                <a:pPr lvl="1"/>
                <a:r>
                  <a:rPr lang="en-US"/>
                  <a:t>This method lowers the average correlation among predictions to further improve the variance reduction relative to standard bagging.</a:t>
                </a:r>
              </a:p>
              <a:p>
                <a:r>
                  <a:rPr lang="en-US"/>
                  <a:t>Cons = less accuracy.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6085" y="1283111"/>
                <a:ext cx="8744104" cy="5368412"/>
              </a:xfrm>
              <a:blipFill>
                <a:blip r:embed="rId2"/>
                <a:stretch>
                  <a:fillRect r="-209"/>
                </a:stretch>
              </a:blipFill>
            </p:spPr>
            <p:txBody>
              <a:bodyPr/>
              <a:lstStyle/>
              <a:p>
                <a:r>
                  <a:rPr lang="en-US">
                    <a:noFill/>
                  </a:rPr>
                  <a:t> </a:t>
                </a:r>
              </a:p>
            </p:txBody>
          </p:sp>
        </mc:Fallback>
      </mc:AlternateContent>
    </p:spTree>
    <p:extLst>
      <p:ext uri="{BB962C8B-B14F-4D97-AF65-F5344CB8AC3E}">
        <p14:creationId xmlns:p14="http://schemas.microsoft.com/office/powerpoint/2010/main" val="895936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64B6-466C-F4D2-FC9B-5926A42D2B88}"/>
              </a:ext>
            </a:extLst>
          </p:cNvPr>
          <p:cNvSpPr>
            <a:spLocks noGrp="1"/>
          </p:cNvSpPr>
          <p:nvPr>
            <p:ph type="title"/>
          </p:nvPr>
        </p:nvSpPr>
        <p:spPr/>
        <p:txBody>
          <a:bodyPr/>
          <a:lstStyle/>
          <a:p>
            <a:r>
              <a:rPr lang="en-US"/>
              <a:t>RF algorithm</a:t>
            </a:r>
          </a:p>
        </p:txBody>
      </p:sp>
      <p:pic>
        <p:nvPicPr>
          <p:cNvPr id="6" name="Content Placeholder 5">
            <a:extLst>
              <a:ext uri="{FF2B5EF4-FFF2-40B4-BE49-F238E27FC236}">
                <a16:creationId xmlns:a16="http://schemas.microsoft.com/office/drawing/2014/main" id="{9E8DB55F-F670-CAE6-F888-67F6C2DF7113}"/>
              </a:ext>
            </a:extLst>
          </p:cNvPr>
          <p:cNvPicPr>
            <a:picLocks noGrp="1" noChangeAspect="1"/>
          </p:cNvPicPr>
          <p:nvPr>
            <p:ph idx="1"/>
          </p:nvPr>
        </p:nvPicPr>
        <p:blipFill>
          <a:blip r:embed="rId2"/>
          <a:stretch>
            <a:fillRect/>
          </a:stretch>
        </p:blipFill>
        <p:spPr>
          <a:xfrm>
            <a:off x="436780" y="1458244"/>
            <a:ext cx="8242426" cy="3556208"/>
          </a:xfrm>
        </p:spPr>
      </p:pic>
      <p:sp>
        <p:nvSpPr>
          <p:cNvPr id="4" name="Slide Number Placeholder 3">
            <a:extLst>
              <a:ext uri="{FF2B5EF4-FFF2-40B4-BE49-F238E27FC236}">
                <a16:creationId xmlns:a16="http://schemas.microsoft.com/office/drawing/2014/main" id="{FB1D91BD-62A9-4C11-831E-AEB7B34F21EB}"/>
              </a:ext>
            </a:extLst>
          </p:cNvPr>
          <p:cNvSpPr>
            <a:spLocks noGrp="1"/>
          </p:cNvSpPr>
          <p:nvPr>
            <p:ph type="sldNum" sz="quarter" idx="10"/>
          </p:nvPr>
        </p:nvSpPr>
        <p:spPr/>
        <p:txBody>
          <a:bodyPr/>
          <a:lstStyle/>
          <a:p>
            <a:pPr>
              <a:defRPr/>
            </a:pPr>
            <a:fld id="{09365272-BA40-44CC-9448-31C16C70B020}" type="slidenum">
              <a:rPr lang="en-US" smtClean="0"/>
              <a:pPr>
                <a:defRPr/>
              </a:pPr>
              <a:t>18</a:t>
            </a:fld>
            <a:endParaRPr lang="en-US"/>
          </a:p>
        </p:txBody>
      </p:sp>
    </p:spTree>
    <p:extLst>
      <p:ext uri="{BB962C8B-B14F-4D97-AF65-F5344CB8AC3E}">
        <p14:creationId xmlns:p14="http://schemas.microsoft.com/office/powerpoint/2010/main" val="418621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t>We aim to capture nonlinearities interactions among predictors in the expected return function.</a:t>
                </a:r>
              </a:p>
              <a:p>
                <a:r>
                  <a:rPr lang="en-US"/>
                  <a:t>Restricting the functional form of the model to be linear introduces approximation error due to model misspecification.</a:t>
                </a:r>
              </a:p>
              <a:p>
                <a:r>
                  <a:rPr lang="en-US"/>
                  <a:t>We show nonparametric models of </a:t>
                </a:r>
                <a14:m>
                  <m:oMath xmlns:m="http://schemas.openxmlformats.org/officeDocument/2006/math">
                    <m:r>
                      <a:rPr lang="en-US" b="0"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oMath>
                </a14:m>
                <a:r>
                  <a:rPr lang="en-US"/>
                  <a:t> with increasing degrees of flexibility.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363"/>
                </a:stretch>
              </a:blipFill>
            </p:spPr>
            <p:txBody>
              <a:bodyPr/>
              <a:lstStyle/>
              <a:p>
                <a:r>
                  <a:rPr lang="en-US">
                    <a:noFill/>
                  </a:rPr>
                  <a:t> </a:t>
                </a:r>
              </a:p>
            </p:txBody>
          </p:sp>
        </mc:Fallback>
      </mc:AlternateContent>
    </p:spTree>
    <p:extLst>
      <p:ext uri="{BB962C8B-B14F-4D97-AF65-F5344CB8AC3E}">
        <p14:creationId xmlns:p14="http://schemas.microsoft.com/office/powerpoint/2010/main" val="705957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Generalized Linear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t>Introduces nonlinear transformations of the original predictors as new additive terms in an otherwise linear model.</a:t>
                </a:r>
              </a:p>
              <a:p>
                <a:r>
                  <a:rPr lang="en-US"/>
                  <a:t>Recall our general return-generation function: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ea typeface="Cambria Math" panose="02040503050406030204" pitchFamily="18" charset="0"/>
                            </a:rPr>
                            <m:t>∗</m:t>
                          </m:r>
                        </m:sup>
                      </m:sSup>
                      <m:d>
                        <m:dPr>
                          <m:ctrlPr>
                            <a:rPr lang="el-GR" i="1">
                              <a:latin typeface="Cambria Math" panose="02040503050406030204" pitchFamily="18" charset="0"/>
                            </a:rPr>
                          </m:ctrlPr>
                        </m:dPr>
                        <m:e>
                          <m:sSub>
                            <m:sSubPr>
                              <m:ctrlPr>
                                <a:rPr lang="el-GR"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sub>
                          </m:sSub>
                        </m:e>
                      </m:d>
                      <m:r>
                        <a:rPr lang="en-US" b="0" i="1" smtClean="0">
                          <a:latin typeface="Cambria Math" panose="02040503050406030204" pitchFamily="18" charset="0"/>
                        </a:rPr>
                        <m:t>+</m:t>
                      </m:r>
                      <m:sSub>
                        <m:sSubPr>
                          <m:ctrlPr>
                            <a:rPr lang="el-GR" i="1" smtClean="0">
                              <a:latin typeface="Cambria Math" panose="02040503050406030204" pitchFamily="18" charset="0"/>
                            </a:rPr>
                          </m:ctrlPr>
                        </m:sSubPr>
                        <m:e>
                          <m:r>
                            <a:rPr lang="el-GR"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a:p>
              <a:p>
                <a:r>
                  <a:rPr lang="en-US"/>
                  <a:t>GLM adapts the simple linear form by adding a </a:t>
                </a:r>
                <a14:m>
                  <m:oMath xmlns:m="http://schemas.openxmlformats.org/officeDocument/2006/math">
                    <m:r>
                      <a:rPr lang="en-US" b="0" i="1" smtClean="0">
                        <a:latin typeface="Cambria Math" panose="02040503050406030204" pitchFamily="18" charset="0"/>
                      </a:rPr>
                      <m:t>𝐾</m:t>
                    </m:r>
                  </m:oMath>
                </a14:m>
                <a:r>
                  <a:rPr lang="en-US"/>
                  <a:t>-term spline series expansion of the predictors</a:t>
                </a:r>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𝑃</m:t>
                          </m:r>
                        </m:sup>
                        <m:e>
                          <m:r>
                            <a:rPr lang="en-US" b="0" i="1" smtClean="0">
                              <a:latin typeface="Cambria Math" panose="02040503050406030204" pitchFamily="18" charset="0"/>
                            </a:rPr>
                            <m:t>𝑝</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oMath>
                  </m:oMathPara>
                </a14:m>
                <a:endParaRPr lang="en-US"/>
              </a:p>
              <a:p>
                <a:pPr lvl="1"/>
                <a:r>
                  <a:rPr lang="en-US"/>
                  <a:t>where </a:t>
                </a:r>
                <a14:m>
                  <m:oMath xmlns:m="http://schemas.openxmlformats.org/officeDocument/2006/math">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1</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𝐾</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e>
                        </m:d>
                      </m:e>
                      <m:sup>
                        <m:r>
                          <a:rPr lang="en-US" b="0" i="1" smtClean="0">
                            <a:latin typeface="Cambria Math" panose="02040503050406030204" pitchFamily="18" charset="0"/>
                            <a:ea typeface="Cambria Math" panose="02040503050406030204" pitchFamily="18" charset="0"/>
                          </a:rPr>
                          <m:t>′</m:t>
                        </m:r>
                      </m:sup>
                    </m:sSup>
                  </m:oMath>
                </a14:m>
                <a:r>
                  <a:rPr lang="en-US"/>
                  <a:t> is a vector of basis functions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290"/>
                </a:stretch>
              </a:blipFill>
            </p:spPr>
            <p:txBody>
              <a:bodyPr/>
              <a:lstStyle/>
              <a:p>
                <a:r>
                  <a:rPr lang="en-US">
                    <a:noFill/>
                  </a:rPr>
                  <a:t> </a:t>
                </a:r>
              </a:p>
            </p:txBody>
          </p:sp>
        </mc:Fallback>
      </mc:AlternateContent>
    </p:spTree>
    <p:extLst>
      <p:ext uri="{BB962C8B-B14F-4D97-AF65-F5344CB8AC3E}">
        <p14:creationId xmlns:p14="http://schemas.microsoft.com/office/powerpoint/2010/main" val="156453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7246-D294-A318-EDA5-42C30103D037}"/>
              </a:ext>
            </a:extLst>
          </p:cNvPr>
          <p:cNvSpPr>
            <a:spLocks noGrp="1"/>
          </p:cNvSpPr>
          <p:nvPr>
            <p:ph type="title"/>
          </p:nvPr>
        </p:nvSpPr>
        <p:spPr/>
        <p:txBody>
          <a:bodyPr/>
          <a:lstStyle/>
          <a:p>
            <a:r>
              <a:rPr lang="en-US"/>
              <a:t>Generalized Linear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5685A6-F96B-8423-E0FD-5B7EE7834C06}"/>
                  </a:ext>
                </a:extLst>
              </p:cNvPr>
              <p:cNvSpPr>
                <a:spLocks noGrp="1"/>
              </p:cNvSpPr>
              <p:nvPr>
                <p:ph idx="1"/>
              </p:nvPr>
            </p:nvSpPr>
            <p:spPr/>
            <p:txBody>
              <a:bodyPr/>
              <a:lstStyle/>
              <a:p>
                <a:r>
                  <a:rPr lang="en-US"/>
                  <a:t>The basis function serves to expand a predictor </a:t>
                </a:r>
                <a:r>
                  <a:rPr lang="en-US" i="1" err="1"/>
                  <a:t>z</a:t>
                </a:r>
                <a:r>
                  <a:rPr lang="en-US" i="1" baseline="-25000" err="1"/>
                  <a:t>j</a:t>
                </a:r>
                <a:r>
                  <a:rPr lang="en-US"/>
                  <a:t> to many terms </a:t>
                </a:r>
              </a:p>
              <a:p>
                <a:pPr lvl="1"/>
                <a:r>
                  <a:rPr lang="en-US"/>
                  <a:t>Think about Taylor expansion of a function evaluated at a given point </a:t>
                </a:r>
              </a:p>
              <a:p>
                <a:r>
                  <a:rPr lang="en-US"/>
                  <a:t>In particular, one can adopt linear spline function with knots, i.e., a piecewise linear polynomial continuous at each knot</a:t>
                </a:r>
              </a:p>
              <a:p>
                <a:pPr lvl="1"/>
                <a:r>
                  <a:rPr lang="en-US"/>
                  <a:t>For example, a spline series of order two with </a:t>
                </a:r>
                <a:r>
                  <a:rPr lang="en-US" i="1"/>
                  <a:t>k-1 </a:t>
                </a:r>
                <a:r>
                  <a:rPr lang="en-US"/>
                  <a:t>knots (continuous piecewise linear function)</a:t>
                </a:r>
              </a:p>
              <a:p>
                <a:pPr marL="0" indent="0">
                  <a:buNone/>
                </a:pPr>
                <a:r>
                  <a:rPr lang="en-US"/>
                  <a:t> </a:t>
                </a:r>
              </a:p>
              <a:p>
                <a:pPr lvl="1"/>
                <a:r>
                  <a:rPr lang="en-US"/>
                  <a:t>the parameters are now a </a:t>
                </a:r>
                <a14:m>
                  <m:oMath xmlns:m="http://schemas.openxmlformats.org/officeDocument/2006/math">
                    <m:r>
                      <a:rPr lang="en-US" b="0" i="1" smtClean="0">
                        <a:latin typeface="Cambria Math" panose="02040503050406030204" pitchFamily="18" charset="0"/>
                        <a:ea typeface="Cambria Math" panose="02040503050406030204" pitchFamily="18" charset="0"/>
                      </a:rPr>
                      <m:t>𝐾</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oMath>
                </a14:m>
                <a:r>
                  <a:rPr lang="en-US" i="1"/>
                  <a:t> </a:t>
                </a:r>
                <a:r>
                  <a:rPr lang="en-US"/>
                  <a:t>matrix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2</m:t>
                            </m:r>
                          </m:sub>
                        </m:sSub>
                        <m:r>
                          <m:rPr>
                            <m:nor/>
                          </m:rPr>
                          <a:rPr lang="en-US" dirty="0"/>
                          <m:t>,…,</m:t>
                        </m:r>
                        <m:r>
                          <m:rPr>
                            <m:nor/>
                          </m:rPr>
                          <a:rPr lang="en-US" dirty="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𝑃</m:t>
                            </m:r>
                          </m:sub>
                        </m:sSub>
                      </m:e>
                    </m:d>
                  </m:oMath>
                </a14:m>
                <a:r>
                  <a:rPr lang="en-US"/>
                  <a:t>. </a:t>
                </a:r>
              </a:p>
              <a:p>
                <a:endParaRPr lang="en-US"/>
              </a:p>
              <a:p>
                <a:endParaRPr lang="en-US"/>
              </a:p>
            </p:txBody>
          </p:sp>
        </mc:Choice>
        <mc:Fallback xmlns="">
          <p:sp>
            <p:nvSpPr>
              <p:cNvPr id="3" name="Content Placeholder 2">
                <a:extLst>
                  <a:ext uri="{FF2B5EF4-FFF2-40B4-BE49-F238E27FC236}">
                    <a16:creationId xmlns:a16="http://schemas.microsoft.com/office/drawing/2014/main" id="{9D5685A6-F96B-8423-E0FD-5B7EE7834C0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7004FE-A5F4-EFCC-1211-628FDCFAD009}"/>
              </a:ext>
            </a:extLst>
          </p:cNvPr>
          <p:cNvSpPr>
            <a:spLocks noGrp="1"/>
          </p:cNvSpPr>
          <p:nvPr>
            <p:ph type="sldNum" sz="quarter" idx="10"/>
          </p:nvPr>
        </p:nvSpPr>
        <p:spPr/>
        <p:txBody>
          <a:bodyPr/>
          <a:lstStyle/>
          <a:p>
            <a:pPr>
              <a:defRPr/>
            </a:pPr>
            <a:fld id="{09365272-BA40-44CC-9448-31C16C70B020}" type="slidenum">
              <a:rPr lang="en-US" smtClean="0"/>
              <a:pPr>
                <a:defRPr/>
              </a:pPr>
              <a:t>4</a:t>
            </a:fld>
            <a:endParaRPr lang="en-US"/>
          </a:p>
        </p:txBody>
      </p:sp>
      <p:pic>
        <p:nvPicPr>
          <p:cNvPr id="6" name="Picture 5">
            <a:extLst>
              <a:ext uri="{FF2B5EF4-FFF2-40B4-BE49-F238E27FC236}">
                <a16:creationId xmlns:a16="http://schemas.microsoft.com/office/drawing/2014/main" id="{DD35E0CF-F1F3-EAA2-EA29-CE9E9DCB13E7}"/>
              </a:ext>
            </a:extLst>
          </p:cNvPr>
          <p:cNvPicPr>
            <a:picLocks noChangeAspect="1"/>
          </p:cNvPicPr>
          <p:nvPr/>
        </p:nvPicPr>
        <p:blipFill>
          <a:blip r:embed="rId3"/>
          <a:stretch>
            <a:fillRect/>
          </a:stretch>
        </p:blipFill>
        <p:spPr>
          <a:xfrm>
            <a:off x="2051448" y="3806128"/>
            <a:ext cx="4334606" cy="660950"/>
          </a:xfrm>
          <a:prstGeom prst="rect">
            <a:avLst/>
          </a:prstGeom>
        </p:spPr>
      </p:pic>
    </p:spTree>
    <p:extLst>
      <p:ext uri="{BB962C8B-B14F-4D97-AF65-F5344CB8AC3E}">
        <p14:creationId xmlns:p14="http://schemas.microsoft.com/office/powerpoint/2010/main" val="30889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Generalized Linear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t>Because higher-order terms enter additively, you can use a least squares objective function as the estimation tool.</a:t>
                </a:r>
              </a:p>
              <a:p>
                <a:r>
                  <a:rPr lang="en-US"/>
                  <a:t>Because series expansion quickly multiplies the number of model parameters, use the group lasso penalization to control degrees of freedom</a:t>
                </a:r>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𝜙</m:t>
                      </m:r>
                      <m:d>
                        <m:dPr>
                          <m:ctrlPr>
                            <a:rPr lang="en-US"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𝑃</m:t>
                          </m:r>
                        </m:sup>
                        <m:e>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sub>
                                        <m:sup>
                                          <m:r>
                                            <a:rPr lang="en-US" b="0" i="1" smtClean="0">
                                              <a:latin typeface="Cambria Math" panose="02040503050406030204" pitchFamily="18" charset="0"/>
                                              <a:ea typeface="Cambria Math" panose="02040503050406030204" pitchFamily="18" charset="0"/>
                                            </a:rPr>
                                            <m:t>2</m:t>
                                          </m:r>
                                        </m:sup>
                                      </m:sSubSup>
                                    </m:e>
                                  </m:nary>
                                </m:e>
                              </m:d>
                            </m:e>
                            <m:sup>
                              <m:r>
                                <a:rPr lang="en-US" b="0" i="1" smtClean="0">
                                  <a:latin typeface="Cambria Math" panose="02040503050406030204" pitchFamily="18" charset="0"/>
                                  <a:ea typeface="Cambria Math" panose="02040503050406030204" pitchFamily="18" charset="0"/>
                                </a:rPr>
                                <m:t>1/2</m:t>
                              </m:r>
                            </m:sup>
                          </m:sSup>
                        </m:e>
                      </m:nary>
                    </m:oMath>
                  </m:oMathPara>
                </a14:m>
                <a:endParaRPr lang="en-US"/>
              </a:p>
              <a:p>
                <a:r>
                  <a:rPr lang="en-US"/>
                  <a:t>The group lasso selects either all </a:t>
                </a:r>
                <a14:m>
                  <m:oMath xmlns:m="http://schemas.openxmlformats.org/officeDocument/2006/math">
                    <m:r>
                      <a:rPr lang="en-US" b="0" i="1" smtClean="0">
                        <a:latin typeface="Cambria Math" panose="02040503050406030204" pitchFamily="18" charset="0"/>
                      </a:rPr>
                      <m:t>𝐾</m:t>
                    </m:r>
                  </m:oMath>
                </a14:m>
                <a:r>
                  <a:rPr lang="en-US"/>
                  <a:t> spline terms associated with a given characteristic or none of them.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5879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E165-F3BA-57B9-C8B3-CA309E758EC6}"/>
              </a:ext>
            </a:extLst>
          </p:cNvPr>
          <p:cNvSpPr>
            <a:spLocks noGrp="1"/>
          </p:cNvSpPr>
          <p:nvPr>
            <p:ph type="title"/>
          </p:nvPr>
        </p:nvSpPr>
        <p:spPr/>
        <p:txBody>
          <a:bodyPr/>
          <a:lstStyle/>
          <a:p>
            <a:r>
              <a:rPr lang="en-US"/>
              <a:t>Example: Quadratic spline with two knots</a:t>
            </a:r>
          </a:p>
        </p:txBody>
      </p:sp>
      <p:pic>
        <p:nvPicPr>
          <p:cNvPr id="6" name="Content Placeholder 5">
            <a:extLst>
              <a:ext uri="{FF2B5EF4-FFF2-40B4-BE49-F238E27FC236}">
                <a16:creationId xmlns:a16="http://schemas.microsoft.com/office/drawing/2014/main" id="{5132571D-0D73-7C31-F428-992A597AA318}"/>
              </a:ext>
            </a:extLst>
          </p:cNvPr>
          <p:cNvPicPr>
            <a:picLocks noGrp="1" noChangeAspect="1"/>
          </p:cNvPicPr>
          <p:nvPr>
            <p:ph idx="1"/>
          </p:nvPr>
        </p:nvPicPr>
        <p:blipFill>
          <a:blip r:embed="rId2"/>
          <a:stretch>
            <a:fillRect/>
          </a:stretch>
        </p:blipFill>
        <p:spPr>
          <a:xfrm>
            <a:off x="305762" y="1187245"/>
            <a:ext cx="4148251" cy="2896169"/>
          </a:xfrm>
        </p:spPr>
      </p:pic>
      <p:sp>
        <p:nvSpPr>
          <p:cNvPr id="4" name="Slide Number Placeholder 3">
            <a:extLst>
              <a:ext uri="{FF2B5EF4-FFF2-40B4-BE49-F238E27FC236}">
                <a16:creationId xmlns:a16="http://schemas.microsoft.com/office/drawing/2014/main" id="{791092C7-8265-24DE-725E-5E7104BD7404}"/>
              </a:ext>
            </a:extLst>
          </p:cNvPr>
          <p:cNvSpPr>
            <a:spLocks noGrp="1"/>
          </p:cNvSpPr>
          <p:nvPr>
            <p:ph type="sldNum" sz="quarter" idx="10"/>
          </p:nvPr>
        </p:nvSpPr>
        <p:spPr/>
        <p:txBody>
          <a:bodyPr/>
          <a:lstStyle/>
          <a:p>
            <a:pPr>
              <a:defRPr/>
            </a:pPr>
            <a:fld id="{09365272-BA40-44CC-9448-31C16C70B020}" type="slidenum">
              <a:rPr lang="en-US" smtClean="0"/>
              <a:pPr>
                <a:defRPr/>
              </a:pPr>
              <a:t>6</a:t>
            </a:fld>
            <a:endParaRPr lang="en-US"/>
          </a:p>
        </p:txBody>
      </p:sp>
      <p:pic>
        <p:nvPicPr>
          <p:cNvPr id="8" name="Picture 7">
            <a:extLst>
              <a:ext uri="{FF2B5EF4-FFF2-40B4-BE49-F238E27FC236}">
                <a16:creationId xmlns:a16="http://schemas.microsoft.com/office/drawing/2014/main" id="{559A4955-A428-3771-12AA-ABD06CEC77CA}"/>
              </a:ext>
            </a:extLst>
          </p:cNvPr>
          <p:cNvPicPr>
            <a:picLocks noChangeAspect="1"/>
          </p:cNvPicPr>
          <p:nvPr/>
        </p:nvPicPr>
        <p:blipFill>
          <a:blip r:embed="rId3"/>
          <a:stretch>
            <a:fillRect/>
          </a:stretch>
        </p:blipFill>
        <p:spPr>
          <a:xfrm>
            <a:off x="4999703" y="1365301"/>
            <a:ext cx="3887862" cy="2867994"/>
          </a:xfrm>
          <a:prstGeom prst="rect">
            <a:avLst/>
          </a:prstGeom>
        </p:spPr>
      </p:pic>
      <p:pic>
        <p:nvPicPr>
          <p:cNvPr id="10" name="Picture 9">
            <a:extLst>
              <a:ext uri="{FF2B5EF4-FFF2-40B4-BE49-F238E27FC236}">
                <a16:creationId xmlns:a16="http://schemas.microsoft.com/office/drawing/2014/main" id="{CE56B5A8-4C5E-047B-6B7E-C6FB4B35A00E}"/>
              </a:ext>
            </a:extLst>
          </p:cNvPr>
          <p:cNvPicPr>
            <a:picLocks noChangeAspect="1"/>
          </p:cNvPicPr>
          <p:nvPr/>
        </p:nvPicPr>
        <p:blipFill>
          <a:blip r:embed="rId4"/>
          <a:stretch>
            <a:fillRect/>
          </a:stretch>
        </p:blipFill>
        <p:spPr>
          <a:xfrm>
            <a:off x="232174" y="4233295"/>
            <a:ext cx="4022737" cy="2975810"/>
          </a:xfrm>
          <a:prstGeom prst="rect">
            <a:avLst/>
          </a:prstGeom>
        </p:spPr>
      </p:pic>
      <p:sp>
        <p:nvSpPr>
          <p:cNvPr id="11" name="TextBox 10">
            <a:extLst>
              <a:ext uri="{FF2B5EF4-FFF2-40B4-BE49-F238E27FC236}">
                <a16:creationId xmlns:a16="http://schemas.microsoft.com/office/drawing/2014/main" id="{88F8F91D-E51A-8EC1-E5A5-2C11A583D5FD}"/>
              </a:ext>
            </a:extLst>
          </p:cNvPr>
          <p:cNvSpPr txBox="1"/>
          <p:nvPr/>
        </p:nvSpPr>
        <p:spPr>
          <a:xfrm>
            <a:off x="4254911" y="5224909"/>
            <a:ext cx="2344992" cy="1477328"/>
          </a:xfrm>
          <a:prstGeom prst="rect">
            <a:avLst/>
          </a:prstGeom>
          <a:noFill/>
        </p:spPr>
        <p:txBody>
          <a:bodyPr wrap="square" rtlCol="0">
            <a:spAutoFit/>
          </a:bodyPr>
          <a:lstStyle/>
          <a:p>
            <a:r>
              <a:rPr lang="en-US" sz="1500"/>
              <a:t>Two knots set at 5 and 10.</a:t>
            </a:r>
          </a:p>
          <a:p>
            <a:endParaRPr lang="en-US" sz="1500"/>
          </a:p>
          <a:p>
            <a:r>
              <a:rPr lang="en-US" sz="1500"/>
              <a:t>5 (=1 + 2*2) parameters as I did not suppress an overall intercept.</a:t>
            </a:r>
          </a:p>
        </p:txBody>
      </p:sp>
      <p:pic>
        <p:nvPicPr>
          <p:cNvPr id="13" name="Picture 12">
            <a:extLst>
              <a:ext uri="{FF2B5EF4-FFF2-40B4-BE49-F238E27FC236}">
                <a16:creationId xmlns:a16="http://schemas.microsoft.com/office/drawing/2014/main" id="{77F0C615-466F-8E31-E9E5-2F4215E300A2}"/>
              </a:ext>
            </a:extLst>
          </p:cNvPr>
          <p:cNvPicPr>
            <a:picLocks noChangeAspect="1"/>
          </p:cNvPicPr>
          <p:nvPr/>
        </p:nvPicPr>
        <p:blipFill>
          <a:blip r:embed="rId5"/>
          <a:stretch>
            <a:fillRect/>
          </a:stretch>
        </p:blipFill>
        <p:spPr>
          <a:xfrm>
            <a:off x="6520630" y="4570668"/>
            <a:ext cx="2935596" cy="2588957"/>
          </a:xfrm>
          <a:prstGeom prst="rect">
            <a:avLst/>
          </a:prstGeom>
        </p:spPr>
      </p:pic>
    </p:spTree>
    <p:extLst>
      <p:ext uri="{BB962C8B-B14F-4D97-AF65-F5344CB8AC3E}">
        <p14:creationId xmlns:p14="http://schemas.microsoft.com/office/powerpoint/2010/main" val="17099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085" y="-133350"/>
            <a:ext cx="8928254" cy="1219200"/>
          </a:xfrm>
        </p:spPr>
        <p:txBody>
          <a:bodyPr/>
          <a:lstStyle/>
          <a:p>
            <a:r>
              <a:rPr lang="en-US"/>
              <a:t>Variable interaction in Generalized Linear Models</a:t>
            </a:r>
          </a:p>
        </p:txBody>
      </p:sp>
      <p:sp>
        <p:nvSpPr>
          <p:cNvPr id="3" name="Content Placeholder 2"/>
          <p:cNvSpPr>
            <a:spLocks noGrp="1"/>
          </p:cNvSpPr>
          <p:nvPr>
            <p:ph idx="1"/>
          </p:nvPr>
        </p:nvSpPr>
        <p:spPr/>
        <p:txBody>
          <a:bodyPr>
            <a:normAutofit/>
          </a:bodyPr>
          <a:lstStyle/>
          <a:p>
            <a:r>
              <a:rPr lang="en-US"/>
              <a:t>GLM Cons = it does not account for interaction among predictors, only captures individual predictors’ nonlinear impact on expected returns.</a:t>
            </a:r>
          </a:p>
          <a:p>
            <a:r>
              <a:rPr lang="en-US"/>
              <a:t>We can add interactions to the generalized model by including multivariate functions of predictors</a:t>
            </a:r>
          </a:p>
          <a:p>
            <a:pPr lvl="1"/>
            <a:r>
              <a:rPr lang="en-US"/>
              <a:t>However this can increase the parameterization </a:t>
            </a:r>
            <a:r>
              <a:rPr lang="en-US" err="1"/>
              <a:t>combinatorially</a:t>
            </a:r>
            <a:endParaRPr lang="en-US"/>
          </a:p>
          <a:p>
            <a:pPr lvl="1"/>
            <a:r>
              <a:rPr lang="en-US"/>
              <a:t>Without a priori guidelines for which interactions to include, the generalized linear model becomes computationally infeasible</a:t>
            </a:r>
          </a:p>
        </p:txBody>
      </p:sp>
    </p:spTree>
    <p:extLst>
      <p:ext uri="{BB962C8B-B14F-4D97-AF65-F5344CB8AC3E}">
        <p14:creationId xmlns:p14="http://schemas.microsoft.com/office/powerpoint/2010/main" val="210184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 Trees</a:t>
            </a:r>
          </a:p>
        </p:txBody>
      </p:sp>
      <p:sp>
        <p:nvSpPr>
          <p:cNvPr id="3" name="Content Placeholder 2"/>
          <p:cNvSpPr>
            <a:spLocks noGrp="1"/>
          </p:cNvSpPr>
          <p:nvPr>
            <p:ph idx="1"/>
          </p:nvPr>
        </p:nvSpPr>
        <p:spPr/>
        <p:txBody>
          <a:bodyPr>
            <a:normAutofit/>
          </a:bodyPr>
          <a:lstStyle/>
          <a:p>
            <a:r>
              <a:rPr lang="en-US"/>
              <a:t>An alternative approach for incorporating multiway predictor interactions.</a:t>
            </a:r>
          </a:p>
          <a:p>
            <a:r>
              <a:rPr lang="en-US"/>
              <a:t>Trees are fully nonparametric and possess a logic that departs from traditional regressions.</a:t>
            </a:r>
          </a:p>
          <a:p>
            <a:r>
              <a:rPr lang="en-US"/>
              <a:t>We focus on recursive binary regression trees for their relative simplicity, see </a:t>
            </a:r>
            <a:r>
              <a:rPr lang="en-US" err="1"/>
              <a:t>Breiman</a:t>
            </a:r>
            <a:r>
              <a:rPr lang="en-US"/>
              <a:t> et al. (1984) called Classification And Regression Trees (CART).</a:t>
            </a:r>
          </a:p>
        </p:txBody>
      </p:sp>
      <p:sp>
        <p:nvSpPr>
          <p:cNvPr id="4" name="TextBox 3">
            <a:extLst>
              <a:ext uri="{FF2B5EF4-FFF2-40B4-BE49-F238E27FC236}">
                <a16:creationId xmlns:a16="http://schemas.microsoft.com/office/drawing/2014/main" id="{01B10819-1E04-5A52-D63F-C5E3C71B4E09}"/>
              </a:ext>
            </a:extLst>
          </p:cNvPr>
          <p:cNvSpPr txBox="1"/>
          <p:nvPr/>
        </p:nvSpPr>
        <p:spPr>
          <a:xfrm>
            <a:off x="213852" y="6843252"/>
            <a:ext cx="8185354" cy="569387"/>
          </a:xfrm>
          <a:prstGeom prst="rect">
            <a:avLst/>
          </a:prstGeom>
          <a:noFill/>
        </p:spPr>
        <p:txBody>
          <a:bodyPr wrap="square" rtlCol="0">
            <a:spAutoFit/>
          </a:bodyPr>
          <a:lstStyle/>
          <a:p>
            <a:r>
              <a:rPr lang="en-US" sz="1200"/>
              <a:t>This link provides a good intuition of Regression trees in CART: </a:t>
            </a:r>
            <a:r>
              <a:rPr lang="en-CA" sz="1200">
                <a:hlinkClick r:id="rId2"/>
              </a:rPr>
              <a:t>https://uc-r.github.io/regression_trees</a:t>
            </a:r>
            <a:endParaRPr lang="en-CA" sz="1200"/>
          </a:p>
          <a:p>
            <a:endParaRPr lang="en-US"/>
          </a:p>
        </p:txBody>
      </p:sp>
    </p:spTree>
    <p:extLst>
      <p:ext uri="{BB962C8B-B14F-4D97-AF65-F5344CB8AC3E}">
        <p14:creationId xmlns:p14="http://schemas.microsoft.com/office/powerpoint/2010/main" val="47040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BDD2-412E-5B56-116D-3DF7BFA54229}"/>
              </a:ext>
            </a:extLst>
          </p:cNvPr>
          <p:cNvSpPr>
            <a:spLocks noGrp="1"/>
          </p:cNvSpPr>
          <p:nvPr>
            <p:ph type="title"/>
          </p:nvPr>
        </p:nvSpPr>
        <p:spPr/>
        <p:txBody>
          <a:bodyPr/>
          <a:lstStyle/>
          <a:p>
            <a:r>
              <a:rPr lang="en-US"/>
              <a:t>A starting example</a:t>
            </a:r>
          </a:p>
        </p:txBody>
      </p:sp>
      <p:pic>
        <p:nvPicPr>
          <p:cNvPr id="6" name="Content Placeholder 5">
            <a:extLst>
              <a:ext uri="{FF2B5EF4-FFF2-40B4-BE49-F238E27FC236}">
                <a16:creationId xmlns:a16="http://schemas.microsoft.com/office/drawing/2014/main" id="{D08B094B-711A-2B42-3EA8-3AD7598EAFA5}"/>
              </a:ext>
            </a:extLst>
          </p:cNvPr>
          <p:cNvPicPr>
            <a:picLocks noGrp="1" noChangeAspect="1"/>
          </p:cNvPicPr>
          <p:nvPr>
            <p:ph idx="1"/>
          </p:nvPr>
        </p:nvPicPr>
        <p:blipFill>
          <a:blip r:embed="rId2"/>
          <a:stretch>
            <a:fillRect/>
          </a:stretch>
        </p:blipFill>
        <p:spPr>
          <a:xfrm>
            <a:off x="420431" y="1402531"/>
            <a:ext cx="8397875" cy="4510137"/>
          </a:xfrm>
        </p:spPr>
      </p:pic>
      <p:sp>
        <p:nvSpPr>
          <p:cNvPr id="4" name="Slide Number Placeholder 3">
            <a:extLst>
              <a:ext uri="{FF2B5EF4-FFF2-40B4-BE49-F238E27FC236}">
                <a16:creationId xmlns:a16="http://schemas.microsoft.com/office/drawing/2014/main" id="{45B7EBC8-DBF1-D2C2-7881-485035CF2C38}"/>
              </a:ext>
            </a:extLst>
          </p:cNvPr>
          <p:cNvSpPr>
            <a:spLocks noGrp="1"/>
          </p:cNvSpPr>
          <p:nvPr>
            <p:ph type="sldNum" sz="quarter" idx="10"/>
          </p:nvPr>
        </p:nvSpPr>
        <p:spPr/>
        <p:txBody>
          <a:bodyPr/>
          <a:lstStyle/>
          <a:p>
            <a:pPr>
              <a:defRPr/>
            </a:pPr>
            <a:fld id="{09365272-BA40-44CC-9448-31C16C70B020}" type="slidenum">
              <a:rPr lang="en-US" smtClean="0"/>
              <a:pPr>
                <a:defRPr/>
              </a:pPr>
              <a:t>9</a:t>
            </a:fld>
            <a:endParaRPr lang="en-US"/>
          </a:p>
        </p:txBody>
      </p:sp>
      <p:sp>
        <p:nvSpPr>
          <p:cNvPr id="7" name="TextBox 6">
            <a:extLst>
              <a:ext uri="{FF2B5EF4-FFF2-40B4-BE49-F238E27FC236}">
                <a16:creationId xmlns:a16="http://schemas.microsoft.com/office/drawing/2014/main" id="{18FB63B8-6BDD-FC1A-4F13-B2A26B568D1B}"/>
              </a:ext>
            </a:extLst>
          </p:cNvPr>
          <p:cNvSpPr txBox="1"/>
          <p:nvPr/>
        </p:nvSpPr>
        <p:spPr>
          <a:xfrm>
            <a:off x="914400" y="5912668"/>
            <a:ext cx="7108722" cy="861774"/>
          </a:xfrm>
          <a:prstGeom prst="rect">
            <a:avLst/>
          </a:prstGeom>
          <a:noFill/>
        </p:spPr>
        <p:txBody>
          <a:bodyPr wrap="square" rtlCol="0">
            <a:spAutoFit/>
          </a:bodyPr>
          <a:lstStyle/>
          <a:p>
            <a:r>
              <a:rPr lang="en-US"/>
              <a:t>This tree has 3 “leaves” (terminal nodes or partitions, </a:t>
            </a:r>
            <a:r>
              <a:rPr lang="en-US" i="1"/>
              <a:t>K</a:t>
            </a:r>
            <a:r>
              <a:rPr lang="en-US"/>
              <a:t>), 2 layers of depth (</a:t>
            </a:r>
            <a:r>
              <a:rPr lang="en-US" i="1"/>
              <a:t>L</a:t>
            </a:r>
            <a:r>
              <a:rPr lang="en-US"/>
              <a:t>), and 4 “branches” (</a:t>
            </a:r>
            <a:r>
              <a:rPr lang="en-US" i="1"/>
              <a:t>C</a:t>
            </a:r>
            <a:r>
              <a:rPr lang="en-US"/>
              <a:t>) </a:t>
            </a:r>
            <a:r>
              <a:rPr lang="en-US" sz="1200"/>
              <a:t>(the number of branches equals the number of nodes minus one)</a:t>
            </a:r>
          </a:p>
        </p:txBody>
      </p:sp>
    </p:spTree>
    <p:extLst>
      <p:ext uri="{BB962C8B-B14F-4D97-AF65-F5344CB8AC3E}">
        <p14:creationId xmlns:p14="http://schemas.microsoft.com/office/powerpoint/2010/main" val="241350565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8832B119-9D13-4F85-974A-B2B2EACDF68F}" vid="{5788FFAF-75D5-4B98-A300-3B6998DB367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AngPPTtemplate_short</Template>
  <TotalTime>0</TotalTime>
  <Words>1311</Words>
  <Application>Microsoft Office PowerPoint</Application>
  <PresentationFormat>Custom</PresentationFormat>
  <Paragraphs>98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Cambria Math</vt:lpstr>
      <vt:lpstr>Default Design</vt:lpstr>
      <vt:lpstr>PowerPoint Presentation</vt:lpstr>
      <vt:lpstr>Objective</vt:lpstr>
      <vt:lpstr>Generalized Linear Models</vt:lpstr>
      <vt:lpstr>Generalized Linear Models</vt:lpstr>
      <vt:lpstr>Generalized Linear Models</vt:lpstr>
      <vt:lpstr>Example: Quadratic spline with two knots</vt:lpstr>
      <vt:lpstr>Variable interaction in Generalized Linear Models</vt:lpstr>
      <vt:lpstr>Regression Trees</vt:lpstr>
      <vt:lpstr>A starting example</vt:lpstr>
      <vt:lpstr>Tree outcomes</vt:lpstr>
      <vt:lpstr>Solving for the tree</vt:lpstr>
      <vt:lpstr>Tree algorithm</vt:lpstr>
      <vt:lpstr>Regression tree pros and cons</vt:lpstr>
      <vt:lpstr>Boosting</vt:lpstr>
      <vt:lpstr>Regression Trees- Boosting</vt:lpstr>
      <vt:lpstr>Regression Trees- Boosting</vt:lpstr>
      <vt:lpstr>Random Forest and Bagging</vt:lpstr>
      <vt:lpstr>RF algorithm</vt:lpstr>
    </vt:vector>
  </TitlesOfParts>
  <Company>Bartek,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Mutual Funds, ETF, and Closed-End Funds </dc:title>
  <dc:creator>Alan Huang</dc:creator>
  <cp:lastModifiedBy>Alan Huang</cp:lastModifiedBy>
  <cp:revision>1</cp:revision>
  <cp:lastPrinted>2007-06-20T18:06:32Z</cp:lastPrinted>
  <dcterms:created xsi:type="dcterms:W3CDTF">2021-12-07T19:56:51Z</dcterms:created>
  <dcterms:modified xsi:type="dcterms:W3CDTF">2024-03-13T22:43:56Z</dcterms:modified>
</cp:coreProperties>
</file>