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641" r:id="rId2"/>
    <p:sldId id="688" r:id="rId3"/>
    <p:sldId id="719" r:id="rId4"/>
    <p:sldId id="687" r:id="rId5"/>
    <p:sldId id="258" r:id="rId6"/>
    <p:sldId id="686" r:id="rId7"/>
    <p:sldId id="739" r:id="rId8"/>
    <p:sldId id="740" r:id="rId9"/>
    <p:sldId id="689" r:id="rId10"/>
    <p:sldId id="745" r:id="rId11"/>
    <p:sldId id="741" r:id="rId12"/>
    <p:sldId id="742" r:id="rId13"/>
    <p:sldId id="743" r:id="rId14"/>
    <p:sldId id="260" r:id="rId15"/>
    <p:sldId id="266" r:id="rId16"/>
    <p:sldId id="267" r:id="rId17"/>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84249" autoAdjust="0"/>
  </p:normalViewPr>
  <p:slideViewPr>
    <p:cSldViewPr snapToGrid="0">
      <p:cViewPr varScale="1">
        <p:scale>
          <a:sx n="130" d="100"/>
          <a:sy n="130" d="100"/>
        </p:scale>
        <p:origin x="150" y="570"/>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466898FF-659B-4004-877F-60489B90DF3F}"/>
    <pc:docChg chg="custSel modSld">
      <pc:chgData name="Alan Huang" userId="e4f1e405-0684-4fff-9372-f77ae2d03020" providerId="ADAL" clId="{466898FF-659B-4004-877F-60489B90DF3F}" dt="2023-04-04T15:49:50.996" v="4" actId="478"/>
      <pc:docMkLst>
        <pc:docMk/>
      </pc:docMkLst>
      <pc:sldChg chg="addSp">
        <pc:chgData name="Alan Huang" userId="e4f1e405-0684-4fff-9372-f77ae2d03020" providerId="ADAL" clId="{466898FF-659B-4004-877F-60489B90DF3F}" dt="2023-04-04T14:30:16.668" v="0"/>
        <pc:sldMkLst>
          <pc:docMk/>
          <pc:sldMk cId="3548997627" sldId="260"/>
        </pc:sldMkLst>
        <pc:inkChg chg="add">
          <ac:chgData name="Alan Huang" userId="e4f1e405-0684-4fff-9372-f77ae2d03020" providerId="ADAL" clId="{466898FF-659B-4004-877F-60489B90DF3F}" dt="2023-04-04T14:30:16.668" v="0"/>
          <ac:inkMkLst>
            <pc:docMk/>
            <pc:sldMk cId="3548997627" sldId="260"/>
            <ac:inkMk id="4" creationId="{83A2201F-FAE8-3B62-2EE0-B8C2901D53E0}"/>
          </ac:inkMkLst>
        </pc:inkChg>
      </pc:sldChg>
      <pc:sldChg chg="addSp">
        <pc:chgData name="Alan Huang" userId="e4f1e405-0684-4fff-9372-f77ae2d03020" providerId="ADAL" clId="{466898FF-659B-4004-877F-60489B90DF3F}" dt="2023-04-04T14:30:16.668" v="0"/>
        <pc:sldMkLst>
          <pc:docMk/>
          <pc:sldMk cId="4279800462" sldId="266"/>
        </pc:sldMkLst>
        <pc:inkChg chg="add">
          <ac:chgData name="Alan Huang" userId="e4f1e405-0684-4fff-9372-f77ae2d03020" providerId="ADAL" clId="{466898FF-659B-4004-877F-60489B90DF3F}" dt="2023-04-04T14:30:16.668" v="0"/>
          <ac:inkMkLst>
            <pc:docMk/>
            <pc:sldMk cId="4279800462" sldId="266"/>
            <ac:inkMk id="4" creationId="{419A2A97-6A9A-600F-9BAE-5E244895FA32}"/>
          </ac:inkMkLst>
        </pc:inkChg>
      </pc:sldChg>
      <pc:sldChg chg="addSp">
        <pc:chgData name="Alan Huang" userId="e4f1e405-0684-4fff-9372-f77ae2d03020" providerId="ADAL" clId="{466898FF-659B-4004-877F-60489B90DF3F}" dt="2023-04-04T14:30:16.668" v="0"/>
        <pc:sldMkLst>
          <pc:docMk/>
          <pc:sldMk cId="3323128964" sldId="267"/>
        </pc:sldMkLst>
        <pc:inkChg chg="add">
          <ac:chgData name="Alan Huang" userId="e4f1e405-0684-4fff-9372-f77ae2d03020" providerId="ADAL" clId="{466898FF-659B-4004-877F-60489B90DF3F}" dt="2023-04-04T14:30:16.668" v="0"/>
          <ac:inkMkLst>
            <pc:docMk/>
            <pc:sldMk cId="3323128964" sldId="267"/>
            <ac:inkMk id="4" creationId="{7891C1EE-4400-78FD-0528-21544FC25640}"/>
          </ac:inkMkLst>
        </pc:inkChg>
      </pc:sldChg>
      <pc:sldChg chg="addSp delSp mod">
        <pc:chgData name="Alan Huang" userId="e4f1e405-0684-4fff-9372-f77ae2d03020" providerId="ADAL" clId="{466898FF-659B-4004-877F-60489B90DF3F}" dt="2023-04-04T15:49:50.996" v="4" actId="478"/>
        <pc:sldMkLst>
          <pc:docMk/>
          <pc:sldMk cId="2212366336" sldId="686"/>
        </pc:sldMkLst>
        <pc:inkChg chg="add del">
          <ac:chgData name="Alan Huang" userId="e4f1e405-0684-4fff-9372-f77ae2d03020" providerId="ADAL" clId="{466898FF-659B-4004-877F-60489B90DF3F}" dt="2023-04-04T15:49:50.996" v="4" actId="478"/>
          <ac:inkMkLst>
            <pc:docMk/>
            <pc:sldMk cId="2212366336" sldId="686"/>
            <ac:inkMk id="4" creationId="{68B8A9E7-3B8A-010B-C2FA-474083589A23}"/>
          </ac:inkMkLst>
        </pc:inkChg>
      </pc:sldChg>
      <pc:sldChg chg="addSp">
        <pc:chgData name="Alan Huang" userId="e4f1e405-0684-4fff-9372-f77ae2d03020" providerId="ADAL" clId="{466898FF-659B-4004-877F-60489B90DF3F}" dt="2023-04-04T14:30:16.668" v="0"/>
        <pc:sldMkLst>
          <pc:docMk/>
          <pc:sldMk cId="4111232490" sldId="689"/>
        </pc:sldMkLst>
        <pc:inkChg chg="add">
          <ac:chgData name="Alan Huang" userId="e4f1e405-0684-4fff-9372-f77ae2d03020" providerId="ADAL" clId="{466898FF-659B-4004-877F-60489B90DF3F}" dt="2023-04-04T14:30:16.668" v="0"/>
          <ac:inkMkLst>
            <pc:docMk/>
            <pc:sldMk cId="4111232490" sldId="689"/>
            <ac:inkMk id="5" creationId="{FA7AD265-14E0-816A-7556-5886D8033DE7}"/>
          </ac:inkMkLst>
        </pc:inkChg>
      </pc:sldChg>
      <pc:sldChg chg="addSp delSp mod">
        <pc:chgData name="Alan Huang" userId="e4f1e405-0684-4fff-9372-f77ae2d03020" providerId="ADAL" clId="{466898FF-659B-4004-877F-60489B90DF3F}" dt="2023-04-04T15:49:41.803" v="2" actId="478"/>
        <pc:sldMkLst>
          <pc:docMk/>
          <pc:sldMk cId="1375273381" sldId="739"/>
        </pc:sldMkLst>
        <pc:inkChg chg="add del">
          <ac:chgData name="Alan Huang" userId="e4f1e405-0684-4fff-9372-f77ae2d03020" providerId="ADAL" clId="{466898FF-659B-4004-877F-60489B90DF3F}" dt="2023-04-04T15:49:41.803" v="2" actId="478"/>
          <ac:inkMkLst>
            <pc:docMk/>
            <pc:sldMk cId="1375273381" sldId="739"/>
            <ac:inkMk id="3" creationId="{36925B56-8D7E-4B59-D8B5-3A38DEDE3779}"/>
          </ac:inkMkLst>
        </pc:inkChg>
      </pc:sldChg>
      <pc:sldChg chg="addSp delSp mod">
        <pc:chgData name="Alan Huang" userId="e4f1e405-0684-4fff-9372-f77ae2d03020" providerId="ADAL" clId="{466898FF-659B-4004-877F-60489B90DF3F}" dt="2023-04-04T15:49:45.733" v="3" actId="478"/>
        <pc:sldMkLst>
          <pc:docMk/>
          <pc:sldMk cId="3154783605" sldId="740"/>
        </pc:sldMkLst>
        <pc:inkChg chg="add del">
          <ac:chgData name="Alan Huang" userId="e4f1e405-0684-4fff-9372-f77ae2d03020" providerId="ADAL" clId="{466898FF-659B-4004-877F-60489B90DF3F}" dt="2023-04-04T15:49:45.733" v="3" actId="478"/>
          <ac:inkMkLst>
            <pc:docMk/>
            <pc:sldMk cId="3154783605" sldId="740"/>
            <ac:inkMk id="5" creationId="{9386E54C-936A-4536-3B9D-FEC4B3D15FAE}"/>
          </ac:inkMkLst>
        </pc:inkChg>
      </pc:sldChg>
      <pc:sldChg chg="addSp">
        <pc:chgData name="Alan Huang" userId="e4f1e405-0684-4fff-9372-f77ae2d03020" providerId="ADAL" clId="{466898FF-659B-4004-877F-60489B90DF3F}" dt="2023-04-04T14:30:16.668" v="0"/>
        <pc:sldMkLst>
          <pc:docMk/>
          <pc:sldMk cId="729177776" sldId="741"/>
        </pc:sldMkLst>
        <pc:inkChg chg="add">
          <ac:chgData name="Alan Huang" userId="e4f1e405-0684-4fff-9372-f77ae2d03020" providerId="ADAL" clId="{466898FF-659B-4004-877F-60489B90DF3F}" dt="2023-04-04T14:30:16.668" v="0"/>
          <ac:inkMkLst>
            <pc:docMk/>
            <pc:sldMk cId="729177776" sldId="741"/>
            <ac:inkMk id="5" creationId="{D794AB1A-710F-FE70-234A-9E6D9CE8AD83}"/>
          </ac:inkMkLst>
        </pc:inkChg>
      </pc:sldChg>
      <pc:sldChg chg="addSp">
        <pc:chgData name="Alan Huang" userId="e4f1e405-0684-4fff-9372-f77ae2d03020" providerId="ADAL" clId="{466898FF-659B-4004-877F-60489B90DF3F}" dt="2023-04-04T14:30:16.668" v="0"/>
        <pc:sldMkLst>
          <pc:docMk/>
          <pc:sldMk cId="852479402" sldId="742"/>
        </pc:sldMkLst>
        <pc:inkChg chg="add">
          <ac:chgData name="Alan Huang" userId="e4f1e405-0684-4fff-9372-f77ae2d03020" providerId="ADAL" clId="{466898FF-659B-4004-877F-60489B90DF3F}" dt="2023-04-04T14:30:16.668" v="0"/>
          <ac:inkMkLst>
            <pc:docMk/>
            <pc:sldMk cId="852479402" sldId="742"/>
            <ac:inkMk id="5" creationId="{CF414DF4-908D-79CD-9BE0-C655D0DC438B}"/>
          </ac:inkMkLst>
        </pc:inkChg>
      </pc:sldChg>
      <pc:sldChg chg="addSp">
        <pc:chgData name="Alan Huang" userId="e4f1e405-0684-4fff-9372-f77ae2d03020" providerId="ADAL" clId="{466898FF-659B-4004-877F-60489B90DF3F}" dt="2023-04-04T14:30:16.668" v="0"/>
        <pc:sldMkLst>
          <pc:docMk/>
          <pc:sldMk cId="1141266242" sldId="743"/>
        </pc:sldMkLst>
        <pc:inkChg chg="add">
          <ac:chgData name="Alan Huang" userId="e4f1e405-0684-4fff-9372-f77ae2d03020" providerId="ADAL" clId="{466898FF-659B-4004-877F-60489B90DF3F}" dt="2023-04-04T14:30:16.668" v="0"/>
          <ac:inkMkLst>
            <pc:docMk/>
            <pc:sldMk cId="1141266242" sldId="743"/>
            <ac:inkMk id="5" creationId="{EBA2AF04-DFB0-0E68-2A22-80462940901D}"/>
          </ac:inkMkLst>
        </pc:inkChg>
      </pc:sldChg>
      <pc:sldChg chg="addSp delSp mod">
        <pc:chgData name="Alan Huang" userId="e4f1e405-0684-4fff-9372-f77ae2d03020" providerId="ADAL" clId="{466898FF-659B-4004-877F-60489B90DF3F}" dt="2023-04-04T15:49:18.128" v="1" actId="478"/>
        <pc:sldMkLst>
          <pc:docMk/>
          <pc:sldMk cId="2357998465" sldId="745"/>
        </pc:sldMkLst>
        <pc:inkChg chg="add del">
          <ac:chgData name="Alan Huang" userId="e4f1e405-0684-4fff-9372-f77ae2d03020" providerId="ADAL" clId="{466898FF-659B-4004-877F-60489B90DF3F}" dt="2023-04-04T15:49:18.128" v="1" actId="478"/>
          <ac:inkMkLst>
            <pc:docMk/>
            <pc:sldMk cId="2357998465" sldId="745"/>
            <ac:inkMk id="3" creationId="{A4777B3C-9000-3917-B2A9-07213BE18468}"/>
          </ac:inkMkLst>
        </pc:inkChg>
      </pc:sldChg>
    </pc:docChg>
  </pc:docChgLst>
  <pc:docChgLst>
    <pc:chgData name="Alan Huang" userId="e4f1e405-0684-4fff-9372-f77ae2d03020" providerId="ADAL" clId="{BAFA4C10-3C8C-4105-AA7C-2DB9B5BED629}"/>
    <pc:docChg chg="custSel modSld">
      <pc:chgData name="Alan Huang" userId="e4f1e405-0684-4fff-9372-f77ae2d03020" providerId="ADAL" clId="{BAFA4C10-3C8C-4105-AA7C-2DB9B5BED629}" dt="2024-03-13T22:44:33.780" v="6" actId="478"/>
      <pc:docMkLst>
        <pc:docMk/>
      </pc:docMkLst>
      <pc:sldChg chg="delSp mod">
        <pc:chgData name="Alan Huang" userId="e4f1e405-0684-4fff-9372-f77ae2d03020" providerId="ADAL" clId="{BAFA4C10-3C8C-4105-AA7C-2DB9B5BED629}" dt="2024-03-13T22:44:09.748" v="1" actId="478"/>
        <pc:sldMkLst>
          <pc:docMk/>
          <pc:sldMk cId="3548997627" sldId="260"/>
        </pc:sldMkLst>
        <pc:inkChg chg="del">
          <ac:chgData name="Alan Huang" userId="e4f1e405-0684-4fff-9372-f77ae2d03020" providerId="ADAL" clId="{BAFA4C10-3C8C-4105-AA7C-2DB9B5BED629}" dt="2024-03-13T22:44:09.748" v="1" actId="478"/>
          <ac:inkMkLst>
            <pc:docMk/>
            <pc:sldMk cId="3548997627" sldId="260"/>
            <ac:inkMk id="4" creationId="{83A2201F-FAE8-3B62-2EE0-B8C2901D53E0}"/>
          </ac:inkMkLst>
        </pc:inkChg>
      </pc:sldChg>
      <pc:sldChg chg="delSp mod">
        <pc:chgData name="Alan Huang" userId="e4f1e405-0684-4fff-9372-f77ae2d03020" providerId="ADAL" clId="{BAFA4C10-3C8C-4105-AA7C-2DB9B5BED629}" dt="2024-03-13T22:44:30.709" v="5" actId="478"/>
        <pc:sldMkLst>
          <pc:docMk/>
          <pc:sldMk cId="4279800462" sldId="266"/>
        </pc:sldMkLst>
        <pc:inkChg chg="del">
          <ac:chgData name="Alan Huang" userId="e4f1e405-0684-4fff-9372-f77ae2d03020" providerId="ADAL" clId="{BAFA4C10-3C8C-4105-AA7C-2DB9B5BED629}" dt="2024-03-13T22:44:30.709" v="5" actId="478"/>
          <ac:inkMkLst>
            <pc:docMk/>
            <pc:sldMk cId="4279800462" sldId="266"/>
            <ac:inkMk id="4" creationId="{419A2A97-6A9A-600F-9BAE-5E244895FA32}"/>
          </ac:inkMkLst>
        </pc:inkChg>
      </pc:sldChg>
      <pc:sldChg chg="delSp mod">
        <pc:chgData name="Alan Huang" userId="e4f1e405-0684-4fff-9372-f77ae2d03020" providerId="ADAL" clId="{BAFA4C10-3C8C-4105-AA7C-2DB9B5BED629}" dt="2024-03-13T22:44:33.780" v="6" actId="478"/>
        <pc:sldMkLst>
          <pc:docMk/>
          <pc:sldMk cId="3323128964" sldId="267"/>
        </pc:sldMkLst>
        <pc:inkChg chg="del">
          <ac:chgData name="Alan Huang" userId="e4f1e405-0684-4fff-9372-f77ae2d03020" providerId="ADAL" clId="{BAFA4C10-3C8C-4105-AA7C-2DB9B5BED629}" dt="2024-03-13T22:44:33.780" v="6" actId="478"/>
          <ac:inkMkLst>
            <pc:docMk/>
            <pc:sldMk cId="3323128964" sldId="267"/>
            <ac:inkMk id="4" creationId="{7891C1EE-4400-78FD-0528-21544FC25640}"/>
          </ac:inkMkLst>
        </pc:inkChg>
      </pc:sldChg>
      <pc:sldChg chg="delSp mod">
        <pc:chgData name="Alan Huang" userId="e4f1e405-0684-4fff-9372-f77ae2d03020" providerId="ADAL" clId="{BAFA4C10-3C8C-4105-AA7C-2DB9B5BED629}" dt="2024-03-13T22:44:17.188" v="2" actId="478"/>
        <pc:sldMkLst>
          <pc:docMk/>
          <pc:sldMk cId="4111232490" sldId="689"/>
        </pc:sldMkLst>
        <pc:inkChg chg="del">
          <ac:chgData name="Alan Huang" userId="e4f1e405-0684-4fff-9372-f77ae2d03020" providerId="ADAL" clId="{BAFA4C10-3C8C-4105-AA7C-2DB9B5BED629}" dt="2024-03-13T22:44:17.188" v="2" actId="478"/>
          <ac:inkMkLst>
            <pc:docMk/>
            <pc:sldMk cId="4111232490" sldId="689"/>
            <ac:inkMk id="5" creationId="{FA7AD265-14E0-816A-7556-5886D8033DE7}"/>
          </ac:inkMkLst>
        </pc:inkChg>
      </pc:sldChg>
      <pc:sldChg chg="delSp mod">
        <pc:chgData name="Alan Huang" userId="e4f1e405-0684-4fff-9372-f77ae2d03020" providerId="ADAL" clId="{BAFA4C10-3C8C-4105-AA7C-2DB9B5BED629}" dt="2024-03-13T22:44:05.941" v="0" actId="478"/>
        <pc:sldMkLst>
          <pc:docMk/>
          <pc:sldMk cId="729177776" sldId="741"/>
        </pc:sldMkLst>
        <pc:inkChg chg="del">
          <ac:chgData name="Alan Huang" userId="e4f1e405-0684-4fff-9372-f77ae2d03020" providerId="ADAL" clId="{BAFA4C10-3C8C-4105-AA7C-2DB9B5BED629}" dt="2024-03-13T22:44:05.941" v="0" actId="478"/>
          <ac:inkMkLst>
            <pc:docMk/>
            <pc:sldMk cId="729177776" sldId="741"/>
            <ac:inkMk id="5" creationId="{D794AB1A-710F-FE70-234A-9E6D9CE8AD83}"/>
          </ac:inkMkLst>
        </pc:inkChg>
      </pc:sldChg>
      <pc:sldChg chg="delSp mod">
        <pc:chgData name="Alan Huang" userId="e4f1e405-0684-4fff-9372-f77ae2d03020" providerId="ADAL" clId="{BAFA4C10-3C8C-4105-AA7C-2DB9B5BED629}" dt="2024-03-13T22:44:21.317" v="3" actId="478"/>
        <pc:sldMkLst>
          <pc:docMk/>
          <pc:sldMk cId="852479402" sldId="742"/>
        </pc:sldMkLst>
        <pc:inkChg chg="del">
          <ac:chgData name="Alan Huang" userId="e4f1e405-0684-4fff-9372-f77ae2d03020" providerId="ADAL" clId="{BAFA4C10-3C8C-4105-AA7C-2DB9B5BED629}" dt="2024-03-13T22:44:21.317" v="3" actId="478"/>
          <ac:inkMkLst>
            <pc:docMk/>
            <pc:sldMk cId="852479402" sldId="742"/>
            <ac:inkMk id="5" creationId="{CF414DF4-908D-79CD-9BE0-C655D0DC438B}"/>
          </ac:inkMkLst>
        </pc:inkChg>
      </pc:sldChg>
      <pc:sldChg chg="delSp mod">
        <pc:chgData name="Alan Huang" userId="e4f1e405-0684-4fff-9372-f77ae2d03020" providerId="ADAL" clId="{BAFA4C10-3C8C-4105-AA7C-2DB9B5BED629}" dt="2024-03-13T22:44:25.149" v="4" actId="478"/>
        <pc:sldMkLst>
          <pc:docMk/>
          <pc:sldMk cId="1141266242" sldId="743"/>
        </pc:sldMkLst>
        <pc:inkChg chg="del">
          <ac:chgData name="Alan Huang" userId="e4f1e405-0684-4fff-9372-f77ae2d03020" providerId="ADAL" clId="{BAFA4C10-3C8C-4105-AA7C-2DB9B5BED629}" dt="2024-03-13T22:44:25.149" v="4" actId="478"/>
          <ac:inkMkLst>
            <pc:docMk/>
            <pc:sldMk cId="1141266242" sldId="743"/>
            <ac:inkMk id="5" creationId="{EBA2AF04-DFB0-0E68-2A22-80462940901D}"/>
          </ac:inkMkLst>
        </pc:inkChg>
      </pc:sldChg>
    </pc:docChg>
  </pc:docChgLst>
  <pc:docChgLst>
    <pc:chgData name="Alan Huang" userId="e4f1e405-0684-4fff-9372-f77ae2d03020" providerId="ADAL" clId="{A6E49891-4CCD-43A5-90A7-1639CE7B1CFC}"/>
    <pc:docChg chg="modSld">
      <pc:chgData name="Alan Huang" userId="e4f1e405-0684-4fff-9372-f77ae2d03020" providerId="ADAL" clId="{A6E49891-4CCD-43A5-90A7-1639CE7B1CFC}" dt="2023-04-03T18:27:15.399" v="7" actId="1036"/>
      <pc:docMkLst>
        <pc:docMk/>
      </pc:docMkLst>
      <pc:sldChg chg="modSp mod">
        <pc:chgData name="Alan Huang" userId="e4f1e405-0684-4fff-9372-f77ae2d03020" providerId="ADAL" clId="{A6E49891-4CCD-43A5-90A7-1639CE7B1CFC}" dt="2023-04-03T18:27:15.399" v="7" actId="1036"/>
        <pc:sldMkLst>
          <pc:docMk/>
          <pc:sldMk cId="2357998465" sldId="745"/>
        </pc:sldMkLst>
        <pc:spChg chg="mod">
          <ac:chgData name="Alan Huang" userId="e4f1e405-0684-4fff-9372-f77ae2d03020" providerId="ADAL" clId="{A6E49891-4CCD-43A5-90A7-1639CE7B1CFC}" dt="2023-04-03T18:26:59.328" v="1" actId="20577"/>
          <ac:spMkLst>
            <pc:docMk/>
            <pc:sldMk cId="2357998465" sldId="745"/>
            <ac:spMk id="5" creationId="{1E82D71E-7241-4368-8D85-2243FF4C2A3D}"/>
          </ac:spMkLst>
        </pc:spChg>
        <pc:picChg chg="mod">
          <ac:chgData name="Alan Huang" userId="e4f1e405-0684-4fff-9372-f77ae2d03020" providerId="ADAL" clId="{A6E49891-4CCD-43A5-90A7-1639CE7B1CFC}" dt="2023-04-03T18:27:15.399" v="7" actId="1036"/>
          <ac:picMkLst>
            <pc:docMk/>
            <pc:sldMk cId="2357998465" sldId="745"/>
            <ac:picMk id="15" creationId="{F0D05B8C-3C07-100F-5CCB-BF40B22D524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1" fontAlgn="base" hangingPunct="1">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neuralnetworksanddeeplearning.com/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6113" y="4470400"/>
            <a:ext cx="7989068" cy="2008188"/>
          </a:xfrm>
        </p:spPr>
        <p:txBody>
          <a:bodyPr/>
          <a:lstStyle/>
          <a:p>
            <a:r>
              <a:rPr lang="en-US" dirty="0"/>
              <a:t>This slide set is largely based on Gu, Kelly, and Xiu (2020) and its Internet Appendix. </a:t>
            </a:r>
          </a:p>
          <a:p>
            <a:endParaRPr lang="en-US" dirty="0"/>
          </a:p>
        </p:txBody>
      </p:sp>
      <p:sp>
        <p:nvSpPr>
          <p:cNvPr id="4" name="Title 1">
            <a:extLst>
              <a:ext uri="{FF2B5EF4-FFF2-40B4-BE49-F238E27FC236}">
                <a16:creationId xmlns:a16="http://schemas.microsoft.com/office/drawing/2014/main" id="{AACFF7AB-0CA4-D6E5-94AA-392DB1BE4831}"/>
              </a:ext>
            </a:extLst>
          </p:cNvPr>
          <p:cNvSpPr txBox="1">
            <a:spLocks/>
          </p:cNvSpPr>
          <p:nvPr/>
        </p:nvSpPr>
        <p:spPr bwMode="auto">
          <a:xfrm>
            <a:off x="798513" y="1063625"/>
            <a:ext cx="81613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normAutofit fontScale="75000" lnSpcReduction="20000"/>
          </a:bodyPr>
          <a:lstStyle>
            <a:lvl1pPr algn="l" defTabSz="966788" rtl="0" eaLnBrk="1" fontAlgn="base" hangingPunct="1">
              <a:spcBef>
                <a:spcPct val="0"/>
              </a:spcBef>
              <a:spcAft>
                <a:spcPct val="0"/>
              </a:spcAft>
              <a:defRPr sz="3800" b="1">
                <a:solidFill>
                  <a:srgbClr val="0081CC"/>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a:lstStyle>
          <a:p>
            <a:r>
              <a:rPr lang="en-US" kern="0" dirty="0"/>
              <a:t>Machine Learning Basics on Linear Factor Models</a:t>
            </a:r>
            <a:br>
              <a:rPr lang="en-US" kern="0" dirty="0"/>
            </a:br>
            <a:br>
              <a:rPr lang="en-US" kern="0" dirty="0"/>
            </a:br>
            <a:r>
              <a:rPr lang="en-US" kern="0" dirty="0"/>
              <a:t>4. Neural networks</a:t>
            </a:r>
          </a:p>
        </p:txBody>
      </p:sp>
    </p:spTree>
    <p:extLst>
      <p:ext uri="{BB962C8B-B14F-4D97-AF65-F5344CB8AC3E}">
        <p14:creationId xmlns:p14="http://schemas.microsoft.com/office/powerpoint/2010/main" val="383657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CB75-778E-C113-F533-064CBEAF5F07}"/>
              </a:ext>
            </a:extLst>
          </p:cNvPr>
          <p:cNvSpPr>
            <a:spLocks noGrp="1"/>
          </p:cNvSpPr>
          <p:nvPr>
            <p:ph type="title"/>
          </p:nvPr>
        </p:nvSpPr>
        <p:spPr/>
        <p:txBody>
          <a:bodyPr/>
          <a:lstStyle/>
          <a:p>
            <a:r>
              <a:rPr lang="en-US" dirty="0"/>
              <a:t>Gradient descent in a simple example</a:t>
            </a:r>
          </a:p>
        </p:txBody>
      </p:sp>
      <p:sp>
        <p:nvSpPr>
          <p:cNvPr id="4" name="Slide Number Placeholder 3">
            <a:extLst>
              <a:ext uri="{FF2B5EF4-FFF2-40B4-BE49-F238E27FC236}">
                <a16:creationId xmlns:a16="http://schemas.microsoft.com/office/drawing/2014/main" id="{E4BFADCB-19E3-6F4D-BD39-677EA66D62DE}"/>
              </a:ext>
            </a:extLst>
          </p:cNvPr>
          <p:cNvSpPr>
            <a:spLocks noGrp="1"/>
          </p:cNvSpPr>
          <p:nvPr>
            <p:ph type="sldNum" sz="quarter" idx="10"/>
          </p:nvPr>
        </p:nvSpPr>
        <p:spPr/>
        <p:txBody>
          <a:bodyPr/>
          <a:lstStyle/>
          <a:p>
            <a:pPr>
              <a:defRPr/>
            </a:pPr>
            <a:fld id="{09365272-BA40-44CC-9448-31C16C70B020}" type="slidenum">
              <a:rPr lang="en-US" smtClean="0"/>
              <a:pPr>
                <a:defRPr/>
              </a:pPr>
              <a:t>10</a:t>
            </a:fld>
            <a:endParaRPr lang="en-US"/>
          </a:p>
        </p:txBody>
      </p:sp>
      <p:sp>
        <p:nvSpPr>
          <p:cNvPr id="5" name="Content Placeholder 7">
            <a:extLst>
              <a:ext uri="{FF2B5EF4-FFF2-40B4-BE49-F238E27FC236}">
                <a16:creationId xmlns:a16="http://schemas.microsoft.com/office/drawing/2014/main" id="{1E82D71E-7241-4368-8D85-2243FF4C2A3D}"/>
              </a:ext>
            </a:extLst>
          </p:cNvPr>
          <p:cNvSpPr>
            <a:spLocks noGrp="1"/>
          </p:cNvSpPr>
          <p:nvPr>
            <p:ph idx="1"/>
          </p:nvPr>
        </p:nvSpPr>
        <p:spPr>
          <a:xfrm>
            <a:off x="339213" y="1165123"/>
            <a:ext cx="8538087" cy="5369027"/>
          </a:xfrm>
        </p:spPr>
        <p:txBody>
          <a:bodyPr/>
          <a:lstStyle/>
          <a:p>
            <a:r>
              <a:rPr lang="en-US" dirty="0"/>
              <a:t>Simple quadratic function, solve for (local) minimum:  </a:t>
            </a:r>
          </a:p>
          <a:p>
            <a:r>
              <a:rPr lang="en-US" dirty="0"/>
              <a:t>Gradient: </a:t>
            </a:r>
          </a:p>
          <a:p>
            <a:r>
              <a:rPr lang="en-US" dirty="0"/>
              <a:t>Numerical solution</a:t>
            </a:r>
          </a:p>
          <a:p>
            <a:pPr lvl="1"/>
            <a:r>
              <a:rPr lang="en-US" dirty="0"/>
              <a:t>Starting from any point </a:t>
            </a:r>
            <a:r>
              <a:rPr lang="en-US" i="1" dirty="0" err="1"/>
              <a:t>p</a:t>
            </a:r>
            <a:r>
              <a:rPr lang="en-US" i="1" baseline="-25000" dirty="0" err="1"/>
              <a:t>n</a:t>
            </a:r>
            <a:r>
              <a:rPr lang="en-US" i="1" dirty="0"/>
              <a:t>, </a:t>
            </a:r>
            <a:r>
              <a:rPr lang="en-US" sz="1800" dirty="0"/>
              <a:t>evaluate the first-order (partial) derivative at that point. Most likely this is not zero, so we need to move to a next point. Denote the gradient at point </a:t>
            </a:r>
            <a:r>
              <a:rPr lang="en-US" i="1" dirty="0"/>
              <a:t>p, </a:t>
            </a:r>
          </a:p>
          <a:p>
            <a:pPr lvl="1"/>
            <a:r>
              <a:rPr lang="en-US" dirty="0"/>
              <a:t>Next point for minimization:                           , (hence the name gradient “descent”), where    controls the step size, or the “learning rate”</a:t>
            </a:r>
          </a:p>
          <a:p>
            <a:pPr marL="304800" lvl="1" indent="0">
              <a:buNone/>
            </a:pPr>
            <a:endParaRPr lang="en-US" sz="1800" dirty="0"/>
          </a:p>
          <a:p>
            <a:pPr lvl="1"/>
            <a:endParaRPr lang="en-US" i="1" dirty="0"/>
          </a:p>
        </p:txBody>
      </p:sp>
      <p:pic>
        <p:nvPicPr>
          <p:cNvPr id="6" name="Picture 5">
            <a:extLst>
              <a:ext uri="{FF2B5EF4-FFF2-40B4-BE49-F238E27FC236}">
                <a16:creationId xmlns:a16="http://schemas.microsoft.com/office/drawing/2014/main" id="{143E70DA-0051-C3AD-53F5-2F9E40D87F28}"/>
              </a:ext>
            </a:extLst>
          </p:cNvPr>
          <p:cNvPicPr>
            <a:picLocks noChangeAspect="1"/>
          </p:cNvPicPr>
          <p:nvPr/>
        </p:nvPicPr>
        <p:blipFill>
          <a:blip r:embed="rId2"/>
          <a:stretch>
            <a:fillRect/>
          </a:stretch>
        </p:blipFill>
        <p:spPr>
          <a:xfrm>
            <a:off x="5960671" y="1218272"/>
            <a:ext cx="1924319" cy="438211"/>
          </a:xfrm>
          <a:prstGeom prst="rect">
            <a:avLst/>
          </a:prstGeom>
        </p:spPr>
      </p:pic>
      <p:pic>
        <p:nvPicPr>
          <p:cNvPr id="7" name="Picture 6">
            <a:extLst>
              <a:ext uri="{FF2B5EF4-FFF2-40B4-BE49-F238E27FC236}">
                <a16:creationId xmlns:a16="http://schemas.microsoft.com/office/drawing/2014/main" id="{1E27E879-AA95-23AA-98E8-2D810D12F18C}"/>
              </a:ext>
            </a:extLst>
          </p:cNvPr>
          <p:cNvPicPr>
            <a:picLocks noChangeAspect="1"/>
          </p:cNvPicPr>
          <p:nvPr/>
        </p:nvPicPr>
        <p:blipFill>
          <a:blip r:embed="rId3"/>
          <a:stretch>
            <a:fillRect/>
          </a:stretch>
        </p:blipFill>
        <p:spPr>
          <a:xfrm>
            <a:off x="1531283" y="1551464"/>
            <a:ext cx="1457528" cy="581106"/>
          </a:xfrm>
          <a:prstGeom prst="rect">
            <a:avLst/>
          </a:prstGeom>
        </p:spPr>
      </p:pic>
      <p:pic>
        <p:nvPicPr>
          <p:cNvPr id="9" name="Picture 8">
            <a:extLst>
              <a:ext uri="{FF2B5EF4-FFF2-40B4-BE49-F238E27FC236}">
                <a16:creationId xmlns:a16="http://schemas.microsoft.com/office/drawing/2014/main" id="{C7CF94F1-B78E-1D2A-20D6-57CC4DFBA53D}"/>
              </a:ext>
            </a:extLst>
          </p:cNvPr>
          <p:cNvPicPr>
            <a:picLocks noChangeAspect="1"/>
          </p:cNvPicPr>
          <p:nvPr/>
        </p:nvPicPr>
        <p:blipFill>
          <a:blip r:embed="rId4"/>
          <a:stretch>
            <a:fillRect/>
          </a:stretch>
        </p:blipFill>
        <p:spPr>
          <a:xfrm>
            <a:off x="3055180" y="3367000"/>
            <a:ext cx="600159" cy="419158"/>
          </a:xfrm>
          <a:prstGeom prst="rect">
            <a:avLst/>
          </a:prstGeom>
        </p:spPr>
      </p:pic>
      <p:pic>
        <p:nvPicPr>
          <p:cNvPr id="11" name="Picture 10">
            <a:extLst>
              <a:ext uri="{FF2B5EF4-FFF2-40B4-BE49-F238E27FC236}">
                <a16:creationId xmlns:a16="http://schemas.microsoft.com/office/drawing/2014/main" id="{66D74E20-CC7E-C305-A24C-ACE8CAF22B97}"/>
              </a:ext>
            </a:extLst>
          </p:cNvPr>
          <p:cNvPicPr>
            <a:picLocks noChangeAspect="1"/>
          </p:cNvPicPr>
          <p:nvPr/>
        </p:nvPicPr>
        <p:blipFill>
          <a:blip r:embed="rId5"/>
          <a:stretch>
            <a:fillRect/>
          </a:stretch>
        </p:blipFill>
        <p:spPr>
          <a:xfrm>
            <a:off x="3796664" y="3849636"/>
            <a:ext cx="1771897" cy="390580"/>
          </a:xfrm>
          <a:prstGeom prst="rect">
            <a:avLst/>
          </a:prstGeom>
        </p:spPr>
      </p:pic>
      <p:pic>
        <p:nvPicPr>
          <p:cNvPr id="15" name="Picture 14">
            <a:extLst>
              <a:ext uri="{FF2B5EF4-FFF2-40B4-BE49-F238E27FC236}">
                <a16:creationId xmlns:a16="http://schemas.microsoft.com/office/drawing/2014/main" id="{F0D05B8C-3C07-100F-5CCB-BF40B22D5242}"/>
              </a:ext>
            </a:extLst>
          </p:cNvPr>
          <p:cNvPicPr>
            <a:picLocks noChangeAspect="1"/>
          </p:cNvPicPr>
          <p:nvPr/>
        </p:nvPicPr>
        <p:blipFill>
          <a:blip r:embed="rId6"/>
          <a:stretch>
            <a:fillRect/>
          </a:stretch>
        </p:blipFill>
        <p:spPr>
          <a:xfrm>
            <a:off x="2834970" y="4269476"/>
            <a:ext cx="95263" cy="219106"/>
          </a:xfrm>
          <a:prstGeom prst="rect">
            <a:avLst/>
          </a:prstGeom>
        </p:spPr>
      </p:pic>
      <p:pic>
        <p:nvPicPr>
          <p:cNvPr id="17" name="Picture 16">
            <a:extLst>
              <a:ext uri="{FF2B5EF4-FFF2-40B4-BE49-F238E27FC236}">
                <a16:creationId xmlns:a16="http://schemas.microsoft.com/office/drawing/2014/main" id="{06415F98-FE55-1E2C-629D-8A43DB92AFFE}"/>
              </a:ext>
            </a:extLst>
          </p:cNvPr>
          <p:cNvPicPr>
            <a:picLocks noChangeAspect="1"/>
          </p:cNvPicPr>
          <p:nvPr/>
        </p:nvPicPr>
        <p:blipFill>
          <a:blip r:embed="rId7"/>
          <a:stretch>
            <a:fillRect/>
          </a:stretch>
        </p:blipFill>
        <p:spPr>
          <a:xfrm>
            <a:off x="1455372" y="4666973"/>
            <a:ext cx="5755053" cy="2620931"/>
          </a:xfrm>
          <a:prstGeom prst="rect">
            <a:avLst/>
          </a:prstGeom>
        </p:spPr>
      </p:pic>
    </p:spTree>
    <p:extLst>
      <p:ext uri="{BB962C8B-B14F-4D97-AF65-F5344CB8AC3E}">
        <p14:creationId xmlns:p14="http://schemas.microsoft.com/office/powerpoint/2010/main" val="235799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E88E-6837-5679-5216-81CD51785FAD}"/>
              </a:ext>
            </a:extLst>
          </p:cNvPr>
          <p:cNvSpPr>
            <a:spLocks noGrp="1"/>
          </p:cNvSpPr>
          <p:nvPr>
            <p:ph type="title"/>
          </p:nvPr>
        </p:nvSpPr>
        <p:spPr>
          <a:xfrm>
            <a:off x="250723" y="-133350"/>
            <a:ext cx="9053615" cy="1219200"/>
          </a:xfrm>
        </p:spPr>
        <p:txBody>
          <a:bodyPr/>
          <a:lstStyle/>
          <a:p>
            <a:r>
              <a:rPr lang="en-US" dirty="0"/>
              <a:t>More regularization techniques</a:t>
            </a:r>
          </a:p>
        </p:txBody>
      </p:sp>
      <p:sp>
        <p:nvSpPr>
          <p:cNvPr id="3" name="Content Placeholder 2">
            <a:extLst>
              <a:ext uri="{FF2B5EF4-FFF2-40B4-BE49-F238E27FC236}">
                <a16:creationId xmlns:a16="http://schemas.microsoft.com/office/drawing/2014/main" id="{CC90D0D4-2C60-AE58-D99C-7F15269B5721}"/>
              </a:ext>
            </a:extLst>
          </p:cNvPr>
          <p:cNvSpPr>
            <a:spLocks noGrp="1"/>
          </p:cNvSpPr>
          <p:nvPr>
            <p:ph idx="1"/>
          </p:nvPr>
        </p:nvSpPr>
        <p:spPr/>
        <p:txBody>
          <a:bodyPr/>
          <a:lstStyle/>
          <a:p>
            <a:pPr marL="0" marR="0">
              <a:lnSpc>
                <a:spcPct val="100000"/>
              </a:lnSpc>
              <a:spcBef>
                <a:spcPts val="600"/>
              </a:spcBef>
              <a:spcAft>
                <a:spcPts val="0"/>
              </a:spcAft>
            </a:pPr>
            <a:r>
              <a:rPr lang="en-US" sz="1800" kern="0" dirty="0">
                <a:effectLst/>
                <a:latin typeface="+mj-lt"/>
                <a:ea typeface="DengXian" panose="02010600030101010101" pitchFamily="2" charset="-122"/>
                <a:cs typeface="Times-Roman"/>
              </a:rPr>
              <a:t>For the same reasons described above (severe nonlinearity and heavy</a:t>
            </a:r>
            <a:r>
              <a:rPr lang="en-US" kern="100" dirty="0">
                <a:latin typeface="+mj-lt"/>
                <a:ea typeface="DengXian" panose="02010600030101010101" pitchFamily="2" charset="-122"/>
                <a:cs typeface="Times New Roman" panose="02020603050405020304" pitchFamily="18" charset="0"/>
              </a:rPr>
              <a:t> </a:t>
            </a:r>
            <a:r>
              <a:rPr lang="en-US" sz="1800" kern="0" dirty="0">
                <a:effectLst/>
                <a:latin typeface="+mj-lt"/>
                <a:ea typeface="DengXian" panose="02010600030101010101" pitchFamily="2" charset="-122"/>
                <a:cs typeface="Times-Roman"/>
              </a:rPr>
              <a:t>parameterization), regularization of neural networks requires more care than</a:t>
            </a:r>
            <a:r>
              <a:rPr lang="en-US" kern="100" dirty="0">
                <a:latin typeface="+mj-lt"/>
                <a:ea typeface="DengXian" panose="02010600030101010101" pitchFamily="2" charset="-122"/>
                <a:cs typeface="Times New Roman" panose="02020603050405020304" pitchFamily="18" charset="0"/>
              </a:rPr>
              <a:t> </a:t>
            </a:r>
            <a:r>
              <a:rPr lang="en-US" sz="1800" kern="0" dirty="0">
                <a:effectLst/>
                <a:latin typeface="+mj-lt"/>
                <a:ea typeface="DengXian" panose="02010600030101010101" pitchFamily="2" charset="-122"/>
                <a:cs typeface="Times-Roman"/>
              </a:rPr>
              <a:t>the methods discussed above. </a:t>
            </a:r>
          </a:p>
          <a:p>
            <a:pPr marL="0" marR="0" indent="0">
              <a:lnSpc>
                <a:spcPct val="100000"/>
              </a:lnSpc>
              <a:spcBef>
                <a:spcPts val="600"/>
              </a:spcBef>
              <a:spcAft>
                <a:spcPts val="0"/>
              </a:spcAft>
              <a:buNone/>
            </a:pPr>
            <a:endParaRPr lang="en-US" sz="1800" kern="0" dirty="0">
              <a:effectLst/>
              <a:latin typeface="+mj-lt"/>
              <a:ea typeface="DengXian" panose="02010600030101010101" pitchFamily="2" charset="-122"/>
              <a:cs typeface="Times-Roman"/>
            </a:endParaRPr>
          </a:p>
          <a:p>
            <a:pPr marL="0" marR="0">
              <a:lnSpc>
                <a:spcPct val="100000"/>
              </a:lnSpc>
              <a:spcBef>
                <a:spcPts val="600"/>
              </a:spcBef>
              <a:spcAft>
                <a:spcPts val="0"/>
              </a:spcAft>
            </a:pPr>
            <a:r>
              <a:rPr lang="en-US" sz="1800" kern="0" dirty="0">
                <a:effectLst/>
                <a:latin typeface="+mj-lt"/>
                <a:ea typeface="DengXian" panose="02010600030101010101" pitchFamily="2" charset="-122"/>
                <a:cs typeface="Times-Roman"/>
              </a:rPr>
              <a:t>In addition to penalization of the weight parameters, other regularization techniques: </a:t>
            </a:r>
          </a:p>
          <a:p>
            <a:pPr marL="352425" lvl="1">
              <a:lnSpc>
                <a:spcPct val="100000"/>
              </a:lnSpc>
              <a:spcBef>
                <a:spcPts val="600"/>
              </a:spcBef>
              <a:spcAft>
                <a:spcPts val="0"/>
              </a:spcAft>
            </a:pPr>
            <a:r>
              <a:rPr lang="en-US" kern="0" dirty="0">
                <a:effectLst/>
                <a:latin typeface="+mj-lt"/>
                <a:ea typeface="DengXian" panose="02010600030101010101" pitchFamily="2" charset="-122"/>
                <a:cs typeface="Times-Roman"/>
              </a:rPr>
              <a:t>learning rate shrinkage</a:t>
            </a:r>
          </a:p>
          <a:p>
            <a:pPr marL="352425" lvl="1">
              <a:lnSpc>
                <a:spcPct val="100000"/>
              </a:lnSpc>
              <a:spcBef>
                <a:spcPts val="600"/>
              </a:spcBef>
              <a:spcAft>
                <a:spcPts val="0"/>
              </a:spcAft>
            </a:pPr>
            <a:r>
              <a:rPr lang="en-US" kern="0" dirty="0">
                <a:effectLst/>
                <a:latin typeface="+mj-lt"/>
                <a:ea typeface="DengXian" panose="02010600030101010101" pitchFamily="2" charset="-122"/>
                <a:cs typeface="Times-Roman"/>
              </a:rPr>
              <a:t>early stopping</a:t>
            </a:r>
          </a:p>
          <a:p>
            <a:pPr marL="352425" lvl="1">
              <a:lnSpc>
                <a:spcPct val="100000"/>
              </a:lnSpc>
              <a:spcBef>
                <a:spcPts val="600"/>
              </a:spcBef>
              <a:spcAft>
                <a:spcPts val="0"/>
              </a:spcAft>
            </a:pPr>
            <a:r>
              <a:rPr lang="en-US" kern="0" dirty="0">
                <a:effectLst/>
                <a:latin typeface="+mj-lt"/>
                <a:ea typeface="DengXian" panose="02010600030101010101" pitchFamily="2" charset="-122"/>
                <a:cs typeface="Times-Roman"/>
              </a:rPr>
              <a:t>batch normalization</a:t>
            </a:r>
          </a:p>
          <a:p>
            <a:pPr marL="352425" lvl="1">
              <a:lnSpc>
                <a:spcPct val="100000"/>
              </a:lnSpc>
              <a:spcBef>
                <a:spcPts val="600"/>
              </a:spcBef>
              <a:spcAft>
                <a:spcPts val="0"/>
              </a:spcAft>
            </a:pPr>
            <a:r>
              <a:rPr lang="en-US" kern="0" dirty="0">
                <a:effectLst/>
                <a:latin typeface="+mj-lt"/>
                <a:ea typeface="DengXian" panose="02010600030101010101" pitchFamily="2" charset="-122"/>
                <a:cs typeface="Times-Roman"/>
              </a:rPr>
              <a:t>ensembles</a:t>
            </a:r>
            <a:endParaRPr lang="en-US" kern="100" dirty="0">
              <a:effectLst/>
              <a:latin typeface="+mj-lt"/>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2A2E95-2991-5DC5-CF0A-8981BE022218}"/>
              </a:ext>
            </a:extLst>
          </p:cNvPr>
          <p:cNvSpPr>
            <a:spLocks noGrp="1"/>
          </p:cNvSpPr>
          <p:nvPr>
            <p:ph type="sldNum" sz="quarter" idx="10"/>
          </p:nvPr>
        </p:nvSpPr>
        <p:spPr/>
        <p:txBody>
          <a:bodyPr/>
          <a:lstStyle/>
          <a:p>
            <a:pPr>
              <a:defRPr/>
            </a:pPr>
            <a:fld id="{09365272-BA40-44CC-9448-31C16C70B020}" type="slidenum">
              <a:rPr lang="en-US" smtClean="0"/>
              <a:pPr>
                <a:defRPr/>
              </a:pPr>
              <a:t>11</a:t>
            </a:fld>
            <a:endParaRPr lang="en-US"/>
          </a:p>
        </p:txBody>
      </p:sp>
    </p:spTree>
    <p:extLst>
      <p:ext uri="{BB962C8B-B14F-4D97-AF65-F5344CB8AC3E}">
        <p14:creationId xmlns:p14="http://schemas.microsoft.com/office/powerpoint/2010/main" val="72917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CD3B-98F7-8BD6-F8AF-09CFF18E8E0A}"/>
              </a:ext>
            </a:extLst>
          </p:cNvPr>
          <p:cNvSpPr>
            <a:spLocks noGrp="1"/>
          </p:cNvSpPr>
          <p:nvPr>
            <p:ph type="title"/>
          </p:nvPr>
        </p:nvSpPr>
        <p:spPr/>
        <p:txBody>
          <a:bodyPr/>
          <a:lstStyle/>
          <a:p>
            <a:r>
              <a:rPr lang="en-US" dirty="0"/>
              <a:t>Learning rate shrinkage</a:t>
            </a:r>
          </a:p>
        </p:txBody>
      </p:sp>
      <p:sp>
        <p:nvSpPr>
          <p:cNvPr id="3" name="Content Placeholder 2">
            <a:extLst>
              <a:ext uri="{FF2B5EF4-FFF2-40B4-BE49-F238E27FC236}">
                <a16:creationId xmlns:a16="http://schemas.microsoft.com/office/drawing/2014/main" id="{60A17D1C-8C54-6B49-2EF4-D64419F4FFEE}"/>
              </a:ext>
            </a:extLst>
          </p:cNvPr>
          <p:cNvSpPr>
            <a:spLocks noGrp="1"/>
          </p:cNvSpPr>
          <p:nvPr>
            <p:ph idx="1"/>
          </p:nvPr>
        </p:nvSpPr>
        <p:spPr>
          <a:xfrm>
            <a:off x="236537" y="1179871"/>
            <a:ext cx="8640763" cy="5354280"/>
          </a:xfrm>
        </p:spPr>
        <p:txBody>
          <a:bodyPr/>
          <a:lstStyle/>
          <a:p>
            <a:pPr algn="l"/>
            <a:r>
              <a:rPr lang="en-US" sz="1800" b="0" i="0" u="none" strike="noStrike" baseline="0" dirty="0">
                <a:latin typeface="+mj-lt"/>
              </a:rPr>
              <a:t>A critical tuning parameter in SGD is the learning rate, which controls the step size of the descent. It is necessary to shrink the learning rate toward zero as the gradient approaches zero, otherwise noise in the calculation of the gradient begins to dominate its directional signal.</a:t>
            </a:r>
          </a:p>
          <a:p>
            <a:pPr algn="l"/>
            <a:r>
              <a:rPr lang="en-US" dirty="0">
                <a:latin typeface="+mj-lt"/>
              </a:rPr>
              <a:t>Gu et al. (2020) a</a:t>
            </a:r>
            <a:r>
              <a:rPr lang="en-US" sz="1800" b="0" i="0" u="none" strike="noStrike" baseline="0" dirty="0">
                <a:latin typeface="+mj-lt"/>
              </a:rPr>
              <a:t>dopt the “learning rate shrinkage” algorithm of </a:t>
            </a:r>
            <a:r>
              <a:rPr lang="en-US" sz="1800" b="0" i="0" u="none" strike="noStrike" baseline="0" dirty="0" err="1">
                <a:latin typeface="+mj-lt"/>
              </a:rPr>
              <a:t>Kingma</a:t>
            </a:r>
            <a:r>
              <a:rPr lang="en-US" sz="1800" b="0" i="0" u="none" strike="noStrike" baseline="0" dirty="0">
                <a:latin typeface="+mj-lt"/>
              </a:rPr>
              <a:t> and Ba (2014) to adaptively control the learning rate.</a:t>
            </a:r>
            <a:endParaRPr lang="en-US" dirty="0">
              <a:latin typeface="+mj-lt"/>
            </a:endParaRPr>
          </a:p>
        </p:txBody>
      </p:sp>
      <p:sp>
        <p:nvSpPr>
          <p:cNvPr id="4" name="Slide Number Placeholder 3">
            <a:extLst>
              <a:ext uri="{FF2B5EF4-FFF2-40B4-BE49-F238E27FC236}">
                <a16:creationId xmlns:a16="http://schemas.microsoft.com/office/drawing/2014/main" id="{2A1386D8-F011-69F6-34CE-AB4F52649A4E}"/>
              </a:ext>
            </a:extLst>
          </p:cNvPr>
          <p:cNvSpPr>
            <a:spLocks noGrp="1"/>
          </p:cNvSpPr>
          <p:nvPr>
            <p:ph type="sldNum" sz="quarter" idx="10"/>
          </p:nvPr>
        </p:nvSpPr>
        <p:spPr/>
        <p:txBody>
          <a:bodyPr/>
          <a:lstStyle/>
          <a:p>
            <a:pPr>
              <a:defRPr/>
            </a:pPr>
            <a:fld id="{09365272-BA40-44CC-9448-31C16C70B020}" type="slidenum">
              <a:rPr lang="en-US" smtClean="0"/>
              <a:pPr>
                <a:defRPr/>
              </a:pPr>
              <a:t>12</a:t>
            </a:fld>
            <a:endParaRPr lang="en-US"/>
          </a:p>
        </p:txBody>
      </p:sp>
    </p:spTree>
    <p:extLst>
      <p:ext uri="{BB962C8B-B14F-4D97-AF65-F5344CB8AC3E}">
        <p14:creationId xmlns:p14="http://schemas.microsoft.com/office/powerpoint/2010/main" val="85247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D686-96E0-A55C-323D-B80B738C4AE8}"/>
              </a:ext>
            </a:extLst>
          </p:cNvPr>
          <p:cNvSpPr>
            <a:spLocks noGrp="1"/>
          </p:cNvSpPr>
          <p:nvPr>
            <p:ph type="title"/>
          </p:nvPr>
        </p:nvSpPr>
        <p:spPr/>
        <p:txBody>
          <a:bodyPr/>
          <a:lstStyle/>
          <a:p>
            <a:r>
              <a:rPr lang="en-US" dirty="0"/>
              <a:t>Early stopping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315F9B-20B9-266B-DD1E-C89EBAC4C6D6}"/>
                  </a:ext>
                </a:extLst>
              </p:cNvPr>
              <p:cNvSpPr>
                <a:spLocks noGrp="1"/>
              </p:cNvSpPr>
              <p:nvPr>
                <p:ph idx="1"/>
              </p:nvPr>
            </p:nvSpPr>
            <p:spPr>
              <a:xfrm>
                <a:off x="346690" y="1085850"/>
                <a:ext cx="9048033" cy="5698408"/>
              </a:xfrm>
            </p:spPr>
            <p:txBody>
              <a:bodyPr/>
              <a:lstStyle/>
              <a:p>
                <a:pPr algn="l"/>
                <a:r>
                  <a:rPr lang="en-US" sz="1800" b="0" i="0" u="none" strike="noStrike" baseline="0" dirty="0">
                    <a:latin typeface="+mj-lt"/>
                  </a:rPr>
                  <a:t>“Early stopping” is a general machine learning regularization tool. </a:t>
                </a:r>
              </a:p>
              <a:p>
                <a:pPr lvl="1"/>
                <a:r>
                  <a:rPr lang="en-US" b="0" i="0" u="none" strike="noStrike" baseline="0" dirty="0">
                    <a:latin typeface="+mj-lt"/>
                  </a:rPr>
                  <a:t>It begins from an initial parameter guess that imposes parsimonious parameterization (e.g., setting all </a:t>
                </a:r>
                <a:r>
                  <a:rPr lang="en-US" b="0" i="1" u="none" strike="noStrike" baseline="0" dirty="0">
                    <a:latin typeface="+mj-lt"/>
                  </a:rPr>
                  <a:t>θ </a:t>
                </a:r>
                <a:r>
                  <a:rPr lang="en-US" b="0" i="0" u="none" strike="noStrike" baseline="0" dirty="0">
                    <a:latin typeface="+mj-lt"/>
                  </a:rPr>
                  <a:t>values close to zero). </a:t>
                </a:r>
              </a:p>
              <a:p>
                <a:pPr lvl="1"/>
                <a:r>
                  <a:rPr lang="en-US" b="0" i="0" u="none" strike="noStrike" baseline="0" dirty="0">
                    <a:latin typeface="+mj-lt"/>
                  </a:rPr>
                  <a:t>In each step of the optimization algorithm, the parameter guesses are gradually updated to reduce prediction errors in the training sample. </a:t>
                </a:r>
              </a:p>
              <a:p>
                <a:pPr lvl="1"/>
                <a:r>
                  <a:rPr lang="en-US" b="0" i="0" u="none" strike="noStrike" baseline="0" dirty="0">
                    <a:latin typeface="+mj-lt"/>
                  </a:rPr>
                  <a:t>At each new guess, predictions are also constructed for the validation sample, and the optimization is terminated when the validation sample errors begin to increase. </a:t>
                </a:r>
              </a:p>
              <a:p>
                <a:pPr lvl="1"/>
                <a:r>
                  <a:rPr lang="en-US" b="0" i="0" u="none" strike="noStrike" baseline="0" dirty="0">
                    <a:latin typeface="+mj-lt"/>
                  </a:rPr>
                  <a:t>This typically occurs before the prediction errors are minimized in the training sample, hence the name early stopping</a:t>
                </a:r>
              </a:p>
              <a:p>
                <a:pPr algn="l"/>
                <a:r>
                  <a:rPr lang="en-US" sz="1800" b="0" i="0" u="none" strike="noStrike" baseline="0" dirty="0">
                    <a:latin typeface="+mj-lt"/>
                  </a:rPr>
                  <a:t>By ending the parameter search early, parameters are shrunken toward the initial guess.</a:t>
                </a:r>
              </a:p>
              <a:p>
                <a:pPr lvl="1"/>
                <a:r>
                  <a:rPr lang="en-US" b="0" i="0" u="none" strike="noStrike" baseline="0" dirty="0">
                    <a:latin typeface="+mj-lt"/>
                  </a:rPr>
                  <a:t>It is a popular substitute to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a14:m>
                <a:r>
                  <a:rPr lang="en-US" dirty="0"/>
                  <a:t> </a:t>
                </a:r>
                <a:r>
                  <a:rPr lang="en-US" b="0" i="0" u="none" strike="noStrike" baseline="0" dirty="0">
                    <a:latin typeface="+mj-lt"/>
                  </a:rPr>
                  <a:t>penalization of </a:t>
                </a:r>
                <a:r>
                  <a:rPr lang="en-US" b="0" i="1" u="none" strike="noStrike" baseline="0" dirty="0">
                    <a:latin typeface="+mj-lt"/>
                  </a:rPr>
                  <a:t>θ </a:t>
                </a:r>
                <a:r>
                  <a:rPr lang="en-US" b="0" i="0" u="none" strike="noStrike" baseline="0" dirty="0">
                    <a:latin typeface="+mj-lt"/>
                  </a:rPr>
                  <a:t>parameters because it achieves regularization at a much lower computational cost</a:t>
                </a:r>
                <a:endParaRPr lang="en-US" dirty="0">
                  <a:latin typeface="+mj-lt"/>
                </a:endParaRPr>
              </a:p>
            </p:txBody>
          </p:sp>
        </mc:Choice>
        <mc:Fallback xmlns="">
          <p:sp>
            <p:nvSpPr>
              <p:cNvPr id="3" name="Content Placeholder 2">
                <a:extLst>
                  <a:ext uri="{FF2B5EF4-FFF2-40B4-BE49-F238E27FC236}">
                    <a16:creationId xmlns:a16="http://schemas.microsoft.com/office/drawing/2014/main" id="{5B315F9B-20B9-266B-DD1E-C89EBAC4C6D6}"/>
                  </a:ext>
                </a:extLst>
              </p:cNvPr>
              <p:cNvSpPr>
                <a:spLocks noGrp="1" noRot="1" noChangeAspect="1" noMove="1" noResize="1" noEditPoints="1" noAdjustHandles="1" noChangeArrowheads="1" noChangeShapeType="1" noTextEdit="1"/>
              </p:cNvSpPr>
              <p:nvPr>
                <p:ph idx="1"/>
              </p:nvPr>
            </p:nvSpPr>
            <p:spPr>
              <a:xfrm>
                <a:off x="346690" y="1085850"/>
                <a:ext cx="9048033" cy="5698408"/>
              </a:xfrm>
              <a:blipFill>
                <a:blip r:embed="rId2"/>
                <a:stretch>
                  <a:fillRect b="-13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3454F26-D829-5D52-230C-7B290EF9D57B}"/>
              </a:ext>
            </a:extLst>
          </p:cNvPr>
          <p:cNvSpPr>
            <a:spLocks noGrp="1"/>
          </p:cNvSpPr>
          <p:nvPr>
            <p:ph type="sldNum" sz="quarter" idx="10"/>
          </p:nvPr>
        </p:nvSpPr>
        <p:spPr/>
        <p:txBody>
          <a:bodyPr/>
          <a:lstStyle/>
          <a:p>
            <a:pPr>
              <a:defRPr/>
            </a:pPr>
            <a:fld id="{09365272-BA40-44CC-9448-31C16C70B020}" type="slidenum">
              <a:rPr lang="en-US" smtClean="0"/>
              <a:pPr>
                <a:defRPr/>
              </a:pPr>
              <a:t>13</a:t>
            </a:fld>
            <a:endParaRPr lang="en-US"/>
          </a:p>
        </p:txBody>
      </p:sp>
    </p:spTree>
    <p:extLst>
      <p:ext uri="{BB962C8B-B14F-4D97-AF65-F5344CB8AC3E}">
        <p14:creationId xmlns:p14="http://schemas.microsoft.com/office/powerpoint/2010/main" val="114126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61" y="-133350"/>
            <a:ext cx="8950377" cy="1219200"/>
          </a:xfrm>
        </p:spPr>
        <p:txBody>
          <a:bodyPr/>
          <a:lstStyle/>
          <a:p>
            <a:r>
              <a:rPr lang="en-US" dirty="0"/>
              <a:t>Taming weak/strong learners with ensembles</a:t>
            </a:r>
          </a:p>
        </p:txBody>
      </p:sp>
      <p:sp>
        <p:nvSpPr>
          <p:cNvPr id="3" name="Content Placeholder 2"/>
          <p:cNvSpPr>
            <a:spLocks noGrp="1"/>
          </p:cNvSpPr>
          <p:nvPr>
            <p:ph idx="1"/>
          </p:nvPr>
        </p:nvSpPr>
        <p:spPr/>
        <p:txBody>
          <a:bodyPr>
            <a:normAutofit/>
          </a:bodyPr>
          <a:lstStyle/>
          <a:p>
            <a:r>
              <a:rPr lang="en-US" dirty="0"/>
              <a:t>Deep forward neural networks for “weak learners” (models that perform poorly with minuscule predictive power)</a:t>
            </a:r>
          </a:p>
          <a:p>
            <a:pPr lvl="1"/>
            <a:r>
              <a:rPr lang="en-US" dirty="0"/>
              <a:t>Adopt an ensemble approach in training neural networks to tame weak learners (and also averaging out strong learners)</a:t>
            </a:r>
          </a:p>
          <a:p>
            <a:pPr lvl="1"/>
            <a:r>
              <a:rPr lang="en-US" sz="1800" dirty="0"/>
              <a:t>To obtain more meaningful out of sample predictions and avoid overfitting</a:t>
            </a:r>
            <a:endParaRPr lang="en-US" dirty="0"/>
          </a:p>
          <a:p>
            <a:r>
              <a:rPr lang="en-US" dirty="0"/>
              <a:t>Averaging networks</a:t>
            </a:r>
          </a:p>
          <a:p>
            <a:pPr lvl="1"/>
            <a:r>
              <a:rPr lang="en-US" dirty="0">
                <a:latin typeface="+mj-lt"/>
              </a:rPr>
              <a:t>Gu et al. (2020) use multiple random seeds to initialized neural network estimation</a:t>
            </a:r>
          </a:p>
          <a:p>
            <a:pPr lvl="1"/>
            <a:r>
              <a:rPr lang="en-US" dirty="0"/>
              <a:t>The model prediction is given by averaging the predictions from all trained neural networks</a:t>
            </a:r>
          </a:p>
          <a:p>
            <a:pPr lvl="1"/>
            <a:r>
              <a:rPr lang="en-US" dirty="0"/>
              <a:t>Simple ensemble used to handle overfitting</a:t>
            </a:r>
          </a:p>
        </p:txBody>
      </p:sp>
    </p:spTree>
    <p:extLst>
      <p:ext uri="{BB962C8B-B14F-4D97-AF65-F5344CB8AC3E}">
        <p14:creationId xmlns:p14="http://schemas.microsoft.com/office/powerpoint/2010/main" val="354899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61" y="-133350"/>
            <a:ext cx="8950377" cy="1219200"/>
          </a:xfrm>
        </p:spPr>
        <p:txBody>
          <a:bodyPr/>
          <a:lstStyle/>
          <a:p>
            <a:r>
              <a:rPr lang="en-US" dirty="0"/>
              <a:t>Other ensemble approach</a:t>
            </a:r>
          </a:p>
        </p:txBody>
      </p:sp>
      <p:sp>
        <p:nvSpPr>
          <p:cNvPr id="3" name="Content Placeholder 2"/>
          <p:cNvSpPr>
            <a:spLocks noGrp="1"/>
          </p:cNvSpPr>
          <p:nvPr>
            <p:ph idx="1"/>
          </p:nvPr>
        </p:nvSpPr>
        <p:spPr/>
        <p:txBody>
          <a:bodyPr>
            <a:normAutofit/>
          </a:bodyPr>
          <a:lstStyle/>
          <a:p>
            <a:pPr>
              <a:lnSpc>
                <a:spcPct val="120000"/>
              </a:lnSpc>
            </a:pPr>
            <a:r>
              <a:rPr lang="en-US" dirty="0"/>
              <a:t>Pasting Ensemble, </a:t>
            </a:r>
            <a:r>
              <a:rPr lang="en-US" dirty="0" err="1"/>
              <a:t>Breiman</a:t>
            </a:r>
            <a:r>
              <a:rPr lang="en-US" dirty="0"/>
              <a:t>, Leo (1999)</a:t>
            </a:r>
          </a:p>
          <a:p>
            <a:pPr lvl="1">
              <a:lnSpc>
                <a:spcPct val="120000"/>
              </a:lnSpc>
            </a:pPr>
            <a:r>
              <a:rPr lang="en-US" dirty="0"/>
              <a:t>Trains individual neural networks by resampling the sample subspace</a:t>
            </a:r>
          </a:p>
          <a:p>
            <a:pPr lvl="1">
              <a:lnSpc>
                <a:spcPct val="120000"/>
              </a:lnSpc>
            </a:pPr>
            <a:r>
              <a:rPr lang="en-US" dirty="0"/>
              <a:t>Goal to reduce computing times</a:t>
            </a:r>
          </a:p>
          <a:p>
            <a:pPr>
              <a:lnSpc>
                <a:spcPct val="120000"/>
              </a:lnSpc>
            </a:pPr>
            <a:r>
              <a:rPr lang="en-US" dirty="0"/>
              <a:t>Random Subspace Neural Network</a:t>
            </a:r>
          </a:p>
          <a:p>
            <a:pPr lvl="1">
              <a:lnSpc>
                <a:spcPct val="120000"/>
              </a:lnSpc>
            </a:pPr>
            <a:r>
              <a:rPr lang="en-US" dirty="0"/>
              <a:t>Trains individual neural networks by resampling a subset of features</a:t>
            </a:r>
          </a:p>
          <a:p>
            <a:pPr lvl="1">
              <a:lnSpc>
                <a:spcPct val="120000"/>
              </a:lnSpc>
            </a:pPr>
            <a:r>
              <a:rPr lang="en-US" dirty="0"/>
              <a:t>Goal to improve accuracy</a:t>
            </a:r>
          </a:p>
          <a:p>
            <a:pPr lvl="1">
              <a:lnSpc>
                <a:spcPct val="120000"/>
              </a:lnSpc>
            </a:pPr>
            <a:r>
              <a:rPr lang="en-US" dirty="0"/>
              <a:t>In multifactor stock return prediction problems, this method helps solving the high dimensionality and model complexity issue by reducing the factor input dimension when training the individual learner</a:t>
            </a:r>
          </a:p>
          <a:p>
            <a:pPr>
              <a:lnSpc>
                <a:spcPct val="120000"/>
              </a:lnSpc>
            </a:pPr>
            <a:r>
              <a:rPr lang="en-US" dirty="0"/>
              <a:t>Random Patches Ensemble, </a:t>
            </a:r>
            <a:r>
              <a:rPr lang="en-US" dirty="0" err="1"/>
              <a:t>Louppe</a:t>
            </a:r>
            <a:r>
              <a:rPr lang="en-US" dirty="0"/>
              <a:t> and </a:t>
            </a:r>
            <a:r>
              <a:rPr lang="en-US" dirty="0" err="1"/>
              <a:t>Geurts</a:t>
            </a:r>
            <a:r>
              <a:rPr lang="en-US" dirty="0"/>
              <a:t> (2012)</a:t>
            </a:r>
          </a:p>
          <a:p>
            <a:pPr lvl="1">
              <a:lnSpc>
                <a:spcPct val="120000"/>
              </a:lnSpc>
            </a:pPr>
            <a:r>
              <a:rPr lang="en-US" dirty="0"/>
              <a:t>Combines the idea of both the pasting and random patches ensembles</a:t>
            </a:r>
          </a:p>
        </p:txBody>
      </p:sp>
    </p:spTree>
    <p:extLst>
      <p:ext uri="{BB962C8B-B14F-4D97-AF65-F5344CB8AC3E}">
        <p14:creationId xmlns:p14="http://schemas.microsoft.com/office/powerpoint/2010/main" val="427980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Neural Network Ensembles: Dropout and batch normalization</a:t>
            </a:r>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Applying dropout layers (Srivastava et al. (2012)), and batch normalization (</a:t>
            </a:r>
            <a:r>
              <a:rPr lang="en-US" dirty="0" err="1"/>
              <a:t>Ioffe</a:t>
            </a:r>
            <a:r>
              <a:rPr lang="en-US" dirty="0"/>
              <a:t> and </a:t>
            </a:r>
            <a:r>
              <a:rPr lang="en-US" dirty="0" err="1"/>
              <a:t>Szegedy</a:t>
            </a:r>
            <a:r>
              <a:rPr lang="en-US" dirty="0"/>
              <a:t> (2015))</a:t>
            </a:r>
          </a:p>
          <a:p>
            <a:pPr>
              <a:lnSpc>
                <a:spcPct val="120000"/>
              </a:lnSpc>
            </a:pPr>
            <a:r>
              <a:rPr lang="en-US" dirty="0"/>
              <a:t>Dropout is a method designed to prevent overfitting by randomly excluding a subset of nodes during each iteration of training</a:t>
            </a:r>
          </a:p>
          <a:p>
            <a:pPr lvl="1">
              <a:lnSpc>
                <a:spcPct val="120000"/>
              </a:lnSpc>
            </a:pPr>
            <a:r>
              <a:rPr lang="en-US" dirty="0"/>
              <a:t>In each iteration the dropout neurons will be randomly selected, and the output of each neuron will be only dependent on the remaining neurons from the previous layer</a:t>
            </a:r>
          </a:p>
          <a:p>
            <a:pPr lvl="1">
              <a:lnSpc>
                <a:spcPct val="120000"/>
              </a:lnSpc>
            </a:pPr>
            <a:r>
              <a:rPr lang="en-US" dirty="0"/>
              <a:t>Combine dropout with input factor dropout with ensemble methods to reduce model complexity in training iterations while maintaining flexibility and diversity of the factor interaction</a:t>
            </a:r>
          </a:p>
          <a:p>
            <a:pPr>
              <a:lnSpc>
                <a:spcPct val="120000"/>
              </a:lnSpc>
            </a:pPr>
            <a:r>
              <a:rPr lang="en-US" dirty="0"/>
              <a:t>Batch normalization is a technique that controls the variability of predictors across different regions of the network and across different datasets.</a:t>
            </a:r>
          </a:p>
          <a:p>
            <a:pPr lvl="1">
              <a:lnSpc>
                <a:spcPct val="120000"/>
              </a:lnSpc>
            </a:pPr>
            <a:r>
              <a:rPr lang="en-US" dirty="0"/>
              <a:t>For each hidden unit in each training step (a “batch”), the algorithm cross-sectionally demeans and variance-standardizes the batch inputs to restore the representation power of the unit</a:t>
            </a:r>
          </a:p>
        </p:txBody>
      </p:sp>
    </p:spTree>
    <p:extLst>
      <p:ext uri="{BB962C8B-B14F-4D97-AF65-F5344CB8AC3E}">
        <p14:creationId xmlns:p14="http://schemas.microsoft.com/office/powerpoint/2010/main" val="332312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0904-D8ED-4486-A3E4-909A55B6203A}"/>
              </a:ext>
            </a:extLst>
          </p:cNvPr>
          <p:cNvSpPr>
            <a:spLocks noGrp="1"/>
          </p:cNvSpPr>
          <p:nvPr>
            <p:ph type="title"/>
          </p:nvPr>
        </p:nvSpPr>
        <p:spPr/>
        <p:txBody>
          <a:bodyPr/>
          <a:lstStyle/>
          <a:p>
            <a:r>
              <a:rPr lang="en-US" dirty="0"/>
              <a:t>Background on neural networks and deep learning</a:t>
            </a:r>
            <a:endParaRPr lang="en-CA" dirty="0"/>
          </a:p>
        </p:txBody>
      </p:sp>
      <p:sp>
        <p:nvSpPr>
          <p:cNvPr id="3" name="Content Placeholder 2">
            <a:extLst>
              <a:ext uri="{FF2B5EF4-FFF2-40B4-BE49-F238E27FC236}">
                <a16:creationId xmlns:a16="http://schemas.microsoft.com/office/drawing/2014/main" id="{EE5231AB-2439-450C-BD70-115E607EB29B}"/>
              </a:ext>
            </a:extLst>
          </p:cNvPr>
          <p:cNvSpPr>
            <a:spLocks noGrp="1"/>
          </p:cNvSpPr>
          <p:nvPr>
            <p:ph idx="1"/>
          </p:nvPr>
        </p:nvSpPr>
        <p:spPr/>
        <p:txBody>
          <a:bodyPr/>
          <a:lstStyle/>
          <a:p>
            <a:r>
              <a:rPr lang="en-CA" dirty="0"/>
              <a:t>The </a:t>
            </a:r>
            <a:r>
              <a:rPr lang="en-CA" b="1" dirty="0"/>
              <a:t>artificial neural network </a:t>
            </a:r>
            <a:r>
              <a:rPr lang="en-CA" dirty="0"/>
              <a:t>is arguably the </a:t>
            </a:r>
            <a:r>
              <a:rPr lang="en-CA" b="1" dirty="0"/>
              <a:t>most powerful modeling device </a:t>
            </a:r>
            <a:r>
              <a:rPr lang="en-CA" dirty="0"/>
              <a:t>in machine learning, neural networks have theoretical underpinnings as “universal </a:t>
            </a:r>
            <a:r>
              <a:rPr lang="en-CA" dirty="0" err="1"/>
              <a:t>approximators</a:t>
            </a:r>
            <a:r>
              <a:rPr lang="en-CA" dirty="0"/>
              <a:t>” for any smooth predictive association</a:t>
            </a:r>
          </a:p>
          <a:p>
            <a:r>
              <a:rPr lang="en-CA" b="1" dirty="0"/>
              <a:t>Preferred approach for complex machine learning problems </a:t>
            </a:r>
            <a:r>
              <a:rPr lang="en-CA" dirty="0"/>
              <a:t>(e.g., computer vision, NLP, and automated game-playing)</a:t>
            </a:r>
          </a:p>
          <a:p>
            <a:r>
              <a:rPr lang="en-US" dirty="0"/>
              <a:t>Their flexibility draws from the </a:t>
            </a:r>
            <a:r>
              <a:rPr lang="en-US" b="1" dirty="0"/>
              <a:t>ability to entwine many telescoping layers of nonlinear predictor interactions</a:t>
            </a:r>
            <a:r>
              <a:rPr lang="en-US" dirty="0"/>
              <a:t>, earning the synonym “deep learning” </a:t>
            </a:r>
          </a:p>
          <a:p>
            <a:r>
              <a:rPr lang="en-US" dirty="0"/>
              <a:t>At the same time, their complexity ranks neural networks among the</a:t>
            </a:r>
            <a:r>
              <a:rPr lang="en-US" b="1" dirty="0"/>
              <a:t> least transparent, least interpretable, and most highly parameterized </a:t>
            </a:r>
            <a:r>
              <a:rPr lang="en-US" dirty="0"/>
              <a:t>machine learning tools</a:t>
            </a:r>
          </a:p>
          <a:p>
            <a:r>
              <a:rPr lang="en-US" b="1" dirty="0"/>
              <a:t>Michael Nielsen provides a great introduction to neural networks and deep learning </a:t>
            </a:r>
            <a:r>
              <a:rPr lang="en-US" dirty="0"/>
              <a:t>in his </a:t>
            </a:r>
            <a:r>
              <a:rPr lang="en-CA" dirty="0">
                <a:hlinkClick r:id="rId2"/>
              </a:rPr>
              <a:t>book</a:t>
            </a:r>
            <a:r>
              <a:rPr lang="en-CA" dirty="0"/>
              <a:t> </a:t>
            </a:r>
            <a:r>
              <a:rPr lang="en-US" dirty="0"/>
              <a:t>(with lots of intuitions and also Python codes). </a:t>
            </a:r>
            <a:r>
              <a:rPr lang="en-CA" dirty="0"/>
              <a:t>It covers all components discussed in this slide set</a:t>
            </a:r>
          </a:p>
          <a:p>
            <a:endParaRPr lang="en-CA" dirty="0"/>
          </a:p>
        </p:txBody>
      </p:sp>
      <p:sp>
        <p:nvSpPr>
          <p:cNvPr id="4" name="Slide Number Placeholder 3">
            <a:extLst>
              <a:ext uri="{FF2B5EF4-FFF2-40B4-BE49-F238E27FC236}">
                <a16:creationId xmlns:a16="http://schemas.microsoft.com/office/drawing/2014/main" id="{B0702A51-89A7-4F8A-946A-66C2B1FA0A95}"/>
              </a:ext>
            </a:extLst>
          </p:cNvPr>
          <p:cNvSpPr>
            <a:spLocks noGrp="1"/>
          </p:cNvSpPr>
          <p:nvPr>
            <p:ph type="sldNum" sz="quarter" idx="10"/>
          </p:nvPr>
        </p:nvSpPr>
        <p:spPr/>
        <p:txBody>
          <a:bodyPr/>
          <a:lstStyle/>
          <a:p>
            <a:pPr>
              <a:defRPr/>
            </a:pPr>
            <a:fld id="{09365272-BA40-44CC-9448-31C16C70B020}" type="slidenum">
              <a:rPr lang="en-US" smtClean="0"/>
              <a:pPr>
                <a:defRPr/>
              </a:pPr>
              <a:t>2</a:t>
            </a:fld>
            <a:endParaRPr lang="en-US"/>
          </a:p>
        </p:txBody>
      </p:sp>
      <p:sp>
        <p:nvSpPr>
          <p:cNvPr id="5" name="TextBox 4">
            <a:extLst>
              <a:ext uri="{FF2B5EF4-FFF2-40B4-BE49-F238E27FC236}">
                <a16:creationId xmlns:a16="http://schemas.microsoft.com/office/drawing/2014/main" id="{6D1104C3-57FE-7DD5-BA64-EB3A04462CA3}"/>
              </a:ext>
            </a:extLst>
          </p:cNvPr>
          <p:cNvSpPr txBox="1"/>
          <p:nvPr/>
        </p:nvSpPr>
        <p:spPr>
          <a:xfrm>
            <a:off x="0" y="6775461"/>
            <a:ext cx="8991600" cy="260328"/>
          </a:xfrm>
          <a:prstGeom prst="rect">
            <a:avLst/>
          </a:prstGeom>
          <a:noFill/>
        </p:spPr>
        <p:txBody>
          <a:bodyPr wrap="square" rtlCol="0">
            <a:spAutoFit/>
          </a:bodyPr>
          <a:lstStyle/>
          <a:p>
            <a:pPr>
              <a:lnSpc>
                <a:spcPct val="107000"/>
              </a:lnSpc>
              <a:spcBef>
                <a:spcPts val="0"/>
              </a:spcBef>
              <a:spcAft>
                <a:spcPts val="0"/>
              </a:spcAft>
            </a:pPr>
            <a:r>
              <a:rPr lang="en-US" sz="1100" dirty="0">
                <a:latin typeface="+mj-lt"/>
                <a:ea typeface="DengXian"/>
                <a:cs typeface="Times New Roman" panose="02020603050405020304" pitchFamily="18" charset="0"/>
              </a:rPr>
              <a:t>The URL for the book: http://neuralnetworksanddeeplearning.com/index.html</a:t>
            </a:r>
          </a:p>
        </p:txBody>
      </p:sp>
    </p:spTree>
    <p:extLst>
      <p:ext uri="{BB962C8B-B14F-4D97-AF65-F5344CB8AC3E}">
        <p14:creationId xmlns:p14="http://schemas.microsoft.com/office/powerpoint/2010/main" val="175281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(cont’d)</a:t>
            </a:r>
          </a:p>
        </p:txBody>
      </p:sp>
      <p:sp>
        <p:nvSpPr>
          <p:cNvPr id="3" name="Content Placeholder 2"/>
          <p:cNvSpPr>
            <a:spLocks noGrp="1"/>
          </p:cNvSpPr>
          <p:nvPr>
            <p:ph idx="1"/>
          </p:nvPr>
        </p:nvSpPr>
        <p:spPr/>
        <p:txBody>
          <a:bodyPr>
            <a:normAutofit/>
          </a:bodyPr>
          <a:lstStyle/>
          <a:p>
            <a:r>
              <a:rPr lang="en-US" dirty="0"/>
              <a:t>Traditional fit metrics are replaced by OOS (out-of-sample) forecasting and understanding the bias-variance tradeoff (e.g., the tradeoff between a more complex model versus over-fitting)</a:t>
            </a:r>
          </a:p>
          <a:p>
            <a:r>
              <a:rPr lang="en-US" dirty="0"/>
              <a:t>It’s data-driven and focuses on finding structure in large datasets</a:t>
            </a:r>
          </a:p>
          <a:p>
            <a:r>
              <a:rPr lang="en-US" dirty="0"/>
              <a:t>Key challenge with neural networks is the limited, low frequency training data and the high dimensionality of factors </a:t>
            </a:r>
          </a:p>
          <a:p>
            <a:r>
              <a:rPr lang="en-US" dirty="0"/>
              <a:t>Cons: overfitting is a big issue as there are many parameters to be trained</a:t>
            </a:r>
          </a:p>
          <a:p>
            <a:r>
              <a:rPr lang="en-US" dirty="0"/>
              <a:t>The main tools for variable or predictor selection (i.e., preventing overfitting) are regularization and dropout</a:t>
            </a:r>
          </a:p>
        </p:txBody>
      </p:sp>
    </p:spTree>
    <p:extLst>
      <p:ext uri="{BB962C8B-B14F-4D97-AF65-F5344CB8AC3E}">
        <p14:creationId xmlns:p14="http://schemas.microsoft.com/office/powerpoint/2010/main" val="150707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(cont’d)</a:t>
            </a:r>
          </a:p>
        </p:txBody>
      </p:sp>
      <p:sp>
        <p:nvSpPr>
          <p:cNvPr id="3" name="Content Placeholder 2"/>
          <p:cNvSpPr>
            <a:spLocks noGrp="1"/>
          </p:cNvSpPr>
          <p:nvPr>
            <p:ph idx="1"/>
          </p:nvPr>
        </p:nvSpPr>
        <p:spPr>
          <a:xfrm>
            <a:off x="479425" y="1287463"/>
            <a:ext cx="8509717" cy="5246687"/>
          </a:xfrm>
        </p:spPr>
        <p:txBody>
          <a:bodyPr>
            <a:normAutofit fontScale="92500" lnSpcReduction="10000"/>
          </a:bodyPr>
          <a:lstStyle/>
          <a:p>
            <a:pPr>
              <a:lnSpc>
                <a:spcPct val="120000"/>
              </a:lnSpc>
            </a:pPr>
            <a:r>
              <a:rPr lang="en-US" b="1" dirty="0"/>
              <a:t>The process through the lens of factor investing</a:t>
            </a:r>
          </a:p>
          <a:p>
            <a:pPr lvl="1">
              <a:lnSpc>
                <a:spcPct val="120000"/>
              </a:lnSpc>
            </a:pPr>
            <a:r>
              <a:rPr lang="en-US" sz="1600" dirty="0"/>
              <a:t>The input matrix are the characteristics of the firms</a:t>
            </a:r>
          </a:p>
          <a:p>
            <a:pPr lvl="1">
              <a:lnSpc>
                <a:spcPct val="120000"/>
              </a:lnSpc>
            </a:pPr>
            <a:r>
              <a:rPr lang="en-US" sz="1600" dirty="0"/>
              <a:t>Multiply their value by weights and add a “bias”</a:t>
            </a:r>
          </a:p>
          <a:p>
            <a:pPr lvl="1">
              <a:lnSpc>
                <a:spcPct val="120000"/>
              </a:lnSpc>
            </a:pPr>
            <a:r>
              <a:rPr lang="en-US" sz="1600" dirty="0"/>
              <a:t>Perform this for all units of the first layer</a:t>
            </a:r>
          </a:p>
          <a:p>
            <a:pPr lvl="1">
              <a:lnSpc>
                <a:spcPct val="120000"/>
              </a:lnSpc>
            </a:pPr>
            <a:r>
              <a:rPr lang="en-US" sz="1600" dirty="0"/>
              <a:t>The output, which is a linear combination of the input is then transformed by the activation function (frequently a logistic/sigmoid  or piecewise linear/</a:t>
            </a:r>
            <a:r>
              <a:rPr lang="en-US" sz="1600" dirty="0" err="1"/>
              <a:t>ReLu</a:t>
            </a:r>
            <a:r>
              <a:rPr lang="en-US" sz="1600" dirty="0"/>
              <a:t> function to whether a “neuron” should be used in the process of prediction—here is where all the nonlinearities kick in)</a:t>
            </a:r>
          </a:p>
          <a:p>
            <a:pPr lvl="1">
              <a:lnSpc>
                <a:spcPct val="120000"/>
              </a:lnSpc>
            </a:pPr>
            <a:r>
              <a:rPr lang="en-US" sz="1600" dirty="0"/>
              <a:t>Each unit provides one value and all of these values are fed to the second layer following the same process</a:t>
            </a:r>
          </a:p>
          <a:p>
            <a:pPr lvl="1">
              <a:lnSpc>
                <a:spcPct val="120000"/>
              </a:lnSpc>
            </a:pPr>
            <a:r>
              <a:rPr lang="en-US" sz="1600" dirty="0"/>
              <a:t>This is iterated until the end of the network</a:t>
            </a:r>
          </a:p>
          <a:p>
            <a:pPr lvl="1">
              <a:lnSpc>
                <a:spcPct val="120000"/>
              </a:lnSpc>
            </a:pPr>
            <a:r>
              <a:rPr lang="en-US" sz="1600" dirty="0"/>
              <a:t>The purpose of the last layer is to yield an output shape that corresponds to the label (i.e., if the label is numerical, the output is a single number; if it is categorical, then usually it is a vector with length equal to the number of categories indicating the probability that the value belongs to one particular category)</a:t>
            </a:r>
          </a:p>
        </p:txBody>
      </p:sp>
    </p:spTree>
    <p:extLst>
      <p:ext uri="{BB962C8B-B14F-4D97-AF65-F5344CB8AC3E}">
        <p14:creationId xmlns:p14="http://schemas.microsoft.com/office/powerpoint/2010/main" val="239885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generating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An asset’s excess return as an additive prediction error model:</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d>
                      <m:dPr>
                        <m:ctrlPr>
                          <a:rPr lang="el-GR" i="1" smtClean="0">
                            <a:latin typeface="Cambria Math" panose="02040503050406030204" pitchFamily="18" charset="0"/>
                          </a:rPr>
                        </m:ctrlPr>
                      </m:dPr>
                      <m:e>
                        <m:sSub>
                          <m:sSubPr>
                            <m:ctrlPr>
                              <a:rPr lang="el-GR"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l-GR" i="1" smtClean="0">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a:t>
                </a:r>
              </a:p>
              <a:p>
                <a:pPr marL="0" indent="0">
                  <a:buNone/>
                </a:pPr>
                <a:r>
                  <a:rPr lang="en-US" dirty="0"/>
                  <a:t>    where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d>
                        <m:dPr>
                          <m:ctrlPr>
                            <a:rPr lang="el-GR" i="1" smtClean="0">
                              <a:latin typeface="Cambria Math" panose="02040503050406030204" pitchFamily="18" charset="0"/>
                            </a:rPr>
                          </m:ctrlPr>
                        </m:dPr>
                        <m:e>
                          <m:sSub>
                            <m:sSubPr>
                              <m:ctrlPr>
                                <a:rPr lang="el-GR"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i="1" smtClean="0">
                              <a:latin typeface="Cambria Math" panose="02040503050406030204" pitchFamily="18" charset="0"/>
                              <a:ea typeface="Cambria Math" panose="02040503050406030204" pitchFamily="18" charset="0"/>
                            </a:rPr>
                            <m:t>∗</m:t>
                          </m:r>
                        </m:sup>
                      </m:sSup>
                      <m:d>
                        <m:dPr>
                          <m:ctrlPr>
                            <a:rPr lang="el-GR" i="1" smtClean="0">
                              <a:latin typeface="Cambria Math" panose="02040503050406030204" pitchFamily="18" charset="0"/>
                            </a:rPr>
                          </m:ctrlPr>
                        </m:dPr>
                        <m:e>
                          <m:sSub>
                            <m:sSubPr>
                              <m:ctrlPr>
                                <a:rPr lang="el-GR"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e>
                      </m:d>
                    </m:oMath>
                  </m:oMathPara>
                </a14:m>
                <a:endParaRPr lang="en-US" dirty="0"/>
              </a:p>
              <a:p>
                <a:pPr marL="352425" lvl="1" indent="0">
                  <a:buNone/>
                </a:pPr>
                <a14:m>
                  <m:oMath xmlns:m="http://schemas.openxmlformats.org/officeDocument/2006/math">
                    <m:r>
                      <a:rPr lang="en-US" i="1" dirty="0" smtClean="0">
                        <a:latin typeface="Cambria Math" panose="02040503050406030204" pitchFamily="18" charset="0"/>
                      </a:rPr>
                      <m:t>𝑔</m:t>
                    </m:r>
                  </m:oMath>
                </a14:m>
                <a:r>
                  <a:rPr lang="en-US" dirty="0"/>
                  <a:t> is a flexible function of the </a:t>
                </a:r>
                <a14:m>
                  <m:oMath xmlns:m="http://schemas.openxmlformats.org/officeDocument/2006/math">
                    <m:r>
                      <a:rPr lang="en-US" i="1" dirty="0" smtClean="0">
                        <a:latin typeface="Cambria Math" panose="02040503050406030204" pitchFamily="18" charset="0"/>
                      </a:rPr>
                      <m:t>𝑃</m:t>
                    </m:r>
                  </m:oMath>
                </a14:m>
                <a:r>
                  <a:rPr lang="en-US" dirty="0"/>
                  <a:t>-dimensional vector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r>
                  <a:rPr lang="en-US" dirty="0"/>
                  <a:t> of predictors and introduces the nonlinear function.</a:t>
                </a:r>
              </a:p>
              <a:p>
                <a:pPr marL="285750" indent="-285750"/>
                <a:r>
                  <a:rPr lang="en-US" dirty="0"/>
                  <a:t>Objective function—minimize the penalized loss function with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ea typeface="Cambria Math" panose="02040503050406030204" pitchFamily="18" charset="0"/>
                      </a:rPr>
                      <m:t> </m:t>
                    </m:r>
                  </m:oMath>
                </a14:m>
                <a:endParaRPr lang="en-US" dirty="0"/>
              </a:p>
              <a:p>
                <a:pPr marL="0" indent="0" algn="ctr">
                  <a:buNone/>
                </a:pP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ℒ</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ℒ</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8191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a:t>
            </a:r>
          </a:p>
        </p:txBody>
      </p:sp>
      <p:sp>
        <p:nvSpPr>
          <p:cNvPr id="3" name="Content Placeholder 2"/>
          <p:cNvSpPr>
            <a:spLocks noGrp="1"/>
          </p:cNvSpPr>
          <p:nvPr>
            <p:ph idx="1"/>
          </p:nvPr>
        </p:nvSpPr>
        <p:spPr/>
        <p:txBody>
          <a:bodyPr>
            <a:normAutofit/>
          </a:bodyPr>
          <a:lstStyle/>
          <a:p>
            <a:r>
              <a:rPr lang="en-US" b="1" dirty="0"/>
              <a:t>Standard “feed-forward” neural networks model</a:t>
            </a:r>
          </a:p>
          <a:p>
            <a:r>
              <a:rPr lang="en-US" dirty="0"/>
              <a:t>A form of supervised machine learning that use hierarchical layers of abstraction to represent high-dimensional nonlinear predictors</a:t>
            </a:r>
          </a:p>
          <a:p>
            <a:pPr lvl="1"/>
            <a:r>
              <a:rPr lang="en-US" sz="1600" dirty="0"/>
              <a:t>Consists of an “input layer” of raw predictors, one or more “hidden layers” that interact and nonlinearly transform the predictors, and an “output layer” that aggregates hidden layers into an ultimate outcome prediction </a:t>
            </a:r>
          </a:p>
        </p:txBody>
      </p:sp>
      <p:pic>
        <p:nvPicPr>
          <p:cNvPr id="9" name="Picture 8">
            <a:extLst>
              <a:ext uri="{FF2B5EF4-FFF2-40B4-BE49-F238E27FC236}">
                <a16:creationId xmlns:a16="http://schemas.microsoft.com/office/drawing/2014/main" id="{42E08304-060F-3916-4872-F6655530D42E}"/>
              </a:ext>
            </a:extLst>
          </p:cNvPr>
          <p:cNvPicPr>
            <a:picLocks noChangeAspect="1"/>
          </p:cNvPicPr>
          <p:nvPr/>
        </p:nvPicPr>
        <p:blipFill>
          <a:blip r:embed="rId2"/>
          <a:stretch>
            <a:fillRect/>
          </a:stretch>
        </p:blipFill>
        <p:spPr>
          <a:xfrm>
            <a:off x="825910" y="3771216"/>
            <a:ext cx="3331912" cy="2964547"/>
          </a:xfrm>
          <a:prstGeom prst="rect">
            <a:avLst/>
          </a:prstGeom>
        </p:spPr>
      </p:pic>
      <p:sp>
        <p:nvSpPr>
          <p:cNvPr id="10" name="TextBox 9">
            <a:extLst>
              <a:ext uri="{FF2B5EF4-FFF2-40B4-BE49-F238E27FC236}">
                <a16:creationId xmlns:a16="http://schemas.microsoft.com/office/drawing/2014/main" id="{F30885C4-5EB1-33BC-7A57-CA33E4A2E343}"/>
              </a:ext>
            </a:extLst>
          </p:cNvPr>
          <p:cNvSpPr txBox="1"/>
          <p:nvPr/>
        </p:nvSpPr>
        <p:spPr>
          <a:xfrm>
            <a:off x="4897795" y="4330159"/>
            <a:ext cx="3877495" cy="2154436"/>
          </a:xfrm>
          <a:prstGeom prst="rect">
            <a:avLst/>
          </a:prstGeom>
          <a:noFill/>
        </p:spPr>
        <p:txBody>
          <a:bodyPr wrap="square" rtlCol="0">
            <a:spAutoFit/>
          </a:bodyPr>
          <a:lstStyle/>
          <a:p>
            <a:pPr marL="342900" indent="-342900">
              <a:buFont typeface="Arial" panose="020B0604020202020204" pitchFamily="34" charset="0"/>
              <a:buChar char="•"/>
            </a:pPr>
            <a:r>
              <a:rPr lang="en-US" sz="1600" dirty="0"/>
              <a:t>Simplest possible network, 4 predictors, zero hidden layer. OLS</a:t>
            </a:r>
          </a:p>
          <a:p>
            <a:r>
              <a:rPr lang="en-US" sz="1600" dirty="0"/>
              <a:t> </a:t>
            </a:r>
          </a:p>
          <a:p>
            <a:pPr marL="342900" indent="-342900">
              <a:buFont typeface="Arial" panose="020B0604020202020204" pitchFamily="34" charset="0"/>
              <a:buChar char="•"/>
            </a:pPr>
            <a:r>
              <a:rPr lang="en-US" sz="1600" dirty="0"/>
              <a:t>One output layer aggregates the weighted signal to forecast:</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CF5AF2A4-4FB0-09FA-A105-E5E41C54330F}"/>
              </a:ext>
            </a:extLst>
          </p:cNvPr>
          <p:cNvPicPr>
            <a:picLocks noChangeAspect="1"/>
          </p:cNvPicPr>
          <p:nvPr/>
        </p:nvPicPr>
        <p:blipFill>
          <a:blip r:embed="rId3"/>
          <a:stretch>
            <a:fillRect/>
          </a:stretch>
        </p:blipFill>
        <p:spPr>
          <a:xfrm>
            <a:off x="5695218" y="5663574"/>
            <a:ext cx="1983299" cy="870576"/>
          </a:xfrm>
          <a:prstGeom prst="rect">
            <a:avLst/>
          </a:prstGeom>
        </p:spPr>
      </p:pic>
    </p:spTree>
    <p:extLst>
      <p:ext uri="{BB962C8B-B14F-4D97-AF65-F5344CB8AC3E}">
        <p14:creationId xmlns:p14="http://schemas.microsoft.com/office/powerpoint/2010/main" val="221236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35E4-00CE-A331-EB71-C4106FB18A6C}"/>
              </a:ext>
            </a:extLst>
          </p:cNvPr>
          <p:cNvSpPr>
            <a:spLocks noGrp="1"/>
          </p:cNvSpPr>
          <p:nvPr>
            <p:ph type="title"/>
          </p:nvPr>
        </p:nvSpPr>
        <p:spPr/>
        <p:txBody>
          <a:bodyPr/>
          <a:lstStyle/>
          <a:p>
            <a:r>
              <a:rPr lang="en-US" dirty="0"/>
              <a:t>NN with hidden layers</a:t>
            </a:r>
          </a:p>
        </p:txBody>
      </p:sp>
      <p:pic>
        <p:nvPicPr>
          <p:cNvPr id="6" name="Content Placeholder 5">
            <a:extLst>
              <a:ext uri="{FF2B5EF4-FFF2-40B4-BE49-F238E27FC236}">
                <a16:creationId xmlns:a16="http://schemas.microsoft.com/office/drawing/2014/main" id="{25C17B36-B957-5918-A7F1-719AECDE39F5}"/>
              </a:ext>
            </a:extLst>
          </p:cNvPr>
          <p:cNvPicPr>
            <a:picLocks noGrp="1" noChangeAspect="1"/>
          </p:cNvPicPr>
          <p:nvPr>
            <p:ph idx="1"/>
          </p:nvPr>
        </p:nvPicPr>
        <p:blipFill>
          <a:blip r:embed="rId2"/>
          <a:stretch>
            <a:fillRect/>
          </a:stretch>
        </p:blipFill>
        <p:spPr>
          <a:xfrm>
            <a:off x="120746" y="1363553"/>
            <a:ext cx="4496499" cy="2701255"/>
          </a:xfrm>
        </p:spPr>
      </p:pic>
      <p:sp>
        <p:nvSpPr>
          <p:cNvPr id="4" name="Slide Number Placeholder 3">
            <a:extLst>
              <a:ext uri="{FF2B5EF4-FFF2-40B4-BE49-F238E27FC236}">
                <a16:creationId xmlns:a16="http://schemas.microsoft.com/office/drawing/2014/main" id="{63311CE2-09BF-F747-A1F3-6771CB076016}"/>
              </a:ext>
            </a:extLst>
          </p:cNvPr>
          <p:cNvSpPr>
            <a:spLocks noGrp="1"/>
          </p:cNvSpPr>
          <p:nvPr>
            <p:ph type="sldNum" sz="quarter" idx="10"/>
          </p:nvPr>
        </p:nvSpPr>
        <p:spPr/>
        <p:txBody>
          <a:bodyPr/>
          <a:lstStyle/>
          <a:p>
            <a:pPr>
              <a:defRPr/>
            </a:pPr>
            <a:fld id="{09365272-BA40-44CC-9448-31C16C70B020}" type="slidenum">
              <a:rPr lang="en-US" smtClean="0"/>
              <a:pPr>
                <a:defRPr/>
              </a:pPr>
              <a:t>7</a:t>
            </a:fld>
            <a:endParaRPr lang="en-US" dirty="0"/>
          </a:p>
        </p:txBody>
      </p:sp>
      <p:sp>
        <p:nvSpPr>
          <p:cNvPr id="7" name="TextBox 6">
            <a:extLst>
              <a:ext uri="{FF2B5EF4-FFF2-40B4-BE49-F238E27FC236}">
                <a16:creationId xmlns:a16="http://schemas.microsoft.com/office/drawing/2014/main" id="{6170C751-60CF-D507-5060-73A01535C41A}"/>
              </a:ext>
            </a:extLst>
          </p:cNvPr>
          <p:cNvSpPr txBox="1"/>
          <p:nvPr/>
        </p:nvSpPr>
        <p:spPr>
          <a:xfrm>
            <a:off x="4450549" y="1023340"/>
            <a:ext cx="4999839" cy="5647700"/>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draws information linearly from the input units, and applies a nonlinear “activation function” </a:t>
            </a:r>
            <a:r>
              <a:rPr lang="en-US" i="1" dirty="0"/>
              <a:t>f</a:t>
            </a:r>
            <a:r>
              <a:rPr lang="en-US" dirty="0"/>
              <a:t> to its aggregated signal before sending its output to the next layer.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E.g., second node of layer 1:</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Aggregation at the output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31 parameters to be estimated: (1+4)*5 + (1+5)</a:t>
            </a:r>
          </a:p>
        </p:txBody>
      </p:sp>
      <p:pic>
        <p:nvPicPr>
          <p:cNvPr id="9" name="Picture 8">
            <a:extLst>
              <a:ext uri="{FF2B5EF4-FFF2-40B4-BE49-F238E27FC236}">
                <a16:creationId xmlns:a16="http://schemas.microsoft.com/office/drawing/2014/main" id="{661B9669-6AD2-7FF7-246A-0B2E7BB09D14}"/>
              </a:ext>
            </a:extLst>
          </p:cNvPr>
          <p:cNvPicPr>
            <a:picLocks noChangeAspect="1"/>
          </p:cNvPicPr>
          <p:nvPr/>
        </p:nvPicPr>
        <p:blipFill>
          <a:blip r:embed="rId3"/>
          <a:stretch>
            <a:fillRect/>
          </a:stretch>
        </p:blipFill>
        <p:spPr>
          <a:xfrm>
            <a:off x="4860242" y="3162260"/>
            <a:ext cx="3543977" cy="1148737"/>
          </a:xfrm>
          <a:prstGeom prst="rect">
            <a:avLst/>
          </a:prstGeom>
        </p:spPr>
      </p:pic>
      <p:sp>
        <p:nvSpPr>
          <p:cNvPr id="10" name="TextBox 9">
            <a:extLst>
              <a:ext uri="{FF2B5EF4-FFF2-40B4-BE49-F238E27FC236}">
                <a16:creationId xmlns:a16="http://schemas.microsoft.com/office/drawing/2014/main" id="{3315082E-D71A-FD28-D20C-BF6A4C7735F4}"/>
              </a:ext>
            </a:extLst>
          </p:cNvPr>
          <p:cNvSpPr txBox="1"/>
          <p:nvPr/>
        </p:nvSpPr>
        <p:spPr>
          <a:xfrm>
            <a:off x="532808" y="4399774"/>
            <a:ext cx="3886489" cy="677108"/>
          </a:xfrm>
          <a:prstGeom prst="rect">
            <a:avLst/>
          </a:prstGeom>
          <a:noFill/>
        </p:spPr>
        <p:txBody>
          <a:bodyPr wrap="square" rtlCol="0">
            <a:spAutoFit/>
          </a:bodyPr>
          <a:lstStyle/>
          <a:p>
            <a:r>
              <a:rPr lang="en-US" dirty="0"/>
              <a:t>One hidden layer with 5 nodes (“neurons”)</a:t>
            </a:r>
          </a:p>
        </p:txBody>
      </p:sp>
      <p:pic>
        <p:nvPicPr>
          <p:cNvPr id="12" name="Picture 11">
            <a:extLst>
              <a:ext uri="{FF2B5EF4-FFF2-40B4-BE49-F238E27FC236}">
                <a16:creationId xmlns:a16="http://schemas.microsoft.com/office/drawing/2014/main" id="{534263E3-5BE6-69CC-F1A8-418B0DCE0F55}"/>
              </a:ext>
            </a:extLst>
          </p:cNvPr>
          <p:cNvPicPr>
            <a:picLocks noChangeAspect="1"/>
          </p:cNvPicPr>
          <p:nvPr/>
        </p:nvPicPr>
        <p:blipFill>
          <a:blip r:embed="rId4"/>
          <a:stretch>
            <a:fillRect/>
          </a:stretch>
        </p:blipFill>
        <p:spPr>
          <a:xfrm>
            <a:off x="4891470" y="5024318"/>
            <a:ext cx="3857630" cy="886737"/>
          </a:xfrm>
          <a:prstGeom prst="rect">
            <a:avLst/>
          </a:prstGeom>
        </p:spPr>
      </p:pic>
    </p:spTree>
    <p:extLst>
      <p:ext uri="{BB962C8B-B14F-4D97-AF65-F5344CB8AC3E}">
        <p14:creationId xmlns:p14="http://schemas.microsoft.com/office/powerpoint/2010/main" val="137527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4F19-CA7B-9755-D6F5-211A18FE815B}"/>
              </a:ext>
            </a:extLst>
          </p:cNvPr>
          <p:cNvSpPr>
            <a:spLocks noGrp="1"/>
          </p:cNvSpPr>
          <p:nvPr>
            <p:ph type="title"/>
          </p:nvPr>
        </p:nvSpPr>
        <p:spPr/>
        <p:txBody>
          <a:bodyPr/>
          <a:lstStyle/>
          <a:p>
            <a:r>
              <a:rPr lang="en-US" dirty="0"/>
              <a:t>Popular activation functions</a:t>
            </a:r>
          </a:p>
        </p:txBody>
      </p:sp>
      <p:sp>
        <p:nvSpPr>
          <p:cNvPr id="3" name="Content Placeholder 2">
            <a:extLst>
              <a:ext uri="{FF2B5EF4-FFF2-40B4-BE49-F238E27FC236}">
                <a16:creationId xmlns:a16="http://schemas.microsoft.com/office/drawing/2014/main" id="{AFDD9984-5521-BE92-2283-910581E5947E}"/>
              </a:ext>
            </a:extLst>
          </p:cNvPr>
          <p:cNvSpPr>
            <a:spLocks noGrp="1"/>
          </p:cNvSpPr>
          <p:nvPr>
            <p:ph idx="1"/>
          </p:nvPr>
        </p:nvSpPr>
        <p:spPr>
          <a:xfrm>
            <a:off x="479426" y="1287463"/>
            <a:ext cx="4829994" cy="5246687"/>
          </a:xfrm>
        </p:spPr>
        <p:txBody>
          <a:bodyPr/>
          <a:lstStyle/>
          <a:p>
            <a:r>
              <a:rPr lang="en-US" dirty="0" err="1"/>
              <a:t>ReLU</a:t>
            </a:r>
            <a:r>
              <a:rPr lang="en-US" dirty="0"/>
              <a:t> (Rectified linear unit)</a:t>
            </a:r>
          </a:p>
          <a:p>
            <a:endParaRPr lang="en-US" dirty="0"/>
          </a:p>
          <a:p>
            <a:pPr lvl="1">
              <a:lnSpc>
                <a:spcPct val="100000"/>
              </a:lnSpc>
              <a:spcBef>
                <a:spcPts val="0"/>
              </a:spcBef>
            </a:pPr>
            <a:endParaRPr lang="en-US" sz="1600" dirty="0"/>
          </a:p>
          <a:p>
            <a:pPr lvl="1">
              <a:lnSpc>
                <a:spcPct val="100000"/>
              </a:lnSpc>
              <a:spcBef>
                <a:spcPts val="0"/>
              </a:spcBef>
            </a:pPr>
            <a:r>
              <a:rPr lang="en-US" sz="1600" dirty="0"/>
              <a:t>Computationally efficient</a:t>
            </a:r>
          </a:p>
          <a:p>
            <a:pPr lvl="1">
              <a:lnSpc>
                <a:spcPct val="100000"/>
              </a:lnSpc>
              <a:spcBef>
                <a:spcPts val="0"/>
              </a:spcBef>
            </a:pPr>
            <a:r>
              <a:rPr lang="en-US" sz="1600" dirty="0"/>
              <a:t>Allows for faster derivative evaluation (i.e., accelerates convergence of gradient descent towards global minimum)</a:t>
            </a:r>
            <a:endParaRPr lang="en-US" dirty="0"/>
          </a:p>
          <a:p>
            <a:r>
              <a:rPr lang="en-US" dirty="0"/>
              <a:t>Sigmoid/logistic function</a:t>
            </a:r>
          </a:p>
          <a:p>
            <a:endParaRPr lang="en-US" dirty="0"/>
          </a:p>
          <a:p>
            <a:endParaRPr lang="en-US" dirty="0"/>
          </a:p>
          <a:p>
            <a:pPr lvl="1">
              <a:lnSpc>
                <a:spcPct val="100000"/>
              </a:lnSpc>
              <a:spcBef>
                <a:spcPts val="600"/>
              </a:spcBef>
            </a:pPr>
            <a:r>
              <a:rPr lang="en-US" sz="1700" dirty="0"/>
              <a:t>Most widely used activation function</a:t>
            </a:r>
          </a:p>
          <a:p>
            <a:pPr lvl="1">
              <a:lnSpc>
                <a:spcPct val="100000"/>
              </a:lnSpc>
              <a:spcBef>
                <a:spcPts val="600"/>
              </a:spcBef>
            </a:pPr>
            <a:r>
              <a:rPr lang="en-US" sz="1700" dirty="0"/>
              <a:t>Commonly used to predict probability as an output.</a:t>
            </a:r>
          </a:p>
          <a:p>
            <a:pPr lvl="1">
              <a:lnSpc>
                <a:spcPct val="100000"/>
              </a:lnSpc>
              <a:spcBef>
                <a:spcPts val="600"/>
              </a:spcBef>
            </a:pPr>
            <a:r>
              <a:rPr lang="en-US" sz="1700" dirty="0"/>
              <a:t>Differentiable and provides smooth gradient.</a:t>
            </a:r>
            <a:endParaRPr lang="en-US" dirty="0"/>
          </a:p>
          <a:p>
            <a:endParaRPr lang="en-US" dirty="0"/>
          </a:p>
        </p:txBody>
      </p:sp>
      <p:sp>
        <p:nvSpPr>
          <p:cNvPr id="4" name="Slide Number Placeholder 3">
            <a:extLst>
              <a:ext uri="{FF2B5EF4-FFF2-40B4-BE49-F238E27FC236}">
                <a16:creationId xmlns:a16="http://schemas.microsoft.com/office/drawing/2014/main" id="{EB29D248-E278-7FA1-2613-DE8FD12FE927}"/>
              </a:ext>
            </a:extLst>
          </p:cNvPr>
          <p:cNvSpPr>
            <a:spLocks noGrp="1"/>
          </p:cNvSpPr>
          <p:nvPr>
            <p:ph type="sldNum" sz="quarter" idx="10"/>
          </p:nvPr>
        </p:nvSpPr>
        <p:spPr/>
        <p:txBody>
          <a:bodyPr/>
          <a:lstStyle/>
          <a:p>
            <a:pPr>
              <a:defRPr/>
            </a:pPr>
            <a:fld id="{09365272-BA40-44CC-9448-31C16C70B020}" type="slidenum">
              <a:rPr lang="en-US" smtClean="0"/>
              <a:pPr>
                <a:defRPr/>
              </a:pPr>
              <a:t>8</a:t>
            </a:fld>
            <a:endParaRPr lang="en-US"/>
          </a:p>
        </p:txBody>
      </p:sp>
      <p:pic>
        <p:nvPicPr>
          <p:cNvPr id="6" name="Picture 5">
            <a:extLst>
              <a:ext uri="{FF2B5EF4-FFF2-40B4-BE49-F238E27FC236}">
                <a16:creationId xmlns:a16="http://schemas.microsoft.com/office/drawing/2014/main" id="{AE6D5BAE-9A17-6B8D-6CF5-FBFD58D8C331}"/>
              </a:ext>
            </a:extLst>
          </p:cNvPr>
          <p:cNvPicPr>
            <a:picLocks noChangeAspect="1"/>
          </p:cNvPicPr>
          <p:nvPr/>
        </p:nvPicPr>
        <p:blipFill>
          <a:blip r:embed="rId2"/>
          <a:stretch>
            <a:fillRect/>
          </a:stretch>
        </p:blipFill>
        <p:spPr>
          <a:xfrm>
            <a:off x="1083939" y="1598323"/>
            <a:ext cx="2952926" cy="733276"/>
          </a:xfrm>
          <a:prstGeom prst="rect">
            <a:avLst/>
          </a:prstGeom>
        </p:spPr>
      </p:pic>
      <p:pic>
        <p:nvPicPr>
          <p:cNvPr id="10" name="Picture 9">
            <a:extLst>
              <a:ext uri="{FF2B5EF4-FFF2-40B4-BE49-F238E27FC236}">
                <a16:creationId xmlns:a16="http://schemas.microsoft.com/office/drawing/2014/main" id="{5861C774-09FA-993C-E257-5C5AD9117CFD}"/>
              </a:ext>
            </a:extLst>
          </p:cNvPr>
          <p:cNvPicPr>
            <a:picLocks noChangeAspect="1"/>
          </p:cNvPicPr>
          <p:nvPr/>
        </p:nvPicPr>
        <p:blipFill>
          <a:blip r:embed="rId3"/>
          <a:stretch>
            <a:fillRect/>
          </a:stretch>
        </p:blipFill>
        <p:spPr>
          <a:xfrm>
            <a:off x="5604173" y="1307044"/>
            <a:ext cx="2913088" cy="2240837"/>
          </a:xfrm>
          <a:prstGeom prst="rect">
            <a:avLst/>
          </a:prstGeom>
        </p:spPr>
      </p:pic>
      <p:pic>
        <p:nvPicPr>
          <p:cNvPr id="12" name="Picture 11">
            <a:extLst>
              <a:ext uri="{FF2B5EF4-FFF2-40B4-BE49-F238E27FC236}">
                <a16:creationId xmlns:a16="http://schemas.microsoft.com/office/drawing/2014/main" id="{FD5E36F4-407F-869B-CE7C-F55508F9CFF1}"/>
              </a:ext>
            </a:extLst>
          </p:cNvPr>
          <p:cNvPicPr>
            <a:picLocks noChangeAspect="1"/>
          </p:cNvPicPr>
          <p:nvPr/>
        </p:nvPicPr>
        <p:blipFill>
          <a:blip r:embed="rId4"/>
          <a:stretch>
            <a:fillRect/>
          </a:stretch>
        </p:blipFill>
        <p:spPr>
          <a:xfrm>
            <a:off x="1294609" y="3931698"/>
            <a:ext cx="2335591" cy="756413"/>
          </a:xfrm>
          <a:prstGeom prst="rect">
            <a:avLst/>
          </a:prstGeom>
        </p:spPr>
      </p:pic>
      <p:pic>
        <p:nvPicPr>
          <p:cNvPr id="14" name="Picture 13">
            <a:extLst>
              <a:ext uri="{FF2B5EF4-FFF2-40B4-BE49-F238E27FC236}">
                <a16:creationId xmlns:a16="http://schemas.microsoft.com/office/drawing/2014/main" id="{37D62256-DFAD-0FEB-D582-BA00A4752059}"/>
              </a:ext>
            </a:extLst>
          </p:cNvPr>
          <p:cNvPicPr>
            <a:picLocks noChangeAspect="1"/>
          </p:cNvPicPr>
          <p:nvPr/>
        </p:nvPicPr>
        <p:blipFill>
          <a:blip r:embed="rId5"/>
          <a:stretch>
            <a:fillRect/>
          </a:stretch>
        </p:blipFill>
        <p:spPr>
          <a:xfrm>
            <a:off x="5447821" y="3840698"/>
            <a:ext cx="3429479" cy="2400635"/>
          </a:xfrm>
          <a:prstGeom prst="rect">
            <a:avLst/>
          </a:prstGeom>
        </p:spPr>
      </p:pic>
      <p:sp>
        <p:nvSpPr>
          <p:cNvPr id="15" name="TextBox 14">
            <a:extLst>
              <a:ext uri="{FF2B5EF4-FFF2-40B4-BE49-F238E27FC236}">
                <a16:creationId xmlns:a16="http://schemas.microsoft.com/office/drawing/2014/main" id="{AC5E0A6E-CC7C-C526-E6FB-C25A69A4B06A}"/>
              </a:ext>
            </a:extLst>
          </p:cNvPr>
          <p:cNvSpPr txBox="1"/>
          <p:nvPr/>
        </p:nvSpPr>
        <p:spPr>
          <a:xfrm>
            <a:off x="221226" y="6905625"/>
            <a:ext cx="8509819" cy="369332"/>
          </a:xfrm>
          <a:prstGeom prst="rect">
            <a:avLst/>
          </a:prstGeom>
          <a:noFill/>
        </p:spPr>
        <p:txBody>
          <a:bodyPr wrap="square" rtlCol="0">
            <a:spAutoFit/>
          </a:bodyPr>
          <a:lstStyle/>
          <a:p>
            <a:r>
              <a:rPr lang="en-US" sz="900" dirty="0">
                <a:latin typeface="+mj-lt"/>
              </a:rPr>
              <a:t>Check the following for more activation functions, </a:t>
            </a:r>
            <a:r>
              <a:rPr lang="en-US" sz="900" dirty="0" err="1">
                <a:latin typeface="+mj-lt"/>
              </a:rPr>
              <a:t>e.g</a:t>
            </a:r>
            <a:r>
              <a:rPr lang="en-US" sz="900" dirty="0">
                <a:latin typeface="+mj-lt"/>
              </a:rPr>
              <a:t>, https://www.v7labs.com/blog/neural-networks-activation-functions#:~:text=Sigmoid%20%2F%20Logistic%20Activation%20Function,to%200.0%2C%20as%20shown%20below.</a:t>
            </a:r>
          </a:p>
        </p:txBody>
      </p:sp>
    </p:spTree>
    <p:extLst>
      <p:ext uri="{BB962C8B-B14F-4D97-AF65-F5344CB8AC3E}">
        <p14:creationId xmlns:p14="http://schemas.microsoft.com/office/powerpoint/2010/main" val="315478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function and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8711" y="1287463"/>
                <a:ext cx="8640762" cy="5246687"/>
              </a:xfrm>
            </p:spPr>
            <p:txBody>
              <a:bodyPr>
                <a:normAutofit/>
              </a:bodyPr>
              <a:lstStyle/>
              <a:p>
                <a:r>
                  <a:rPr lang="en-US" dirty="0"/>
                  <a:t>Same penalized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 (MSE) objective function</a:t>
                </a:r>
              </a:p>
              <a:p>
                <a:pPr lvl="1"/>
                <a:r>
                  <a:rPr lang="en-US" dirty="0"/>
                  <a:t>Can apply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a14:m>
                <a:r>
                  <a:rPr lang="en-US" dirty="0"/>
                  <a:t> and/or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a14:m>
                <a:r>
                  <a:rPr lang="en-US" dirty="0"/>
                  <a:t> regularization</a:t>
                </a:r>
              </a:p>
              <a:p>
                <a:r>
                  <a:rPr lang="en-US" dirty="0"/>
                  <a:t>Commonly used solution technique: SGD</a:t>
                </a:r>
              </a:p>
              <a:p>
                <a:pPr lvl="1"/>
                <a:r>
                  <a:rPr lang="en-US" dirty="0">
                    <a:latin typeface="+mj-lt"/>
                    <a:ea typeface="DengXian" panose="02010600030101010101" pitchFamily="2" charset="-122"/>
                    <a:cs typeface="Times-Roman"/>
                  </a:rPr>
                  <a:t>T</a:t>
                </a:r>
                <a:r>
                  <a:rPr lang="en-US" kern="0" dirty="0">
                    <a:effectLst/>
                    <a:latin typeface="+mj-lt"/>
                    <a:ea typeface="DengXian" panose="02010600030101010101" pitchFamily="2" charset="-122"/>
                    <a:cs typeface="Times-Roman"/>
                  </a:rPr>
                  <a:t>he high degree of nonlinearity and nonconvexity in neural networks,</a:t>
                </a:r>
                <a:r>
                  <a:rPr lang="en-US" kern="100" dirty="0">
                    <a:latin typeface="+mj-lt"/>
                    <a:ea typeface="DengXian" panose="02010600030101010101" pitchFamily="2" charset="-122"/>
                    <a:cs typeface="Times New Roman" panose="02020603050405020304" pitchFamily="18" charset="0"/>
                  </a:rPr>
                  <a:t> </a:t>
                </a:r>
                <a:r>
                  <a:rPr lang="en-US" kern="0" dirty="0">
                    <a:effectLst/>
                    <a:latin typeface="+mj-lt"/>
                    <a:ea typeface="DengXian" panose="02010600030101010101" pitchFamily="2" charset="-122"/>
                    <a:cs typeface="Times-Roman"/>
                  </a:rPr>
                  <a:t>together with their rich parameterization, make brute force optimization highly computationally intensive (often to the point of infeasibility). </a:t>
                </a:r>
              </a:p>
              <a:p>
                <a:pPr lvl="1"/>
                <a:r>
                  <a:rPr lang="en-US" kern="0" dirty="0">
                    <a:effectLst/>
                    <a:latin typeface="+mj-lt"/>
                    <a:ea typeface="DengXian" panose="02010600030101010101" pitchFamily="2" charset="-122"/>
                    <a:cs typeface="Times-Roman"/>
                  </a:rPr>
                  <a:t>A common solution uses stochastic gradient descent (SGD) to train a neural network. Unlike standard descent that uses the entire training sample to evaluate the gradient at each iteration of the optimization, SGD evaluates the gradient from a small random subset of the data. </a:t>
                </a:r>
              </a:p>
              <a:p>
                <a:pPr lvl="1"/>
                <a:r>
                  <a:rPr lang="en-US" kern="0" dirty="0">
                    <a:effectLst/>
                    <a:latin typeface="+mj-lt"/>
                    <a:ea typeface="DengXian" panose="02010600030101010101" pitchFamily="2" charset="-122"/>
                    <a:cs typeface="Times-Roman"/>
                  </a:rPr>
                  <a:t>This approximation sacrifices accuracy for enormous acceleration of the optimization routine.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8711" y="1287463"/>
                <a:ext cx="8640762" cy="5246687"/>
              </a:xfrm>
              <a:blipFill>
                <a:blip r:embed="rId2"/>
                <a:stretch>
                  <a:fillRect r="-846"/>
                </a:stretch>
              </a:blipFill>
            </p:spPr>
            <p:txBody>
              <a:bodyPr/>
              <a:lstStyle/>
              <a:p>
                <a:r>
                  <a:rPr lang="en-US">
                    <a:noFill/>
                  </a:rPr>
                  <a:t> </a:t>
                </a:r>
              </a:p>
            </p:txBody>
          </p:sp>
        </mc:Fallback>
      </mc:AlternateContent>
      <p:sp>
        <p:nvSpPr>
          <p:cNvPr id="4" name="TextBox 3"/>
          <p:cNvSpPr txBox="1"/>
          <p:nvPr/>
        </p:nvSpPr>
        <p:spPr>
          <a:xfrm>
            <a:off x="167712" y="6761202"/>
            <a:ext cx="9136626" cy="553998"/>
          </a:xfrm>
          <a:prstGeom prst="rect">
            <a:avLst/>
          </a:prstGeom>
          <a:noFill/>
        </p:spPr>
        <p:txBody>
          <a:bodyPr wrap="square" rtlCol="0">
            <a:spAutoFit/>
          </a:bodyPr>
          <a:lstStyle/>
          <a:p>
            <a:r>
              <a:rPr lang="en-US" sz="1000" b="1" i="0" dirty="0">
                <a:solidFill>
                  <a:srgbClr val="292929"/>
                </a:solidFill>
                <a:effectLst/>
                <a:latin typeface="+mj-lt"/>
              </a:rPr>
              <a:t>Gradient descent</a:t>
            </a:r>
            <a:r>
              <a:rPr lang="en-US" sz="1000" b="0" i="0" dirty="0">
                <a:solidFill>
                  <a:srgbClr val="292929"/>
                </a:solidFill>
                <a:effectLst/>
                <a:latin typeface="+mj-lt"/>
              </a:rPr>
              <a:t> (GD) is an iterative first-order </a:t>
            </a:r>
            <a:r>
              <a:rPr lang="en-US" sz="1000" b="0" i="0" dirty="0" err="1">
                <a:solidFill>
                  <a:srgbClr val="292929"/>
                </a:solidFill>
                <a:effectLst/>
                <a:latin typeface="+mj-lt"/>
              </a:rPr>
              <a:t>optimisation</a:t>
            </a:r>
            <a:r>
              <a:rPr lang="en-US" sz="1000" b="0" i="0" dirty="0">
                <a:solidFill>
                  <a:srgbClr val="292929"/>
                </a:solidFill>
                <a:effectLst/>
                <a:latin typeface="+mj-lt"/>
              </a:rPr>
              <a:t> algorithm (essentially a first-order partial derivative evaluated at a given point) used to find a local minimum/maximum of a given function. This article provides a very nice summary of gradient descent algorithm: https://towardsdatascience.com/gradient-descent-algorithm-a-deep-dive-cf04e8115f21</a:t>
            </a:r>
            <a:endParaRPr lang="en-US" sz="1000" dirty="0">
              <a:latin typeface="+mj-lt"/>
            </a:endParaRPr>
          </a:p>
        </p:txBody>
      </p:sp>
    </p:spTree>
    <p:extLst>
      <p:ext uri="{BB962C8B-B14F-4D97-AF65-F5344CB8AC3E}">
        <p14:creationId xmlns:p14="http://schemas.microsoft.com/office/powerpoint/2010/main" val="411123249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832B119-9D13-4F85-974A-B2B2EACDF68F}" vid="{5788FFAF-75D5-4B98-A300-3B6998DB367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AngPPTtemplate_short</Template>
  <TotalTime>2623</TotalTime>
  <Words>1704</Words>
  <Application>Microsoft Office PowerPoint</Application>
  <PresentationFormat>Custom</PresentationFormat>
  <Paragraphs>134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Cambria Math</vt:lpstr>
      <vt:lpstr>Default Design</vt:lpstr>
      <vt:lpstr>PowerPoint Presentation</vt:lpstr>
      <vt:lpstr>Background on neural networks and deep learning</vt:lpstr>
      <vt:lpstr>Neural networks (cont’d)</vt:lpstr>
      <vt:lpstr>Neural networks (cont’d)</vt:lpstr>
      <vt:lpstr>Return generating process</vt:lpstr>
      <vt:lpstr>Neural networks</vt:lpstr>
      <vt:lpstr>NN with hidden layers</vt:lpstr>
      <vt:lpstr>Popular activation functions</vt:lpstr>
      <vt:lpstr>Objective function and solution</vt:lpstr>
      <vt:lpstr>Gradient descent in a simple example</vt:lpstr>
      <vt:lpstr>More regularization techniques</vt:lpstr>
      <vt:lpstr>Learning rate shrinkage</vt:lpstr>
      <vt:lpstr>Early stopping</vt:lpstr>
      <vt:lpstr>Taming weak/strong learners with ensembles</vt:lpstr>
      <vt:lpstr>Other ensemble approach</vt:lpstr>
      <vt:lpstr>Improving Neural Network Ensembles: Dropout and batch normalization</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Application of Machine Learning in            Factor Models</dc:title>
  <dc:creator>Alan Huang</dc:creator>
  <cp:lastModifiedBy>Alan Huang</cp:lastModifiedBy>
  <cp:revision>32</cp:revision>
  <cp:lastPrinted>2007-06-20T18:06:32Z</cp:lastPrinted>
  <dcterms:created xsi:type="dcterms:W3CDTF">2021-12-07T19:57:42Z</dcterms:created>
  <dcterms:modified xsi:type="dcterms:W3CDTF">2024-03-13T22:44:35Z</dcterms:modified>
</cp:coreProperties>
</file>